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2" r:id="rId3"/>
    <p:sldId id="284" r:id="rId4"/>
    <p:sldId id="277" r:id="rId5"/>
    <p:sldId id="276" r:id="rId6"/>
    <p:sldId id="278" r:id="rId7"/>
    <p:sldId id="280" r:id="rId8"/>
    <p:sldId id="281" r:id="rId9"/>
    <p:sldId id="1155" r:id="rId10"/>
    <p:sldId id="258" r:id="rId11"/>
    <p:sldId id="271" r:id="rId12"/>
    <p:sldId id="1167" r:id="rId13"/>
    <p:sldId id="1175" r:id="rId14"/>
    <p:sldId id="288" r:id="rId15"/>
    <p:sldId id="261" r:id="rId16"/>
    <p:sldId id="1169" r:id="rId17"/>
    <p:sldId id="1170" r:id="rId18"/>
    <p:sldId id="1171" r:id="rId19"/>
    <p:sldId id="1172" r:id="rId20"/>
    <p:sldId id="272" r:id="rId21"/>
    <p:sldId id="285" r:id="rId22"/>
    <p:sldId id="1173" r:id="rId23"/>
    <p:sldId id="1174" r:id="rId24"/>
    <p:sldId id="286" r:id="rId25"/>
    <p:sldId id="287" r:id="rId26"/>
    <p:sldId id="1176" r:id="rId27"/>
    <p:sldId id="324" r:id="rId28"/>
    <p:sldId id="326" r:id="rId29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00FF"/>
    <a:srgbClr val="333333"/>
    <a:srgbClr val="973576"/>
    <a:srgbClr val="FEF4DA"/>
    <a:srgbClr val="DEF1F2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2968" autoAdjust="0"/>
  </p:normalViewPr>
  <p:slideViewPr>
    <p:cSldViewPr>
      <p:cViewPr varScale="1">
        <p:scale>
          <a:sx n="106" d="100"/>
          <a:sy n="106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52B92A1-2213-4C74-A274-5855A2CD27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1467-F594-443F-A944-F0C33A4E145E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E9D66-7FD7-450E-9FA3-1B77E9A1A7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84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43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6557"/>
          </a:xfrm>
        </p:spPr>
        <p:txBody>
          <a:bodyPr anchor="b"/>
          <a:lstStyle>
            <a:lvl1pPr algn="ctr">
              <a:defRPr sz="5000"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52E0-8786-4170-B944-4ACACC0AA4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24" y="5085184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7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CCF5-FE40-400B-A07C-BF353109E2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35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900" y="981075"/>
            <a:ext cx="2745317" cy="51450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1" y="981075"/>
            <a:ext cx="8039100" cy="514508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01C1-2D5D-4103-8E3E-1F8AE7F3B1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360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73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515267" y="2186600"/>
            <a:ext cx="7161600" cy="228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9753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3636000" y="484367"/>
            <a:ext cx="492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5839533" y="2491967"/>
            <a:ext cx="510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6735451" y="2917451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1245651" y="2491967"/>
            <a:ext cx="492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2048251" y="2917451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5839467" y="5027800"/>
            <a:ext cx="510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6735451" y="54533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1245651" y="5027800"/>
            <a:ext cx="492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2048251" y="54533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3012851" y="1561484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7700084" y="1561484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3012851" y="4094833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7700084" y="4094833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4860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67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/>
            </a:lvl1pPr>
            <a:lvl2pPr marL="742950" indent="-285750">
              <a:buFont typeface="Wingdings" panose="05000000000000000000" pitchFamily="2" charset="2"/>
              <a:buChar char="u"/>
              <a:defRPr/>
            </a:lvl2pPr>
            <a:lvl3pPr marL="1143000" indent="-228600">
              <a:buFont typeface="Wingdings" panose="05000000000000000000" pitchFamily="2" charset="2"/>
              <a:buChar char="p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171700" indent="-342900">
              <a:buFont typeface="Wingdings" panose="05000000000000000000" pitchFamily="2" charset="2"/>
              <a:buChar char="ü"/>
              <a:defRPr sz="10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0BBC-A264-4BC9-8C4F-32AC0407D2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16" y="5232439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7787-AAF0-4F20-AC81-B5FDC2F78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70550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989139"/>
            <a:ext cx="5384800" cy="41370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989139"/>
            <a:ext cx="5384800" cy="41370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A879-B529-499F-8F55-86AB4B1651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945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ECD07-5196-45C0-BADD-7DE106CBB4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9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5D844-D493-4007-9899-B56B7AE88A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70550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EE79-1763-4ED8-844A-EF6BF31168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70550"/>
            <a:ext cx="1603376" cy="17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9D5BF-B9CE-458B-A37D-AB0AA21FC2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741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2FF6-8CE2-47A7-90CC-092B093CC4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991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EEC7E6-930C-4D9F-BF7B-06A8ACF5AB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0"/>
            <a:ext cx="12048067" cy="69215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grpSp>
        <p:nvGrpSpPr>
          <p:cNvPr id="1030" name="Group 8"/>
          <p:cNvGrpSpPr>
            <a:grpSpLocks/>
          </p:cNvGrpSpPr>
          <p:nvPr userDrawn="1"/>
        </p:nvGrpSpPr>
        <p:grpSpPr bwMode="auto">
          <a:xfrm>
            <a:off x="1" y="-9525"/>
            <a:ext cx="3983567" cy="708025"/>
            <a:chOff x="0" y="-6"/>
            <a:chExt cx="1882" cy="446"/>
          </a:xfrm>
        </p:grpSpPr>
        <p:pic>
          <p:nvPicPr>
            <p:cNvPr id="1065" name="Picture 9"/>
            <p:cNvPicPr>
              <a:picLocks noChangeAspect="1" noChangeArrowheads="1"/>
            </p:cNvPicPr>
            <p:nvPr userDrawn="1"/>
          </p:nvPicPr>
          <p:blipFill>
            <a:blip r:embed="rId1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-6"/>
              <a:ext cx="6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6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-6"/>
              <a:ext cx="61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7" name="Picture 11"/>
            <p:cNvPicPr>
              <a:picLocks noChangeAspect="1" noChangeArrowheads="1"/>
            </p:cNvPicPr>
            <p:nvPr userDrawn="1"/>
          </p:nvPicPr>
          <p:blipFill>
            <a:blip r:embed="rId1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"/>
              <a:ext cx="65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31" name="Group 14"/>
          <p:cNvGrpSpPr>
            <a:grpSpLocks/>
          </p:cNvGrpSpPr>
          <p:nvPr userDrawn="1"/>
        </p:nvGrpSpPr>
        <p:grpSpPr bwMode="auto">
          <a:xfrm>
            <a:off x="-912284" y="692151"/>
            <a:ext cx="12960351" cy="73025"/>
            <a:chOff x="0" y="2659"/>
            <a:chExt cx="6395" cy="46"/>
          </a:xfrm>
        </p:grpSpPr>
        <p:sp>
          <p:nvSpPr>
            <p:cNvPr id="1051" name="Rectangle 15"/>
            <p:cNvSpPr>
              <a:spLocks noChangeArrowheads="1"/>
            </p:cNvSpPr>
            <p:nvPr userDrawn="1"/>
          </p:nvSpPr>
          <p:spPr bwMode="auto">
            <a:xfrm>
              <a:off x="0" y="2659"/>
              <a:ext cx="5760" cy="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2" name="Rectangle 16"/>
            <p:cNvSpPr>
              <a:spLocks noChangeArrowheads="1"/>
            </p:cNvSpPr>
            <p:nvPr userDrawn="1"/>
          </p:nvSpPr>
          <p:spPr bwMode="auto">
            <a:xfrm>
              <a:off x="0" y="2659"/>
              <a:ext cx="703" cy="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3" name="Rectangle 17"/>
            <p:cNvSpPr>
              <a:spLocks noChangeArrowheads="1"/>
            </p:cNvSpPr>
            <p:nvPr userDrawn="1"/>
          </p:nvSpPr>
          <p:spPr bwMode="auto">
            <a:xfrm>
              <a:off x="839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4" name="Rectangle 18"/>
            <p:cNvSpPr>
              <a:spLocks noChangeArrowheads="1"/>
            </p:cNvSpPr>
            <p:nvPr userDrawn="1"/>
          </p:nvSpPr>
          <p:spPr bwMode="auto">
            <a:xfrm>
              <a:off x="1247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5" name="Rectangle 19"/>
            <p:cNvSpPr>
              <a:spLocks noChangeArrowheads="1"/>
            </p:cNvSpPr>
            <p:nvPr userDrawn="1"/>
          </p:nvSpPr>
          <p:spPr bwMode="auto">
            <a:xfrm>
              <a:off x="1610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6" name="Rectangle 20"/>
            <p:cNvSpPr>
              <a:spLocks noChangeArrowheads="1"/>
            </p:cNvSpPr>
            <p:nvPr userDrawn="1"/>
          </p:nvSpPr>
          <p:spPr bwMode="auto">
            <a:xfrm>
              <a:off x="2109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7" name="Rectangle 21"/>
            <p:cNvSpPr>
              <a:spLocks noChangeArrowheads="1"/>
            </p:cNvSpPr>
            <p:nvPr userDrawn="1"/>
          </p:nvSpPr>
          <p:spPr bwMode="auto">
            <a:xfrm>
              <a:off x="2517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8" name="Rectangle 22"/>
            <p:cNvSpPr>
              <a:spLocks noChangeArrowheads="1"/>
            </p:cNvSpPr>
            <p:nvPr userDrawn="1"/>
          </p:nvSpPr>
          <p:spPr bwMode="auto">
            <a:xfrm>
              <a:off x="2835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9" name="Rectangle 23"/>
            <p:cNvSpPr>
              <a:spLocks noChangeArrowheads="1"/>
            </p:cNvSpPr>
            <p:nvPr userDrawn="1"/>
          </p:nvSpPr>
          <p:spPr bwMode="auto">
            <a:xfrm>
              <a:off x="3515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0" name="Rectangle 24"/>
            <p:cNvSpPr>
              <a:spLocks noChangeArrowheads="1"/>
            </p:cNvSpPr>
            <p:nvPr userDrawn="1"/>
          </p:nvSpPr>
          <p:spPr bwMode="auto">
            <a:xfrm>
              <a:off x="3923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1" name="Rectangle 25"/>
            <p:cNvSpPr>
              <a:spLocks noChangeArrowheads="1"/>
            </p:cNvSpPr>
            <p:nvPr userDrawn="1"/>
          </p:nvSpPr>
          <p:spPr bwMode="auto">
            <a:xfrm>
              <a:off x="4241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2" name="Rectangle 26"/>
            <p:cNvSpPr>
              <a:spLocks noChangeArrowheads="1"/>
            </p:cNvSpPr>
            <p:nvPr userDrawn="1"/>
          </p:nvSpPr>
          <p:spPr bwMode="auto">
            <a:xfrm>
              <a:off x="4921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3" name="Rectangle 27"/>
            <p:cNvSpPr>
              <a:spLocks noChangeArrowheads="1"/>
            </p:cNvSpPr>
            <p:nvPr userDrawn="1"/>
          </p:nvSpPr>
          <p:spPr bwMode="auto">
            <a:xfrm>
              <a:off x="5329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4" name="Rectangle 28"/>
            <p:cNvSpPr>
              <a:spLocks noChangeArrowheads="1"/>
            </p:cNvSpPr>
            <p:nvPr userDrawn="1"/>
          </p:nvSpPr>
          <p:spPr bwMode="auto">
            <a:xfrm>
              <a:off x="5692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032" name="Group 29"/>
          <p:cNvGrpSpPr>
            <a:grpSpLocks/>
          </p:cNvGrpSpPr>
          <p:nvPr userDrawn="1"/>
        </p:nvGrpSpPr>
        <p:grpSpPr bwMode="auto">
          <a:xfrm>
            <a:off x="-1009651" y="6669088"/>
            <a:ext cx="13057717" cy="188912"/>
            <a:chOff x="0" y="2659"/>
            <a:chExt cx="6395" cy="46"/>
          </a:xfrm>
        </p:grpSpPr>
        <p:sp>
          <p:nvSpPr>
            <p:cNvPr id="1037" name="Rectangle 30"/>
            <p:cNvSpPr>
              <a:spLocks noChangeArrowheads="1"/>
            </p:cNvSpPr>
            <p:nvPr userDrawn="1"/>
          </p:nvSpPr>
          <p:spPr bwMode="auto">
            <a:xfrm>
              <a:off x="0" y="2659"/>
              <a:ext cx="5760" cy="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8" name="Rectangle 31"/>
            <p:cNvSpPr>
              <a:spLocks noChangeArrowheads="1"/>
            </p:cNvSpPr>
            <p:nvPr userDrawn="1"/>
          </p:nvSpPr>
          <p:spPr bwMode="auto">
            <a:xfrm>
              <a:off x="0" y="2659"/>
              <a:ext cx="703" cy="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9" name="Rectangle 32"/>
            <p:cNvSpPr>
              <a:spLocks noChangeArrowheads="1"/>
            </p:cNvSpPr>
            <p:nvPr userDrawn="1"/>
          </p:nvSpPr>
          <p:spPr bwMode="auto">
            <a:xfrm>
              <a:off x="839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0" name="Rectangle 33"/>
            <p:cNvSpPr>
              <a:spLocks noChangeArrowheads="1"/>
            </p:cNvSpPr>
            <p:nvPr userDrawn="1"/>
          </p:nvSpPr>
          <p:spPr bwMode="auto">
            <a:xfrm>
              <a:off x="1247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1" name="Rectangle 34"/>
            <p:cNvSpPr>
              <a:spLocks noChangeArrowheads="1"/>
            </p:cNvSpPr>
            <p:nvPr userDrawn="1"/>
          </p:nvSpPr>
          <p:spPr bwMode="auto">
            <a:xfrm>
              <a:off x="1610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2" name="Rectangle 35"/>
            <p:cNvSpPr>
              <a:spLocks noChangeArrowheads="1"/>
            </p:cNvSpPr>
            <p:nvPr userDrawn="1"/>
          </p:nvSpPr>
          <p:spPr bwMode="auto">
            <a:xfrm>
              <a:off x="2109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3" name="Rectangle 36"/>
            <p:cNvSpPr>
              <a:spLocks noChangeArrowheads="1"/>
            </p:cNvSpPr>
            <p:nvPr userDrawn="1"/>
          </p:nvSpPr>
          <p:spPr bwMode="auto">
            <a:xfrm>
              <a:off x="2517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4" name="Rectangle 37"/>
            <p:cNvSpPr>
              <a:spLocks noChangeArrowheads="1"/>
            </p:cNvSpPr>
            <p:nvPr userDrawn="1"/>
          </p:nvSpPr>
          <p:spPr bwMode="auto">
            <a:xfrm>
              <a:off x="2835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5" name="Rectangle 38"/>
            <p:cNvSpPr>
              <a:spLocks noChangeArrowheads="1"/>
            </p:cNvSpPr>
            <p:nvPr userDrawn="1"/>
          </p:nvSpPr>
          <p:spPr bwMode="auto">
            <a:xfrm>
              <a:off x="3515" y="2659"/>
              <a:ext cx="272" cy="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6" name="Rectangle 39"/>
            <p:cNvSpPr>
              <a:spLocks noChangeArrowheads="1"/>
            </p:cNvSpPr>
            <p:nvPr userDrawn="1"/>
          </p:nvSpPr>
          <p:spPr bwMode="auto">
            <a:xfrm>
              <a:off x="3923" y="2659"/>
              <a:ext cx="408" cy="4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7" name="Rectangle 40"/>
            <p:cNvSpPr>
              <a:spLocks noChangeArrowheads="1"/>
            </p:cNvSpPr>
            <p:nvPr userDrawn="1"/>
          </p:nvSpPr>
          <p:spPr bwMode="auto">
            <a:xfrm>
              <a:off x="4241" y="2659"/>
              <a:ext cx="589" cy="4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8" name="Rectangle 41"/>
            <p:cNvSpPr>
              <a:spLocks noChangeArrowheads="1"/>
            </p:cNvSpPr>
            <p:nvPr userDrawn="1"/>
          </p:nvSpPr>
          <p:spPr bwMode="auto">
            <a:xfrm>
              <a:off x="4921" y="2659"/>
              <a:ext cx="363" cy="46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9" name="Rectangle 42"/>
            <p:cNvSpPr>
              <a:spLocks noChangeArrowheads="1"/>
            </p:cNvSpPr>
            <p:nvPr userDrawn="1"/>
          </p:nvSpPr>
          <p:spPr bwMode="auto">
            <a:xfrm>
              <a:off x="5329" y="2659"/>
              <a:ext cx="91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0" name="Rectangle 43"/>
            <p:cNvSpPr>
              <a:spLocks noChangeArrowheads="1"/>
            </p:cNvSpPr>
            <p:nvPr userDrawn="1"/>
          </p:nvSpPr>
          <p:spPr bwMode="auto">
            <a:xfrm>
              <a:off x="5692" y="2659"/>
              <a:ext cx="703" cy="4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981076"/>
            <a:ext cx="10972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9139"/>
            <a:ext cx="10972800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  <p:sp>
        <p:nvSpPr>
          <p:cNvPr id="1035" name="Rectangle 50"/>
          <p:cNvSpPr>
            <a:spLocks noChangeArrowheads="1"/>
          </p:cNvSpPr>
          <p:nvPr userDrawn="1"/>
        </p:nvSpPr>
        <p:spPr bwMode="auto">
          <a:xfrm>
            <a:off x="0" y="0"/>
            <a:ext cx="12048067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6" name="Rectangle 51"/>
          <p:cNvSpPr>
            <a:spLocks noChangeArrowheads="1"/>
          </p:cNvSpPr>
          <p:nvPr userDrawn="1"/>
        </p:nvSpPr>
        <p:spPr bwMode="auto">
          <a:xfrm>
            <a:off x="12048067" y="-315913"/>
            <a:ext cx="215900" cy="7416801"/>
          </a:xfrm>
          <a:prstGeom prst="rect">
            <a:avLst/>
          </a:prstGeom>
          <a:solidFill>
            <a:srgbClr val="7171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44" name="圖片 4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77" y="154464"/>
            <a:ext cx="1224136" cy="403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88" r:id="rId12"/>
    <p:sldLayoutId id="2147483694" r:id="rId13"/>
    <p:sldLayoutId id="2147483695" r:id="rId14"/>
    <p:sldLayoutId id="214748369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pu.edu.tw/p/426-1054-157.php?Lang=zh-t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.ly/eP46T" TargetMode="External"/><Relationship Id="rId2" Type="http://schemas.openxmlformats.org/officeDocument/2006/relationships/hyperlink" Target="https://www.scopu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r/xp0eCqkMD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pu.edu.tw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umper.lib.pu.edu.tw/sendURLApiV3?dbid=10H20C100" TargetMode="External"/><Relationship Id="rId4" Type="http://schemas.openxmlformats.org/officeDocument/2006/relationships/hyperlink" Target="https://jumper.lib.pu.edu.tw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its.pu.edu.tw/p/406-1002-2635,r204.php?Lang=zh-tw" TargetMode="External"/><Relationship Id="rId2" Type="http://schemas.openxmlformats.org/officeDocument/2006/relationships/hyperlink" Target="https://library.pu.edu.tw/p/426-1054-24.php?Lang=zh-t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ealmond.com/posts/268048" TargetMode="External"/><Relationship Id="rId2" Type="http://schemas.openxmlformats.org/officeDocument/2006/relationships/hyperlink" Target="https://openai.com/index/chatgp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emini.googl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elo.ai/zh-Hant/search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next.com.tw/article/81997/napkin-ai-tutoria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ext.com.tw/article/81728/notebooklm-tutorial" TargetMode="External"/><Relationship Id="rId2" Type="http://schemas.openxmlformats.org/officeDocument/2006/relationships/hyperlink" Target="https://notebooklm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nccu.edu.tw/var/file/0/1000/img/8/SciSpace202410.pdf" TargetMode="External"/><Relationship Id="rId2" Type="http://schemas.openxmlformats.org/officeDocument/2006/relationships/hyperlink" Target="https://scispa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ensus.app/search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lipedu.parenting.com.tw/article/009473?rec=i2i&amp;from_id=008919&amp;from_index=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tdcenter.pu.edu.tw/p/412-1061-4972.php?Lang=zh-t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-3481388" y="-963613"/>
            <a:ext cx="8713788" cy="8713788"/>
          </a:xfrm>
          <a:prstGeom prst="ellipse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558926" y="2924175"/>
            <a:ext cx="3635375" cy="857250"/>
            <a:chOff x="-36" y="1427"/>
            <a:chExt cx="5819" cy="1373"/>
          </a:xfrm>
        </p:grpSpPr>
        <p:pic>
          <p:nvPicPr>
            <p:cNvPr id="3077" name="Picture 4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" y="1434"/>
              <a:ext cx="1912" cy="1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434"/>
              <a:ext cx="1912" cy="1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6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1427"/>
              <a:ext cx="2009" cy="1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484784"/>
            <a:ext cx="61118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24" y="0"/>
            <a:ext cx="1603376" cy="17874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2348880"/>
            <a:ext cx="1224136" cy="403966"/>
          </a:xfrm>
          <a:prstGeom prst="rect">
            <a:avLst/>
          </a:prstGeom>
        </p:spPr>
      </p:pic>
      <p:sp>
        <p:nvSpPr>
          <p:cNvPr id="13" name="Google Shape;1034;p74"/>
          <p:cNvSpPr txBox="1">
            <a:spLocks/>
          </p:cNvSpPr>
          <p:nvPr/>
        </p:nvSpPr>
        <p:spPr>
          <a:xfrm>
            <a:off x="5344280" y="1156989"/>
            <a:ext cx="5671070" cy="299802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5333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西文系碩一</a:t>
            </a:r>
            <a:endParaRPr kumimoji="0" lang="en-US" altLang="zh-TW" sz="5333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Aft>
                <a:spcPts val="0"/>
              </a:spcAft>
            </a:pPr>
            <a:r>
              <a:rPr kumimoji="0" lang="zh-TW" altLang="en-US" sz="48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呂羅雪老師</a:t>
            </a:r>
            <a:endParaRPr kumimoji="0" lang="en-US" altLang="zh-TW" sz="48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Aft>
                <a:spcPts val="0"/>
              </a:spcAft>
            </a:pPr>
            <a:r>
              <a:rPr kumimoji="0"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研究方法論</a:t>
            </a:r>
            <a:br>
              <a:rPr kumimoji="0"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5333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圖書館資源研習</a:t>
            </a:r>
            <a:endParaRPr kumimoji="0" lang="zh-TW" altLang="en-US" sz="5333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Google Shape;1035;p74"/>
          <p:cNvSpPr txBox="1">
            <a:spLocks/>
          </p:cNvSpPr>
          <p:nvPr/>
        </p:nvSpPr>
        <p:spPr>
          <a:xfrm>
            <a:off x="5167205" y="4077072"/>
            <a:ext cx="6336703" cy="258635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p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kumimoji="0" lang="zh-TW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知識服務組 </a:t>
            </a:r>
            <a:endParaRPr kumimoji="0" lang="en-US" altLang="zh-TW" sz="1600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altLang="zh-TW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2025.05.21</a:t>
            </a:r>
            <a:endParaRPr kumimoji="0" lang="zh-TW" alt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kumimoji="0" lang="zh-TW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資源查找　資料庫　博碩士論文　教師指定參考書　期刊　報紙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kumimoji="0" lang="en-US" altLang="zh-TW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Phone</a:t>
            </a:r>
            <a:r>
              <a:rPr kumimoji="0" lang="zh-TW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04-26328001-11633</a:t>
            </a:r>
            <a:r>
              <a:rPr kumimoji="0" lang="zh-TW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kumimoji="0" lang="en-US" altLang="zh-TW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kumimoji="0" lang="zh-TW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en-US" altLang="zh-TW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pu105B0@pu.edu.tw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61492" y="3427809"/>
            <a:ext cx="520392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5" name="Text 3"/>
          <p:cNvSpPr/>
          <p:nvPr/>
        </p:nvSpPr>
        <p:spPr>
          <a:xfrm>
            <a:off x="661492" y="4231349"/>
            <a:ext cx="520392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7" name="Text 5"/>
          <p:cNvSpPr/>
          <p:nvPr/>
        </p:nvSpPr>
        <p:spPr>
          <a:xfrm>
            <a:off x="6332935" y="3427809"/>
            <a:ext cx="520392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5F82D1E-D1A2-4351-8733-FD7EFD8962F3}"/>
              </a:ext>
            </a:extLst>
          </p:cNvPr>
          <p:cNvSpPr txBox="1"/>
          <p:nvPr/>
        </p:nvSpPr>
        <p:spPr>
          <a:xfrm>
            <a:off x="132564" y="3536633"/>
            <a:ext cx="5387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找到與使用者輸入的關鍵字「相關」的網頁。使用者需自行思考合適的關鍵字，並在搜尋結果中逐一篩選、整理資訊。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C1E5CBB-0AC7-48D4-ACA1-1DF3BF3F3A1B}"/>
              </a:ext>
            </a:extLst>
          </p:cNvPr>
          <p:cNvSpPr txBox="1"/>
          <p:nvPr/>
        </p:nvSpPr>
        <p:spPr>
          <a:xfrm>
            <a:off x="132564" y="4654441"/>
            <a:ext cx="5459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若搜尋結果不理想，需不斷調整關鍵字以限縮範圍，整個過程耗時且需要使用者主動參與資訊整合。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A4A5EC-1396-404E-825A-59C16706588C}"/>
              </a:ext>
            </a:extLst>
          </p:cNvPr>
          <p:cNvSpPr txBox="1"/>
          <p:nvPr/>
        </p:nvSpPr>
        <p:spPr>
          <a:xfrm>
            <a:off x="6320130" y="3427809"/>
            <a:ext cx="5543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直接給予使用者「答案」。使用者可以自然語言描述需求，甚至使用多模態輸入（文字、圖像、語音）。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53CA279-5E48-49EA-B471-1EC05A779067}"/>
              </a:ext>
            </a:extLst>
          </p:cNvPr>
          <p:cNvSpPr txBox="1"/>
          <p:nvPr/>
        </p:nvSpPr>
        <p:spPr>
          <a:xfrm>
            <a:off x="6407611" y="4468118"/>
            <a:ext cx="5651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AI </a:t>
            </a:r>
            <a:r>
              <a:rPr lang="zh-TW" altLang="en-US" dirty="0"/>
              <a:t>負責找資料、整理、匯總資訊，大幅節省使用者時間。整個過程更加直觀，降低了使用者的認知負擔。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F98543D-2CFE-4C72-8121-98A544F055A6}"/>
              </a:ext>
            </a:extLst>
          </p:cNvPr>
          <p:cNvSpPr txBox="1"/>
          <p:nvPr/>
        </p:nvSpPr>
        <p:spPr>
          <a:xfrm>
            <a:off x="7464154" y="2710665"/>
            <a:ext cx="2736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/>
              <a:t>AI </a:t>
            </a:r>
            <a:r>
              <a:rPr lang="zh-TW" altLang="en-US" sz="3200" dirty="0"/>
              <a:t>搜尋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4BCB961-0E34-48A7-8C78-B5815444F292}"/>
              </a:ext>
            </a:extLst>
          </p:cNvPr>
          <p:cNvSpPr txBox="1"/>
          <p:nvPr/>
        </p:nvSpPr>
        <p:spPr>
          <a:xfrm>
            <a:off x="1055440" y="2798772"/>
            <a:ext cx="2304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/>
              <a:t>傳統搜尋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24CD7E1-7FD6-45B7-B4EA-C44E8BEE098B}"/>
              </a:ext>
            </a:extLst>
          </p:cNvPr>
          <p:cNvSpPr txBox="1"/>
          <p:nvPr/>
        </p:nvSpPr>
        <p:spPr>
          <a:xfrm>
            <a:off x="1631504" y="1372562"/>
            <a:ext cx="900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/>
              <a:t>AI </a:t>
            </a:r>
            <a:r>
              <a:rPr lang="zh-TW" altLang="en-US" sz="4400" dirty="0"/>
              <a:t>搜尋與傳統搜尋的核心差異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0"/>
            <a:ext cx="12192000" cy="685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300133"/>
            <a:ext cx="1559539" cy="51464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03912" y="3429000"/>
            <a:ext cx="6280759" cy="125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buClr>
                <a:srgbClr val="7085AA"/>
              </a:buClr>
              <a:buSzPts val="3600"/>
            </a:pPr>
            <a:r>
              <a:rPr lang="zh-TW" altLang="en-US" sz="3733" b="1" dirty="0">
                <a:solidFill>
                  <a:srgbClr val="4BD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學術研究論文寫作神助手</a:t>
            </a:r>
          </a:p>
          <a:p>
            <a:pPr algn="ctr">
              <a:lnSpc>
                <a:spcPct val="105000"/>
              </a:lnSpc>
              <a:buClr>
                <a:srgbClr val="7085AA"/>
              </a:buClr>
              <a:buSzPts val="3600"/>
            </a:pPr>
            <a:r>
              <a:rPr lang="en-US" altLang="zh-TW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AI</a:t>
            </a:r>
            <a:r>
              <a:rPr lang="zh-TW" altLang="en-US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系統選介</a:t>
            </a:r>
          </a:p>
        </p:txBody>
      </p:sp>
    </p:spTree>
    <p:extLst>
      <p:ext uri="{BB962C8B-B14F-4D97-AF65-F5344CB8AC3E}">
        <p14:creationId xmlns:p14="http://schemas.microsoft.com/office/powerpoint/2010/main" val="105911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學術研究論文寫作神助手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4872" y="1813966"/>
            <a:ext cx="9362256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SCOPUS AI</a:t>
            </a:r>
          </a:p>
          <a:p>
            <a:r>
              <a:rPr lang="en-US" altLang="zh-TW" dirty="0" err="1"/>
              <a:t>ChatGPT</a:t>
            </a:r>
            <a:r>
              <a:rPr lang="en-US" altLang="zh-TW" dirty="0"/>
              <a:t> </a:t>
            </a:r>
            <a:r>
              <a:rPr lang="zh-TW" altLang="en-US" dirty="0"/>
              <a:t>深入研究</a:t>
            </a:r>
            <a:r>
              <a:rPr lang="en-US" altLang="zh-TW" dirty="0"/>
              <a:t>Deep research</a:t>
            </a:r>
          </a:p>
          <a:p>
            <a:r>
              <a:rPr lang="en-US" altLang="zh-TW" dirty="0"/>
              <a:t>Google Gemini</a:t>
            </a:r>
          </a:p>
          <a:p>
            <a:r>
              <a:rPr lang="en-US" altLang="zh-TW" dirty="0"/>
              <a:t>Felo AI</a:t>
            </a:r>
            <a:r>
              <a:rPr lang="zh-TW" altLang="en-US" dirty="0"/>
              <a:t> </a:t>
            </a:r>
            <a:r>
              <a:rPr lang="en-US" altLang="zh-TW" dirty="0"/>
              <a:t>Search</a:t>
            </a:r>
          </a:p>
          <a:p>
            <a:r>
              <a:rPr lang="en-US" altLang="zh-TW" dirty="0"/>
              <a:t>Napkin</a:t>
            </a:r>
          </a:p>
          <a:p>
            <a:r>
              <a:rPr lang="en-US" altLang="zh-TW" dirty="0" err="1"/>
              <a:t>NotebookLM</a:t>
            </a:r>
            <a:endParaRPr lang="en-US" altLang="zh-TW" dirty="0"/>
          </a:p>
          <a:p>
            <a:r>
              <a:rPr lang="en-US" altLang="zh-TW" dirty="0" err="1"/>
              <a:t>SciSpace</a:t>
            </a:r>
            <a:r>
              <a:rPr lang="en-US" altLang="zh-TW" dirty="0"/>
              <a:t> </a:t>
            </a:r>
            <a:r>
              <a:rPr lang="zh-TW" altLang="en-US" dirty="0"/>
              <a:t>論文研究</a:t>
            </a:r>
            <a:r>
              <a:rPr lang="en-US" altLang="zh-TW" dirty="0"/>
              <a:t>AI </a:t>
            </a:r>
            <a:r>
              <a:rPr lang="zh-TW" altLang="en-US" dirty="0"/>
              <a:t>助手</a:t>
            </a:r>
            <a:endParaRPr lang="en-US" altLang="zh-TW" dirty="0"/>
          </a:p>
          <a:p>
            <a:r>
              <a:rPr lang="en-US" altLang="zh-TW" dirty="0"/>
              <a:t>Consensus AI</a:t>
            </a:r>
          </a:p>
          <a:p>
            <a:r>
              <a:rPr lang="en-US" altLang="zh-TW" dirty="0"/>
              <a:t>Perplexity AI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92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D5902A-B256-4430-A9B3-253FC620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1682"/>
            <a:ext cx="10972800" cy="792163"/>
          </a:xfrm>
        </p:spPr>
        <p:txBody>
          <a:bodyPr/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學術應用工具選介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C31409B-CA29-43E7-B522-CDEBFADC7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" t="12177" r="66" b="4275"/>
          <a:stretch/>
        </p:blipFill>
        <p:spPr>
          <a:xfrm>
            <a:off x="1007973" y="2387522"/>
            <a:ext cx="9937104" cy="4676284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B47932D-DC4A-4C28-8209-CE11810C52DB}"/>
              </a:ext>
            </a:extLst>
          </p:cNvPr>
          <p:cNvSpPr/>
          <p:nvPr/>
        </p:nvSpPr>
        <p:spPr>
          <a:xfrm>
            <a:off x="8544272" y="2637386"/>
            <a:ext cx="72008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5E2AF9E-D8A1-417F-8D52-1926375D913F}"/>
              </a:ext>
            </a:extLst>
          </p:cNvPr>
          <p:cNvSpPr/>
          <p:nvPr/>
        </p:nvSpPr>
        <p:spPr>
          <a:xfrm>
            <a:off x="4007768" y="2960949"/>
            <a:ext cx="14401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F7E7B5F-E426-4586-BEA1-066AD7ED4F49}"/>
              </a:ext>
            </a:extLst>
          </p:cNvPr>
          <p:cNvSpPr/>
          <p:nvPr/>
        </p:nvSpPr>
        <p:spPr>
          <a:xfrm>
            <a:off x="4007768" y="3933057"/>
            <a:ext cx="165618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F18FB80-2DED-4FBA-AC02-9B9BAE44E9F6}"/>
              </a:ext>
            </a:extLst>
          </p:cNvPr>
          <p:cNvSpPr txBox="1"/>
          <p:nvPr/>
        </p:nvSpPr>
        <p:spPr>
          <a:xfrm>
            <a:off x="2423592" y="160159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首頁 </a:t>
            </a:r>
            <a:r>
              <a:rPr lang="en-US" altLang="zh-TW" dirty="0"/>
              <a:t>/ </a:t>
            </a:r>
            <a:r>
              <a:rPr lang="zh-TW" altLang="en-US" dirty="0"/>
              <a:t>學習研究 </a:t>
            </a:r>
            <a:r>
              <a:rPr lang="en-US" altLang="zh-TW" dirty="0"/>
              <a:t>/ </a:t>
            </a:r>
            <a:r>
              <a:rPr lang="zh-TW" altLang="en-US" dirty="0"/>
              <a:t>支援教學與研究  </a:t>
            </a:r>
            <a:r>
              <a:rPr lang="en-US" altLang="zh-TW" dirty="0"/>
              <a:t>/</a:t>
            </a:r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學術應用工具選介</a:t>
            </a:r>
            <a:r>
              <a:rPr lang="en-US" altLang="zh-TW" dirty="0">
                <a:hlinkClick r:id="rId3"/>
              </a:rPr>
              <a:t>https://library.pu.edu.tw/p/426-1054-157.php?Lang=zh-tw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68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3AB5D1-212E-4EDB-AD1B-D2176DA6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36712"/>
            <a:ext cx="10515600" cy="997992"/>
          </a:xfrm>
        </p:spPr>
        <p:txBody>
          <a:bodyPr/>
          <a:lstStyle/>
          <a:p>
            <a:r>
              <a:rPr lang="en-US" altLang="zh-TW" dirty="0"/>
              <a:t>AI </a:t>
            </a:r>
            <a:r>
              <a:rPr lang="zh-TW" altLang="en-US" dirty="0"/>
              <a:t>工具分類與比較概覽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ADA0B65-B4BE-4D2C-AD4B-F67DA5C3AE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5440" y="1988840"/>
          <a:ext cx="9289032" cy="4114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99609">
                  <a:extLst>
                    <a:ext uri="{9D8B030D-6E8A-4147-A177-3AD203B41FA5}">
                      <a16:colId xmlns:a16="http://schemas.microsoft.com/office/drawing/2014/main" val="145216544"/>
                    </a:ext>
                  </a:extLst>
                </a:gridCol>
                <a:gridCol w="3920665">
                  <a:extLst>
                    <a:ext uri="{9D8B030D-6E8A-4147-A177-3AD203B41FA5}">
                      <a16:colId xmlns:a16="http://schemas.microsoft.com/office/drawing/2014/main" val="1153167796"/>
                    </a:ext>
                  </a:extLst>
                </a:gridCol>
                <a:gridCol w="3168758">
                  <a:extLst>
                    <a:ext uri="{9D8B030D-6E8A-4147-A177-3AD203B41FA5}">
                      <a16:colId xmlns:a16="http://schemas.microsoft.com/office/drawing/2014/main" val="47241850"/>
                    </a:ext>
                  </a:extLst>
                </a:gridCol>
              </a:tblGrid>
              <a:tr h="421767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工具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功能主軸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適合對象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657634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SCOPUS 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文獻分析與趨勢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教師、研究者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478494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ChatGPT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深度提問輔助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教師、學生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843842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 dirty="0"/>
                        <a:t>Felo 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搜尋與翻譯整合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碩博研究者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0142546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 dirty="0"/>
                        <a:t>Napkin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概念筆記整理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創意發想者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717313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NotebookLM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自訂資料分析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教學與課程設計者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54626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 dirty="0"/>
                        <a:t>Consensus 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AI</a:t>
                      </a:r>
                      <a:r>
                        <a:rPr lang="zh-TW" altLang="en-US" sz="2400"/>
                        <a:t>讀文找結論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學術新手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597367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Perplexity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多源回應搜尋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各層級使用者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6714045"/>
                  </a:ext>
                </a:extLst>
              </a:tr>
              <a:tr h="421767">
                <a:tc>
                  <a:txBody>
                    <a:bodyPr/>
                    <a:lstStyle/>
                    <a:p>
                      <a:r>
                        <a:rPr lang="en-US" sz="2400"/>
                        <a:t>SciSpace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/>
                        <a:t>論文解讀與問答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研究者、學生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670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3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SCOPUS</a:t>
            </a:r>
            <a:r>
              <a:rPr lang="zh-TW" altLang="en-US" dirty="0"/>
              <a:t> </a:t>
            </a:r>
            <a:r>
              <a:rPr lang="en-US" altLang="zh-TW" dirty="0"/>
              <a:t>AI</a:t>
            </a:r>
            <a:r>
              <a:rPr lang="zh-TW" altLang="en-US" dirty="0"/>
              <a:t>  </a:t>
            </a:r>
            <a:r>
              <a:rPr lang="en-US" altLang="zh-TW" dirty="0">
                <a:hlinkClick r:id="rId2" tooltip="另開新視窗"/>
              </a:rPr>
              <a:t>https://www.scopus.com/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 </a:t>
            </a:r>
            <a:r>
              <a:rPr lang="en-US" altLang="zh-TW" dirty="0"/>
              <a:t>Elsevier</a:t>
            </a:r>
            <a:r>
              <a:rPr lang="zh-TW" altLang="en-US" dirty="0"/>
              <a:t>推出新一代</a:t>
            </a:r>
            <a:r>
              <a:rPr lang="en-US" altLang="zh-TW" dirty="0"/>
              <a:t>Scopus AI</a:t>
            </a:r>
            <a:r>
              <a:rPr lang="zh-TW" altLang="en-US" dirty="0"/>
              <a:t>，結合生成式</a:t>
            </a:r>
            <a:r>
              <a:rPr lang="en-US" altLang="zh-TW" dirty="0"/>
              <a:t>AI</a:t>
            </a:r>
            <a:r>
              <a:rPr lang="zh-TW" altLang="en-US" dirty="0"/>
              <a:t>技術與</a:t>
            </a:r>
            <a:r>
              <a:rPr lang="en-US" altLang="zh-TW" dirty="0"/>
              <a:t>Scopus</a:t>
            </a:r>
            <a:r>
              <a:rPr lang="zh-TW" altLang="en-US" dirty="0"/>
              <a:t>的權威內容，比目前通用</a:t>
            </a:r>
            <a:r>
              <a:rPr lang="en-US" altLang="zh-TW" dirty="0"/>
              <a:t>AI</a:t>
            </a:r>
            <a:r>
              <a:rPr lang="zh-TW" altLang="en-US" dirty="0"/>
              <a:t>工具更有優勢的是，</a:t>
            </a:r>
            <a:r>
              <a:rPr lang="en-US" altLang="zh-TW" dirty="0"/>
              <a:t>Scopus AI</a:t>
            </a:r>
            <a:r>
              <a:rPr lang="zh-TW" altLang="en-US" dirty="0"/>
              <a:t>提供註明引用來源的資料。</a:t>
            </a:r>
            <a:endParaRPr lang="en-US" altLang="zh-TW" dirty="0"/>
          </a:p>
          <a:p>
            <a:r>
              <a:rPr lang="en-US" altLang="zh-TW" dirty="0"/>
              <a:t>Scopus AI</a:t>
            </a:r>
            <a:r>
              <a:rPr lang="zh-TW" altLang="en-US" dirty="0"/>
              <a:t>提供進階搜尋功能。您可透過自然語言進行諮詢與檢索，除獲得系統性的文獻回顧外，並能探索相關研究主題，更能從視覺化圖像檢視主題間的關聯性。</a:t>
            </a:r>
            <a:endParaRPr lang="en-US" altLang="zh-TW" dirty="0"/>
          </a:p>
          <a:p>
            <a:r>
              <a:rPr lang="en-US" altLang="zh-TW" dirty="0"/>
              <a:t>Scopus AI </a:t>
            </a:r>
            <a:r>
              <a:rPr lang="zh-TW" altLang="en-US" dirty="0"/>
              <a:t>用戶資源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Ubuntu"/>
                <a:hlinkClick r:id="rId3"/>
              </a:rPr>
              <a:t>https://t.ly/eP46T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Ubuntu"/>
              </a:rPr>
              <a:t> </a:t>
            </a:r>
            <a:endParaRPr lang="en-US" altLang="zh-TW" dirty="0"/>
          </a:p>
          <a:p>
            <a:r>
              <a:rPr lang="en-US" altLang="zh-TW" dirty="0"/>
              <a:t>Scopus AI </a:t>
            </a:r>
            <a:r>
              <a:rPr lang="zh-TW" altLang="en-US" dirty="0"/>
              <a:t>問卷調查</a:t>
            </a:r>
            <a:r>
              <a:rPr lang="en-US" altLang="zh-TW" dirty="0"/>
              <a:t>: </a:t>
            </a:r>
            <a:r>
              <a:rPr lang="en-US" altLang="zh-TW" dirty="0">
                <a:hlinkClick r:id="rId4"/>
              </a:rPr>
              <a:t>https://forms.office.com/r/xp0eCqkMDR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96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1772816"/>
            <a:ext cx="11918240" cy="488634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9376" y="1124744"/>
            <a:ext cx="836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hlinkClick r:id="rId3"/>
              </a:rPr>
              <a:t>蓋夏圖書館</a:t>
            </a:r>
            <a:r>
              <a:rPr lang="en-US" altLang="zh-TW" sz="2400" dirty="0"/>
              <a:t>&gt;</a:t>
            </a:r>
            <a:r>
              <a:rPr lang="zh-TW" altLang="en-US" sz="2400" dirty="0">
                <a:hlinkClick r:id="rId4"/>
              </a:rPr>
              <a:t>資源查詢</a:t>
            </a:r>
            <a:r>
              <a:rPr lang="en-US" altLang="zh-TW" sz="2400" dirty="0">
                <a:hlinkClick r:id="rId4"/>
              </a:rPr>
              <a:t>&gt;Jumper</a:t>
            </a:r>
            <a:r>
              <a:rPr lang="zh-TW" altLang="en-US" sz="2400" dirty="0">
                <a:hlinkClick r:id="rId4"/>
              </a:rPr>
              <a:t>電子資源探索系統</a:t>
            </a:r>
            <a:r>
              <a:rPr lang="en-US" altLang="zh-TW" sz="2400" dirty="0"/>
              <a:t>&gt;</a:t>
            </a:r>
            <a:r>
              <a:rPr lang="zh-TW" altLang="en-US" sz="2400" dirty="0"/>
              <a:t> </a:t>
            </a:r>
            <a:r>
              <a:rPr lang="en-US" altLang="zh-TW" sz="2400" dirty="0">
                <a:hlinkClick r:id="rId5"/>
              </a:rPr>
              <a:t>SCOPUS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7837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731464-9919-4A0B-9898-AD79E993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124744"/>
            <a:ext cx="10946432" cy="997992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Prompt</a:t>
            </a:r>
            <a:r>
              <a:rPr lang="zh-TW" altLang="en-US" sz="3200" dirty="0"/>
              <a:t>：生成式</a:t>
            </a:r>
            <a:r>
              <a:rPr lang="en-US" altLang="zh-TW" sz="3200" dirty="0"/>
              <a:t>AI</a:t>
            </a:r>
            <a:r>
              <a:rPr lang="zh-TW" altLang="en-US" sz="3200" dirty="0"/>
              <a:t>在圖書館的應用，以繁體中文呈現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CC5E51-6CAC-4E3A-919E-E3C0F794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4903"/>
            <a:ext cx="10515600" cy="3612059"/>
          </a:xfrm>
        </p:spPr>
        <p:txBody>
          <a:bodyPr/>
          <a:lstStyle/>
          <a:p>
            <a:r>
              <a:rPr lang="zh-TW" altLang="en-US" b="0" i="0" dirty="0">
                <a:solidFill>
                  <a:srgbClr val="7F8C8D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校外連線資料庫 </a:t>
            </a:r>
            <a:r>
              <a:rPr lang="en-US" altLang="zh-TW" sz="1800" b="0" i="0" dirty="0">
                <a:solidFill>
                  <a:srgbClr val="7F8C8D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https://library.pu.edu.tw/p/426-1054-24.php?Lang=zh-tw</a:t>
            </a:r>
            <a:r>
              <a:rPr lang="zh-TW" altLang="en-US" sz="1800" b="0" i="0" dirty="0">
                <a:solidFill>
                  <a:srgbClr val="7F8C8D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1800" b="0" i="0" dirty="0">
              <a:solidFill>
                <a:srgbClr val="7F8C8D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b="0" i="0" dirty="0">
                <a:solidFill>
                  <a:srgbClr val="4E5F7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先安裝「</a:t>
            </a:r>
            <a:r>
              <a:rPr lang="zh-TW" altLang="en-US" b="0" i="0" u="none" strike="noStrike" dirty="0">
                <a:solidFill>
                  <a:srgbClr val="6A60A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靜宜大學</a:t>
            </a:r>
            <a:r>
              <a:rPr lang="en-US" altLang="zh-TW" b="0" i="0" u="none" strike="noStrike" dirty="0">
                <a:solidFill>
                  <a:srgbClr val="6A60A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SSL-VPN</a:t>
            </a:r>
            <a:r>
              <a:rPr lang="zh-TW" altLang="en-US" b="0" i="0" dirty="0">
                <a:solidFill>
                  <a:srgbClr val="4E5F7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」才可在校外</a:t>
            </a:r>
            <a:r>
              <a:rPr lang="en-US" altLang="zh-TW" b="0" i="0" dirty="0">
                <a:solidFill>
                  <a:srgbClr val="4E5F7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0" i="0" dirty="0">
                <a:solidFill>
                  <a:srgbClr val="4E5F7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國外使用。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101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ChatGPT </a:t>
            </a:r>
            <a:r>
              <a:rPr lang="zh-TW" altLang="en-US" dirty="0">
                <a:hlinkClick r:id="rId2"/>
              </a:rPr>
              <a:t>深入研究</a:t>
            </a:r>
            <a:r>
              <a:rPr lang="en-US" altLang="zh-TW" dirty="0">
                <a:hlinkClick r:id="rId2"/>
              </a:rPr>
              <a:t>Deep research </a:t>
            </a:r>
            <a:r>
              <a:rPr lang="zh-TW" altLang="en-US" dirty="0">
                <a:hlinkClick r:id="rId2"/>
              </a:rPr>
              <a:t>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3"/>
              </a:rPr>
              <a:t>ChatGPT</a:t>
            </a:r>
            <a:r>
              <a:rPr lang="zh-TW" altLang="en-US" dirty="0">
                <a:hlinkClick r:id="rId3"/>
              </a:rPr>
              <a:t>「深入研究」開放全訂閱使用！真正讓</a:t>
            </a:r>
            <a:r>
              <a:rPr lang="en-US" altLang="zh-TW" dirty="0">
                <a:hlinkClick r:id="rId3"/>
              </a:rPr>
              <a:t>AI </a:t>
            </a:r>
            <a:r>
              <a:rPr lang="zh-TW" altLang="en-US" dirty="0">
                <a:hlinkClick r:id="rId3"/>
              </a:rPr>
              <a:t>幫你查資料</a:t>
            </a:r>
          </a:p>
          <a:p>
            <a:r>
              <a:rPr lang="zh-TW" altLang="en-US" dirty="0"/>
              <a:t>深入研究（</a:t>
            </a:r>
            <a:r>
              <a:rPr lang="en-US" altLang="zh-TW" dirty="0"/>
              <a:t>Deep Research</a:t>
            </a:r>
            <a:r>
              <a:rPr lang="zh-TW" altLang="en-US" dirty="0"/>
              <a:t>） 是 </a:t>
            </a:r>
            <a:r>
              <a:rPr lang="en-US" altLang="zh-TW" dirty="0" err="1"/>
              <a:t>OpenAI</a:t>
            </a:r>
            <a:r>
              <a:rPr lang="en-US" altLang="zh-TW" dirty="0"/>
              <a:t> </a:t>
            </a:r>
            <a:r>
              <a:rPr lang="zh-TW" altLang="en-US" dirty="0"/>
              <a:t>推出的高級 </a:t>
            </a:r>
            <a:r>
              <a:rPr lang="en-US" altLang="zh-TW" dirty="0"/>
              <a:t>AI </a:t>
            </a:r>
            <a:r>
              <a:rPr lang="zh-TW" altLang="en-US" dirty="0"/>
              <a:t>搜尋與分析工具，讓 </a:t>
            </a:r>
            <a:r>
              <a:rPr lang="en-US" altLang="zh-TW" dirty="0"/>
              <a:t>ChatGPT </a:t>
            </a:r>
            <a:r>
              <a:rPr lang="zh-TW" altLang="en-US" dirty="0"/>
              <a:t>不只是單純回答問題，而是可以搜尋、整理並分析大量資訊，產出類似專業研究報告的內容。</a:t>
            </a:r>
            <a:endParaRPr lang="en-US" altLang="zh-TW" dirty="0"/>
          </a:p>
          <a:p>
            <a:r>
              <a:rPr lang="zh-TW" altLang="en-US" dirty="0"/>
              <a:t>這項功能處理時間較長，需要 </a:t>
            </a:r>
            <a:r>
              <a:rPr lang="en-US" altLang="zh-TW" dirty="0"/>
              <a:t>5</a:t>
            </a:r>
            <a:r>
              <a:rPr lang="zh-TW" altLang="en-US" dirty="0"/>
              <a:t>～</a:t>
            </a:r>
            <a:r>
              <a:rPr lang="en-US" altLang="zh-TW" dirty="0"/>
              <a:t>30 </a:t>
            </a:r>
            <a:r>
              <a:rPr lang="zh-TW" altLang="en-US" dirty="0"/>
              <a:t>分鐘，但能產出比一般回答更完整、更有深度的報告。此外，針對不同等級的訂閱者有不同的使用限制：</a:t>
            </a:r>
          </a:p>
          <a:p>
            <a:pPr lvl="1"/>
            <a:r>
              <a:rPr lang="en-US" altLang="zh-TW" dirty="0"/>
              <a:t>Plus </a:t>
            </a:r>
            <a:r>
              <a:rPr lang="zh-TW" altLang="en-US" dirty="0"/>
              <a:t>用戶（訂閱費 </a:t>
            </a:r>
            <a:r>
              <a:rPr lang="en-US" altLang="zh-TW" dirty="0"/>
              <a:t>20 </a:t>
            </a:r>
            <a:r>
              <a:rPr lang="zh-TW" altLang="en-US" dirty="0"/>
              <a:t>美元</a:t>
            </a:r>
            <a:r>
              <a:rPr lang="en-US" altLang="zh-TW" dirty="0"/>
              <a:t>/</a:t>
            </a:r>
            <a:r>
              <a:rPr lang="zh-TW" altLang="en-US" dirty="0"/>
              <a:t>月）每月可使用 </a:t>
            </a:r>
            <a:r>
              <a:rPr lang="en-US" altLang="zh-TW" dirty="0"/>
              <a:t>10 </a:t>
            </a:r>
            <a:r>
              <a:rPr lang="zh-TW" altLang="en-US" dirty="0"/>
              <a:t>次</a:t>
            </a:r>
          </a:p>
          <a:p>
            <a:pPr lvl="1"/>
            <a:r>
              <a:rPr lang="en-US" altLang="zh-TW" dirty="0"/>
              <a:t>Pro </a:t>
            </a:r>
            <a:r>
              <a:rPr lang="zh-TW" altLang="en-US" dirty="0"/>
              <a:t>用戶（訂閱費 </a:t>
            </a:r>
            <a:r>
              <a:rPr lang="en-US" altLang="zh-TW" dirty="0"/>
              <a:t>200 </a:t>
            </a:r>
            <a:r>
              <a:rPr lang="zh-TW" altLang="en-US" dirty="0"/>
              <a:t>美元</a:t>
            </a:r>
            <a:r>
              <a:rPr lang="en-US" altLang="zh-TW" dirty="0"/>
              <a:t>/</a:t>
            </a:r>
            <a:r>
              <a:rPr lang="zh-TW" altLang="en-US" dirty="0"/>
              <a:t>月）每月可使用 </a:t>
            </a:r>
            <a:r>
              <a:rPr lang="en-US" altLang="zh-TW" dirty="0"/>
              <a:t>120 </a:t>
            </a:r>
            <a:r>
              <a:rPr lang="zh-TW" altLang="en-US" dirty="0"/>
              <a:t>次</a:t>
            </a:r>
          </a:p>
        </p:txBody>
      </p:sp>
    </p:spTree>
    <p:extLst>
      <p:ext uri="{BB962C8B-B14F-4D97-AF65-F5344CB8AC3E}">
        <p14:creationId xmlns:p14="http://schemas.microsoft.com/office/powerpoint/2010/main" val="2762212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F3B2F-0A07-4D44-8D1B-B7604ED5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Google Gemini </a:t>
            </a:r>
            <a:r>
              <a:rPr lang="en-US" altLang="zh-TW" sz="2800" dirty="0">
                <a:hlinkClick r:id="rId2"/>
              </a:rPr>
              <a:t>https://gemini.google.com/</a:t>
            </a:r>
            <a:r>
              <a:rPr lang="en-US" altLang="zh-TW" sz="2800" dirty="0"/>
              <a:t> </a:t>
            </a:r>
            <a:endParaRPr lang="zh-TW" alt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A522EF-DD3D-4556-85DD-43B6D694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Gemini</a:t>
            </a:r>
            <a:r>
              <a:rPr lang="zh-TW" altLang="en-US" dirty="0"/>
              <a:t>是由</a:t>
            </a:r>
            <a:r>
              <a:rPr lang="en-US" altLang="zh-TW" dirty="0"/>
              <a:t>Google</a:t>
            </a:r>
            <a:r>
              <a:rPr lang="zh-TW" altLang="en-US" dirty="0"/>
              <a:t>開發的生成式人工智慧聊天機器人。</a:t>
            </a:r>
            <a:endParaRPr lang="en-US" altLang="zh-TW" dirty="0"/>
          </a:p>
          <a:p>
            <a:r>
              <a:rPr lang="zh-TW" altLang="en-US" dirty="0"/>
              <a:t>它基於同名的</a:t>
            </a:r>
            <a:r>
              <a:rPr lang="en-US" altLang="zh-TW" dirty="0"/>
              <a:t>Gemini</a:t>
            </a:r>
            <a:r>
              <a:rPr lang="zh-TW" altLang="en-US" dirty="0"/>
              <a:t>系列大型語言模型。</a:t>
            </a:r>
            <a:endParaRPr lang="en-US" altLang="zh-TW"/>
          </a:p>
          <a:p>
            <a:r>
              <a:rPr lang="zh-TW" altLang="en-US"/>
              <a:t>是</a:t>
            </a:r>
            <a:r>
              <a:rPr lang="zh-TW" altLang="en-US" dirty="0"/>
              <a:t>應對</a:t>
            </a:r>
            <a:r>
              <a:rPr lang="en-US" altLang="zh-TW" dirty="0" err="1"/>
              <a:t>OpenAI</a:t>
            </a:r>
            <a:r>
              <a:rPr lang="zh-TW" altLang="en-US" dirty="0"/>
              <a:t>公司開發的</a:t>
            </a:r>
            <a:r>
              <a:rPr lang="en-US" altLang="zh-TW" dirty="0" err="1"/>
              <a:t>ChatGPT</a:t>
            </a:r>
            <a:r>
              <a:rPr lang="zh-TW" altLang="en-US" dirty="0"/>
              <a:t>聊天機器人的崛起而開發的。 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169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76"/>
          <p:cNvSpPr txBox="1">
            <a:spLocks noGrp="1"/>
          </p:cNvSpPr>
          <p:nvPr>
            <p:ph type="title"/>
          </p:nvPr>
        </p:nvSpPr>
        <p:spPr>
          <a:xfrm>
            <a:off x="3379467" y="536910"/>
            <a:ext cx="4920000" cy="130791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sz="6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Agenda</a:t>
            </a:r>
            <a:endParaRPr sz="60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048" name="Google Shape;1048;p76"/>
          <p:cNvSpPr txBox="1">
            <a:spLocks noGrp="1"/>
          </p:cNvSpPr>
          <p:nvPr>
            <p:ph type="subTitle" idx="1"/>
          </p:nvPr>
        </p:nvSpPr>
        <p:spPr>
          <a:xfrm>
            <a:off x="6210591" y="2393398"/>
            <a:ext cx="3528391" cy="4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/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SCOPUS AI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049" name="Google Shape;1049;p76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簡介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047" name="Google Shape;1047;p76"/>
          <p:cNvSpPr txBox="1">
            <a:spLocks noGrp="1"/>
          </p:cNvSpPr>
          <p:nvPr>
            <p:ph type="subTitle" idx="3"/>
          </p:nvPr>
        </p:nvSpPr>
        <p:spPr>
          <a:xfrm>
            <a:off x="458388" y="2531605"/>
            <a:ext cx="6016282" cy="4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zh-TW" altLang="en-US" dirty="0">
                <a:latin typeface="+mn-ea"/>
              </a:rPr>
              <a:t>生成式 </a:t>
            </a:r>
            <a:r>
              <a:rPr lang="en-US" altLang="zh-TW" dirty="0">
                <a:latin typeface="+mn-ea"/>
              </a:rPr>
              <a:t>AI (Generative AI)</a:t>
            </a:r>
            <a:endParaRPr lang="zh-TW" altLang="en-US" sz="2400" dirty="0">
              <a:latin typeface="+mn-ea"/>
            </a:endParaRPr>
          </a:p>
        </p:txBody>
      </p:sp>
      <p:sp>
        <p:nvSpPr>
          <p:cNvPr id="1050" name="Google Shape;1050;p76"/>
          <p:cNvSpPr txBox="1">
            <a:spLocks noGrp="1"/>
          </p:cNvSpPr>
          <p:nvPr>
            <p:ph type="subTitle" idx="4"/>
          </p:nvPr>
        </p:nvSpPr>
        <p:spPr>
          <a:xfrm>
            <a:off x="2048251" y="2982355"/>
            <a:ext cx="3314800" cy="8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zh-TW" altLang="en-US" sz="2000" dirty="0">
                <a:latin typeface="+mn-ea"/>
              </a:rPr>
              <a:t>簡介</a:t>
            </a:r>
            <a:r>
              <a:rPr lang="en-US" altLang="zh-TW" sz="2000" dirty="0">
                <a:latin typeface="+mn-ea"/>
              </a:rPr>
              <a:t> 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1053" name="Google Shape;1053;p76"/>
          <p:cNvSpPr txBox="1">
            <a:spLocks noGrp="1"/>
          </p:cNvSpPr>
          <p:nvPr>
            <p:ph type="subTitle" idx="7"/>
          </p:nvPr>
        </p:nvSpPr>
        <p:spPr>
          <a:xfrm>
            <a:off x="767408" y="5027800"/>
            <a:ext cx="5398243" cy="4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zh-TW" altLang="en-US" dirty="0">
                <a:latin typeface="+mn-ea"/>
                <a:ea typeface="+mn-ea"/>
              </a:rPr>
              <a:t>學術研究論文寫作神助手</a:t>
            </a:r>
          </a:p>
        </p:txBody>
      </p:sp>
      <p:sp>
        <p:nvSpPr>
          <p:cNvPr id="1054" name="Google Shape;1054;p76"/>
          <p:cNvSpPr txBox="1">
            <a:spLocks noGrp="1"/>
          </p:cNvSpPr>
          <p:nvPr>
            <p:ph type="subTitle" idx="8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altLang="zh-TW" dirty="0">
                <a:latin typeface="+mn-ea"/>
              </a:rPr>
              <a:t>AI</a:t>
            </a:r>
            <a:r>
              <a:rPr lang="zh-TW" altLang="en-US" dirty="0">
                <a:latin typeface="+mn-ea"/>
              </a:rPr>
              <a:t>系統選介</a:t>
            </a:r>
          </a:p>
        </p:txBody>
      </p:sp>
      <p:sp>
        <p:nvSpPr>
          <p:cNvPr id="1055" name="Google Shape;1055;p76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 dirty="0">
                <a:latin typeface="+mn-ea"/>
                <a:ea typeface="+mn-ea"/>
              </a:rPr>
              <a:t>01</a:t>
            </a:r>
            <a:endParaRPr sz="6400" dirty="0">
              <a:latin typeface="+mn-ea"/>
              <a:ea typeface="+mn-ea"/>
            </a:endParaRPr>
          </a:p>
        </p:txBody>
      </p:sp>
      <p:sp>
        <p:nvSpPr>
          <p:cNvPr id="1056" name="Google Shape;1056;p76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>
                <a:latin typeface="+mn-ea"/>
                <a:ea typeface="+mn-ea"/>
              </a:rPr>
              <a:t>02</a:t>
            </a:r>
            <a:endParaRPr sz="6400">
              <a:latin typeface="+mn-ea"/>
              <a:ea typeface="+mn-ea"/>
            </a:endParaRPr>
          </a:p>
        </p:txBody>
      </p:sp>
      <p:sp>
        <p:nvSpPr>
          <p:cNvPr id="1057" name="Google Shape;1057;p76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>
                <a:latin typeface="+mn-ea"/>
                <a:ea typeface="+mn-ea"/>
              </a:rPr>
              <a:t>03</a:t>
            </a:r>
            <a:endParaRPr sz="6400">
              <a:latin typeface="+mn-ea"/>
              <a:ea typeface="+mn-ea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EB7E042-0236-4F74-8932-ABDFA75A7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05910"/>
            <a:ext cx="1224136" cy="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Felo AI Search </a:t>
            </a:r>
            <a:r>
              <a:rPr lang="en-US" altLang="zh-TW" sz="3200" dirty="0">
                <a:hlinkClick r:id="rId2"/>
              </a:rPr>
              <a:t>https://felo.ai/zh-Hant/search</a:t>
            </a:r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Felo.AI </a:t>
            </a:r>
            <a:r>
              <a:rPr lang="zh-TW" altLang="en-US" dirty="0"/>
              <a:t>是由日本初創公司</a:t>
            </a:r>
            <a:r>
              <a:rPr lang="en-US" altLang="zh-TW" dirty="0"/>
              <a:t>Felo Inc. </a:t>
            </a:r>
            <a:r>
              <a:rPr lang="zh-TW" altLang="en-US" dirty="0"/>
              <a:t>開發的創新</a:t>
            </a:r>
            <a:r>
              <a:rPr lang="en-US" altLang="zh-TW" dirty="0"/>
              <a:t>AI </a:t>
            </a:r>
            <a:r>
              <a:rPr lang="zh-TW" altLang="en-US" dirty="0"/>
              <a:t>搜尋引擎。 該公司成立於</a:t>
            </a:r>
            <a:r>
              <a:rPr lang="en-US" altLang="zh-TW" dirty="0"/>
              <a:t>2024 </a:t>
            </a:r>
            <a:r>
              <a:rPr lang="zh-TW" altLang="en-US" dirty="0"/>
              <a:t>年，總部位於東京，</a:t>
            </a:r>
            <a:r>
              <a:rPr lang="en-US" altLang="zh-TW" dirty="0"/>
              <a:t>Felo AI </a:t>
            </a:r>
            <a:r>
              <a:rPr lang="zh-TW" altLang="en-US" dirty="0"/>
              <a:t>將聊天機器人技術與自然語言處理</a:t>
            </a:r>
            <a:r>
              <a:rPr lang="en-US" altLang="zh-TW" dirty="0"/>
              <a:t>(NLP) </a:t>
            </a:r>
            <a:r>
              <a:rPr lang="zh-TW" altLang="en-US" dirty="0"/>
              <a:t>整合，使用戶能夠以自然語言提問。 </a:t>
            </a:r>
            <a:endParaRPr lang="en-US" altLang="zh-TW" dirty="0"/>
          </a:p>
          <a:p>
            <a:r>
              <a:rPr lang="zh-TW" altLang="en-US" dirty="0"/>
              <a:t>它從多個來源生成準確的答案，同時清楚地識別信息來源。</a:t>
            </a:r>
          </a:p>
        </p:txBody>
      </p:sp>
    </p:spTree>
    <p:extLst>
      <p:ext uri="{BB962C8B-B14F-4D97-AF65-F5344CB8AC3E}">
        <p14:creationId xmlns:p14="http://schemas.microsoft.com/office/powerpoint/2010/main" val="51205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509F79-4DE9-456E-8CEA-989AEB38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Napkin AI </a:t>
            </a:r>
            <a:r>
              <a:rPr lang="zh-TW" altLang="en-US" dirty="0"/>
              <a:t>將文字轉換成視覺化圖表的</a:t>
            </a:r>
            <a:r>
              <a:rPr lang="en-US" altLang="zh-TW" dirty="0"/>
              <a:t>AI</a:t>
            </a:r>
            <a:r>
              <a:rPr lang="zh-TW" altLang="en-US" dirty="0"/>
              <a:t>工具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1AA718-923B-4E94-87F7-2E42B38A6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Napkin 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（餐巾紙）」，這是一個 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AI 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會根據我們提供的文字，創作手繪圖表、圖解、圖說的線上工具。</a:t>
            </a:r>
            <a:endParaRPr lang="en-US" altLang="zh-TW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丹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‧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羅姆（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Dan Roam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）的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簡報 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Show and tell》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所提倡的：「在一張餐巾紙畫出創意圖表，溝通、傳達、說服，打破簡報窠臼。」</a:t>
            </a:r>
            <a:endParaRPr lang="en-US" altLang="zh-TW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Napkin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可以匯出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PPT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了！超好用</a:t>
            </a:r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AI</a:t>
            </a:r>
            <a:r>
              <a:rPr lang="zh-TW" alt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工具教學：視覺化圖表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986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4704"/>
            <a:ext cx="10515600" cy="925984"/>
          </a:xfrm>
        </p:spPr>
        <p:txBody>
          <a:bodyPr>
            <a:normAutofit/>
          </a:bodyPr>
          <a:lstStyle/>
          <a:p>
            <a:r>
              <a:rPr lang="en-US" altLang="zh-TW" sz="4900" dirty="0">
                <a:latin typeface="+mj-ea"/>
                <a:hlinkClick r:id="rId2"/>
              </a:rPr>
              <a:t>NotebookLM</a:t>
            </a:r>
            <a:r>
              <a:rPr lang="zh-TW" altLang="en-US" dirty="0"/>
              <a:t>  </a:t>
            </a:r>
            <a:r>
              <a:rPr lang="en-US" altLang="zh-TW" sz="3600" dirty="0">
                <a:hlinkClick r:id="rId2"/>
              </a:rPr>
              <a:t>https://notebooklm.google.com/</a:t>
            </a:r>
            <a:r>
              <a:rPr lang="zh-TW" altLang="en-US" sz="3600" dirty="0"/>
              <a:t> </a:t>
            </a:r>
            <a:endParaRPr lang="zh-TW" altLang="zh-TW" sz="3600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err="1">
                <a:hlinkClick r:id="rId3"/>
              </a:rPr>
              <a:t>NotebookLM</a:t>
            </a:r>
            <a:r>
              <a:rPr lang="zh-TW" altLang="en-US" u="sng" dirty="0">
                <a:hlinkClick r:id="rId3"/>
              </a:rPr>
              <a:t>是什麼？如何快速消化大量文本、生成摘要？</a:t>
            </a:r>
            <a:endParaRPr lang="en-US" altLang="zh-TW" u="sng" dirty="0">
              <a:hlinkClick r:id="rId3"/>
            </a:endParaRPr>
          </a:p>
          <a:p>
            <a:r>
              <a:rPr lang="en-US" altLang="zh-TW" dirty="0"/>
              <a:t>NotebookLM</a:t>
            </a:r>
            <a:r>
              <a:rPr lang="zh-TW" altLang="en-US" dirty="0"/>
              <a:t>是由</a:t>
            </a:r>
            <a:r>
              <a:rPr lang="en-US" altLang="zh-TW" dirty="0"/>
              <a:t>Google</a:t>
            </a:r>
            <a:r>
              <a:rPr lang="zh-TW" altLang="en-US" dirty="0"/>
              <a:t>推出的線上筆記軟體，內建</a:t>
            </a:r>
            <a:r>
              <a:rPr lang="en-US" altLang="zh-TW" dirty="0"/>
              <a:t>Gemini</a:t>
            </a:r>
            <a:r>
              <a:rPr lang="zh-TW" altLang="en-US" dirty="0"/>
              <a:t>人工智慧，透過使用者上傳的內容，可以生成摘要、註解，並根據內容整理相關問題，或是讓使用者在對話框內進行提問，大幅提升工作效率。</a:t>
            </a:r>
            <a:endParaRPr lang="en-US" altLang="zh-TW" dirty="0"/>
          </a:p>
          <a:p>
            <a:r>
              <a:rPr lang="en-US" altLang="zh-TW" dirty="0"/>
              <a:t>Google NotebookLM </a:t>
            </a:r>
            <a:r>
              <a:rPr lang="zh-TW" altLang="en-US" dirty="0"/>
              <a:t>「相對」不會憑空生成內容，也不是上網找答案，而是結合文件資料庫 </a:t>
            </a:r>
            <a:r>
              <a:rPr lang="en-US" altLang="zh-TW" dirty="0"/>
              <a:t>AI </a:t>
            </a:r>
            <a:r>
              <a:rPr lang="zh-TW" altLang="en-US" dirty="0"/>
              <a:t>分析功能（透過 </a:t>
            </a:r>
            <a:r>
              <a:rPr lang="en-US" altLang="zh-TW" dirty="0"/>
              <a:t>Gemini Pro </a:t>
            </a:r>
            <a:r>
              <a:rPr lang="zh-TW" altLang="en-US" dirty="0"/>
              <a:t>分析我們的知識庫），幫助我們根據自己上傳的大量筆記、文件，生成有明確引用的論文摘要、報告企劃、文章大綱。</a:t>
            </a:r>
            <a:endParaRPr lang="zh-TW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32" y="120932"/>
            <a:ext cx="1224136" cy="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764704"/>
            <a:ext cx="10515600" cy="925984"/>
          </a:xfrm>
        </p:spPr>
        <p:txBody>
          <a:bodyPr>
            <a:normAutofit fontScale="90000"/>
          </a:bodyPr>
          <a:lstStyle/>
          <a:p>
            <a:r>
              <a:rPr lang="en-US" altLang="zh-TW" sz="4900" dirty="0">
                <a:hlinkClick r:id="rId2"/>
              </a:rPr>
              <a:t>SciSpace </a:t>
            </a:r>
            <a:r>
              <a:rPr lang="zh-TW" altLang="en-US" sz="4900" dirty="0">
                <a:hlinkClick r:id="rId2"/>
              </a:rPr>
              <a:t>論文研究</a:t>
            </a:r>
            <a:r>
              <a:rPr lang="en-US" altLang="zh-TW" sz="4900" dirty="0">
                <a:hlinkClick r:id="rId2"/>
              </a:rPr>
              <a:t>AI </a:t>
            </a:r>
            <a:r>
              <a:rPr lang="zh-TW" altLang="en-US" sz="4900" dirty="0">
                <a:hlinkClick r:id="rId2"/>
              </a:rPr>
              <a:t>助手</a:t>
            </a:r>
            <a:r>
              <a:rPr lang="zh-TW" altLang="en-US" dirty="0"/>
              <a:t> </a:t>
            </a:r>
            <a:r>
              <a:rPr lang="en-US" altLang="zh-TW" sz="3600" dirty="0">
                <a:hlinkClick r:id="rId2"/>
              </a:rPr>
              <a:t>https://scispace.com/</a:t>
            </a:r>
            <a:r>
              <a:rPr lang="zh-TW" altLang="en-US" sz="3600" dirty="0"/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 </a:t>
            </a:r>
            <a:r>
              <a:rPr lang="en-US" altLang="zh-TW" dirty="0"/>
              <a:t>SciSpace </a:t>
            </a:r>
            <a:r>
              <a:rPr lang="zh-TW" altLang="en-US" dirty="0"/>
              <a:t>」，這個工具可以說是一個文獻研究、學術搜尋、論文報告撰寫的綜合工具箱。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SciSpace</a:t>
            </a:r>
            <a:r>
              <a:rPr lang="zh-TW" altLang="en-US" dirty="0">
                <a:hlinkClick r:id="rId3"/>
              </a:rPr>
              <a:t>介紹 </a:t>
            </a:r>
            <a:r>
              <a:rPr lang="en-US" altLang="zh-TW" dirty="0">
                <a:hlinkClick r:id="rId3"/>
              </a:rPr>
              <a:t>(</a:t>
            </a:r>
            <a:r>
              <a:rPr lang="zh-TW" altLang="en-US" dirty="0">
                <a:hlinkClick r:id="rId3"/>
              </a:rPr>
              <a:t>國立政治大學圖書館</a:t>
            </a:r>
            <a:r>
              <a:rPr lang="en-US" altLang="zh-TW" dirty="0">
                <a:hlinkClick r:id="" action="ppaction://noaction"/>
              </a:rPr>
              <a:t>)</a:t>
            </a:r>
          </a:p>
          <a:p>
            <a:r>
              <a:rPr lang="en-US" altLang="zh-TW" dirty="0">
                <a:hlinkClick r:id="" action="ppaction://noaction"/>
              </a:rPr>
              <a:t>AI</a:t>
            </a:r>
            <a:r>
              <a:rPr lang="zh-TW" altLang="en-US" dirty="0">
                <a:hlinkClick r:id="rId3"/>
              </a:rPr>
              <a:t>驅動的研究輔助平臺</a:t>
            </a:r>
            <a:r>
              <a:rPr lang="en-US" altLang="zh-TW" dirty="0">
                <a:hlinkClick r:id="rId3"/>
              </a:rPr>
              <a:t>--SciSpace (</a:t>
            </a:r>
            <a:r>
              <a:rPr lang="zh-TW" altLang="en-US" dirty="0">
                <a:hlinkClick r:id="rId3"/>
              </a:rPr>
              <a:t>百世經綸的閱讀窩</a:t>
            </a:r>
            <a:r>
              <a:rPr lang="en-US" altLang="zh-TW" dirty="0">
                <a:hlinkClick r:id="rId3"/>
              </a:rPr>
              <a:t>)</a:t>
            </a:r>
            <a:endParaRPr lang="zh-TW" altLang="en-US" dirty="0">
              <a:hlinkClick r:id="rId3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32" y="134874"/>
            <a:ext cx="1224136" cy="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85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1DE4F2-345F-4AE8-BD74-F33DCEE4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Consensus AI</a:t>
            </a:r>
            <a:r>
              <a:rPr lang="en-US" altLang="zh-TW" dirty="0"/>
              <a:t> </a:t>
            </a:r>
            <a:r>
              <a:rPr lang="en-US" altLang="zh-TW" sz="2800" dirty="0">
                <a:hlinkClick r:id="rId2"/>
              </a:rPr>
              <a:t>https://consensus.app/search/</a:t>
            </a:r>
            <a:r>
              <a:rPr lang="en-US" altLang="zh-TW" sz="2800" dirty="0"/>
              <a:t> </a:t>
            </a:r>
            <a:endParaRPr lang="zh-TW" alt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39BA9A-1B46-46A1-8EF3-26F3D4CC5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Consensus </a:t>
            </a:r>
            <a:r>
              <a:rPr lang="zh-TW" altLang="en-US" dirty="0"/>
              <a:t>是一款專為學術研究設計的搜尋引擎，能夠有效篩選出高品質且具有公信力的期刊，幫助我們更快速找到引用次數最多的研究資料。 </a:t>
            </a:r>
            <a:endParaRPr lang="en-US" altLang="zh-TW" dirty="0"/>
          </a:p>
          <a:p>
            <a:r>
              <a:rPr lang="zh-TW" altLang="en-US" dirty="0"/>
              <a:t>透過引用有根據的學術文章、期刊以及論文，不僅可以提升報告的準確度和可信度，還能為學術界的研究者帶來極大的便利。</a:t>
            </a:r>
          </a:p>
        </p:txBody>
      </p:sp>
    </p:spTree>
    <p:extLst>
      <p:ext uri="{BB962C8B-B14F-4D97-AF65-F5344CB8AC3E}">
        <p14:creationId xmlns:p14="http://schemas.microsoft.com/office/powerpoint/2010/main" val="3323006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B56DB-19B0-4217-8D5A-EEFD345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Perplexity AI  </a:t>
            </a:r>
            <a:r>
              <a:rPr lang="en-US" altLang="zh-TW" sz="3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https://www.perplexity.ai/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6B9874-97B9-4EED-94D8-096874F7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Perplexity AI </a:t>
            </a:r>
            <a:r>
              <a:rPr lang="zh-TW" altLang="en-US" dirty="0"/>
              <a:t>是一個由</a:t>
            </a:r>
            <a:r>
              <a:rPr lang="en-US" altLang="zh-TW" dirty="0"/>
              <a:t>AI </a:t>
            </a:r>
            <a:r>
              <a:rPr lang="zh-TW" altLang="en-US" dirty="0"/>
              <a:t>聊天機器人驅動的研究和對話搜尋引擎，通過自然語言預測文本來回答查詢。</a:t>
            </a:r>
          </a:p>
          <a:p>
            <a:r>
              <a:rPr lang="en-US" altLang="zh-TW" dirty="0"/>
              <a:t>Perplexity </a:t>
            </a:r>
            <a:r>
              <a:rPr lang="zh-TW" altLang="en-US" dirty="0"/>
              <a:t>於 </a:t>
            </a:r>
            <a:r>
              <a:rPr lang="en-US" altLang="zh-TW" dirty="0"/>
              <a:t>2022 </a:t>
            </a:r>
            <a:r>
              <a:rPr lang="zh-TW" altLang="en-US" dirty="0"/>
              <a:t>年推出，使用來自網路的資源生成答案，並在回應文本中引用連結。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970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11AFC9-63E6-4435-AF1C-30D930F83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" t="10181" r="4319" b="6871"/>
          <a:stretch/>
        </p:blipFill>
        <p:spPr>
          <a:xfrm>
            <a:off x="263352" y="692696"/>
            <a:ext cx="11521280" cy="568863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4877365-6395-4984-9227-AEE9DB742BA1}"/>
              </a:ext>
            </a:extLst>
          </p:cNvPr>
          <p:cNvSpPr/>
          <p:nvPr/>
        </p:nvSpPr>
        <p:spPr>
          <a:xfrm>
            <a:off x="1847528" y="1916832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7CFE23-23CD-4913-A40A-166F552564E1}"/>
              </a:ext>
            </a:extLst>
          </p:cNvPr>
          <p:cNvSpPr/>
          <p:nvPr/>
        </p:nvSpPr>
        <p:spPr>
          <a:xfrm>
            <a:off x="9408368" y="1124744"/>
            <a:ext cx="888099" cy="312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7043199-DEBB-405B-8BDA-6960F6C5630E}"/>
              </a:ext>
            </a:extLst>
          </p:cNvPr>
          <p:cNvSpPr/>
          <p:nvPr/>
        </p:nvSpPr>
        <p:spPr>
          <a:xfrm>
            <a:off x="4583832" y="4797152"/>
            <a:ext cx="5568619" cy="4800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48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064390"/>
            <a:ext cx="9479080" cy="53596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711624" y="27856"/>
            <a:ext cx="7404745" cy="80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tamaran"/>
              <a:buNone/>
              <a:defRPr sz="2000" b="1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altLang="zh-TW" sz="48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1F</a:t>
            </a:r>
            <a:r>
              <a:rPr lang="zh-TW" altLang="en-US" sz="4800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參考諮詢台</a:t>
            </a:r>
          </a:p>
        </p:txBody>
      </p:sp>
    </p:spTree>
    <p:extLst>
      <p:ext uri="{BB962C8B-B14F-4D97-AF65-F5344CB8AC3E}">
        <p14:creationId xmlns:p14="http://schemas.microsoft.com/office/powerpoint/2010/main" val="2964353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74;p133"/>
          <p:cNvSpPr txBox="1">
            <a:spLocks noGrp="1"/>
          </p:cNvSpPr>
          <p:nvPr>
            <p:ph type="title"/>
          </p:nvPr>
        </p:nvSpPr>
        <p:spPr>
          <a:xfrm>
            <a:off x="3488801" y="2926425"/>
            <a:ext cx="5178800" cy="1248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zh-TW" altLang="en-US" sz="7200" dirty="0">
                <a:solidFill>
                  <a:srgbClr val="C00000"/>
                </a:solidFill>
                <a:latin typeface="+mn-ea"/>
              </a:rPr>
              <a:t>課程結束</a:t>
            </a:r>
            <a:r>
              <a:rPr lang="en-US" altLang="zh-TW" sz="7200" dirty="0">
                <a:solidFill>
                  <a:srgbClr val="C00000"/>
                </a:solidFill>
                <a:latin typeface="+mn-ea"/>
              </a:rPr>
              <a:t>THANKS</a:t>
            </a:r>
            <a:br>
              <a:rPr lang="en-US" altLang="zh-TW" sz="7200" dirty="0">
                <a:solidFill>
                  <a:srgbClr val="C00000"/>
                </a:solidFill>
                <a:latin typeface="+mn-ea"/>
              </a:rPr>
            </a:br>
            <a:endParaRPr sz="7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96691" y="4174426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dirty="0">
                <a:solidFill>
                  <a:srgbClr val="C00000"/>
                </a:solidFill>
                <a:latin typeface="+mn-ea"/>
              </a:rPr>
              <a:t>Do you have any questions?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321684" y="480118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知識服務組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Phone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：分機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11633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105b0@pu.edu.tw</a:t>
            </a:r>
          </a:p>
        </p:txBody>
      </p:sp>
    </p:spTree>
    <p:extLst>
      <p:ext uri="{BB962C8B-B14F-4D97-AF65-F5344CB8AC3E}">
        <p14:creationId xmlns:p14="http://schemas.microsoft.com/office/powerpoint/2010/main" val="267223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FFDE0C-2CFD-4BA2-9C33-C0D4774B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在教學研究上的應用</a:t>
            </a:r>
          </a:p>
        </p:txBody>
      </p:sp>
      <p:pic>
        <p:nvPicPr>
          <p:cNvPr id="4" name="Picture 4" descr="AIGC是什麼？必學生成式AI工具與應用趨勢一次看。圖片來源：Shutterstock（左）、Bing 生成（右）">
            <a:hlinkClick r:id="rId2"/>
            <a:extLst>
              <a:ext uri="{FF2B5EF4-FFF2-40B4-BE49-F238E27FC236}">
                <a16:creationId xmlns:a16="http://schemas.microsoft.com/office/drawing/2014/main" id="{1985AC4E-D3E5-451A-B724-D8AA3CE0E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722656"/>
            <a:ext cx="8706068" cy="48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2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EC881-FAA6-44A5-BB89-A18ADDEF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b="0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生成式人工智慧（</a:t>
            </a:r>
            <a:r>
              <a:rPr lang="en-US" altLang="zh-TW" sz="4400" b="0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GEN-AI</a:t>
            </a:r>
            <a:r>
              <a:rPr lang="zh-TW" altLang="en-US" sz="4400" b="0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）使用指引與規範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F4504A-0889-4FD2-B968-01B75FFD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00" y="2996952"/>
            <a:ext cx="4429888" cy="3540051"/>
          </a:xfrm>
        </p:spPr>
        <p:txBody>
          <a:bodyPr/>
          <a:lstStyle/>
          <a:p>
            <a:r>
              <a:rPr lang="zh-TW" altLang="en-US" dirty="0"/>
              <a:t>自 </a:t>
            </a:r>
            <a:r>
              <a:rPr lang="en-US" altLang="zh-TW" dirty="0"/>
              <a:t>2022 </a:t>
            </a:r>
            <a:r>
              <a:rPr lang="zh-TW" altLang="en-US" dirty="0"/>
              <a:t>年 </a:t>
            </a:r>
            <a:r>
              <a:rPr lang="en-US" altLang="zh-TW" dirty="0"/>
              <a:t>11 </a:t>
            </a:r>
            <a:r>
              <a:rPr lang="zh-TW" altLang="en-US" dirty="0"/>
              <a:t>月，</a:t>
            </a:r>
            <a:r>
              <a:rPr lang="en-US" altLang="zh-TW" dirty="0" err="1"/>
              <a:t>OpenAI</a:t>
            </a:r>
            <a:r>
              <a:rPr lang="en-US" altLang="zh-TW" dirty="0"/>
              <a:t> </a:t>
            </a:r>
            <a:r>
              <a:rPr lang="zh-TW" altLang="en-US" dirty="0"/>
              <a:t>發布 </a:t>
            </a:r>
            <a:r>
              <a:rPr lang="en-US" altLang="zh-TW" dirty="0" err="1"/>
              <a:t>ChatGPT</a:t>
            </a:r>
            <a:r>
              <a:rPr lang="en-US" altLang="zh-TW" dirty="0"/>
              <a:t> </a:t>
            </a:r>
            <a:r>
              <a:rPr lang="zh-TW" altLang="en-US" dirty="0"/>
              <a:t>以來，生成式 </a:t>
            </a:r>
            <a:r>
              <a:rPr lang="en-US" altLang="zh-TW" dirty="0"/>
              <a:t>AI </a:t>
            </a:r>
            <a:r>
              <a:rPr lang="zh-TW" altLang="en-US" dirty="0"/>
              <a:t>相關題材的應用平台宛如宇宙大爆炸一般，隨便在瀏覽器上搜尋 </a:t>
            </a:r>
            <a:r>
              <a:rPr lang="en-US" altLang="zh-TW" dirty="0"/>
              <a:t>AI </a:t>
            </a:r>
            <a:r>
              <a:rPr lang="zh-TW" altLang="en-US" dirty="0"/>
              <a:t>就能找到無花八門的工具，免費、付費錯綜複雜，讓人想要入手卻又無從下手。</a:t>
            </a:r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043F56-7DD9-43E9-BFD5-6140F2853FEF}"/>
              </a:ext>
            </a:extLst>
          </p:cNvPr>
          <p:cNvSpPr/>
          <p:nvPr/>
        </p:nvSpPr>
        <p:spPr>
          <a:xfrm>
            <a:off x="3431704" y="1666756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靜宜大學教學發展中心</a:t>
            </a:r>
          </a:p>
        </p:txBody>
      </p:sp>
      <p:pic>
        <p:nvPicPr>
          <p:cNvPr id="5" name="內容版面配置區 5">
            <a:extLst>
              <a:ext uri="{FF2B5EF4-FFF2-40B4-BE49-F238E27FC236}">
                <a16:creationId xmlns:a16="http://schemas.microsoft.com/office/drawing/2014/main" id="{F9A2ED63-D4FE-4A8A-B705-3C27DECBCD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852936"/>
            <a:ext cx="6086072" cy="34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82280E-FC42-4840-A460-B2C28AD5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什麼是生成式 </a:t>
            </a:r>
            <a:r>
              <a:rPr lang="en-US" altLang="zh-TW" dirty="0"/>
              <a:t>AI (Generative AI) </a:t>
            </a:r>
            <a:r>
              <a:rPr lang="zh-TW" altLang="en-US" dirty="0"/>
              <a:t>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9A0F93-3A82-4337-9A12-F46C8A2E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人工智慧（</a:t>
            </a:r>
            <a:r>
              <a:rPr lang="en-US" altLang="zh-TW" dirty="0"/>
              <a:t>Artificial Intelligence</a:t>
            </a:r>
            <a:r>
              <a:rPr lang="zh-TW" altLang="en-US" dirty="0"/>
              <a:t>，簡稱</a:t>
            </a:r>
            <a:r>
              <a:rPr lang="en-US" altLang="zh-TW" dirty="0"/>
              <a:t>AI</a:t>
            </a:r>
            <a:r>
              <a:rPr lang="zh-TW" altLang="en-US" dirty="0"/>
              <a:t>）一詞早已不再陌生，人們經常聽到它在各種領域的應用，例如影像辨識、語音辨識、自動駕駛等。</a:t>
            </a:r>
          </a:p>
          <a:p>
            <a:r>
              <a:rPr lang="zh-TW" altLang="en-US" dirty="0"/>
              <a:t>生成式</a:t>
            </a:r>
            <a:r>
              <a:rPr lang="en-US" altLang="zh-TW" dirty="0"/>
              <a:t>AI (Generative AI)</a:t>
            </a:r>
            <a:r>
              <a:rPr lang="zh-TW" altLang="en-US" dirty="0"/>
              <a:t>，即人工智慧生成內容，又稱</a:t>
            </a:r>
            <a:r>
              <a:rPr lang="en-US" altLang="zh-TW" dirty="0"/>
              <a:t>AIGC</a:t>
            </a:r>
            <a:r>
              <a:rPr lang="zh-TW" altLang="en-US" dirty="0"/>
              <a:t>（</a:t>
            </a:r>
            <a:r>
              <a:rPr lang="en-US" altLang="zh-TW" dirty="0"/>
              <a:t>AI Generated Content</a:t>
            </a:r>
            <a:r>
              <a:rPr lang="zh-TW" altLang="en-US" dirty="0"/>
              <a:t>）。</a:t>
            </a:r>
          </a:p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是人工智慧中的一個分支，主要用於創造性的工作，例如文章生成、影像生成、音樂生成等。</a:t>
            </a:r>
          </a:p>
          <a:p>
            <a:r>
              <a:rPr lang="zh-TW" altLang="en-US" dirty="0"/>
              <a:t>目前討論最夯的</a:t>
            </a:r>
            <a:r>
              <a:rPr lang="en-US" altLang="zh-TW" dirty="0" err="1"/>
              <a:t>ChatGPT</a:t>
            </a:r>
            <a:r>
              <a:rPr lang="zh-TW" altLang="en-US" dirty="0"/>
              <a:t>、</a:t>
            </a:r>
            <a:r>
              <a:rPr lang="en-US" altLang="zh-TW" dirty="0"/>
              <a:t>Felo </a:t>
            </a:r>
            <a:r>
              <a:rPr lang="zh-TW" altLang="en-US" dirty="0"/>
              <a:t>、</a:t>
            </a:r>
            <a:r>
              <a:rPr lang="en-US" altLang="zh-TW" dirty="0"/>
              <a:t>Microsoft Bing (Copilot)</a:t>
            </a:r>
            <a:r>
              <a:rPr lang="zh-TW" altLang="en-US" dirty="0"/>
              <a:t>、</a:t>
            </a:r>
            <a:r>
              <a:rPr lang="en-US" altLang="zh-TW" dirty="0"/>
              <a:t>Google Gemini</a:t>
            </a:r>
            <a:r>
              <a:rPr lang="zh-TW" altLang="en-US" dirty="0"/>
              <a:t>、</a:t>
            </a:r>
            <a:r>
              <a:rPr lang="en-US" altLang="zh-TW" dirty="0"/>
              <a:t>Claude</a:t>
            </a:r>
            <a:r>
              <a:rPr lang="zh-TW" altLang="en-US" dirty="0"/>
              <a:t>都是生成式</a:t>
            </a:r>
            <a:r>
              <a:rPr lang="en-US" altLang="zh-TW" dirty="0"/>
              <a:t>AI</a:t>
            </a:r>
            <a:r>
              <a:rPr lang="zh-TW" altLang="en-US" dirty="0"/>
              <a:t>的最佳應用。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108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E653EE-FC6C-45A8-AB93-93D9638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it-IT" dirty="0"/>
              <a:t>文字式的生成式 </a:t>
            </a:r>
            <a:r>
              <a:rPr lang="it-IT" altLang="zh-TW" dirty="0"/>
              <a:t>AI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C7396C-535D-4EC0-BA0F-6D818FF8A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文字式的生成式 </a:t>
            </a:r>
            <a:r>
              <a:rPr lang="en-US" altLang="zh-TW" dirty="0"/>
              <a:t>AI </a:t>
            </a:r>
            <a:r>
              <a:rPr lang="zh-TW" altLang="en-US" dirty="0"/>
              <a:t>是將 </a:t>
            </a:r>
            <a:r>
              <a:rPr lang="en-US" altLang="zh-TW" dirty="0"/>
              <a:t>GPT</a:t>
            </a:r>
            <a:r>
              <a:rPr lang="zh-TW" altLang="en-US" dirty="0"/>
              <a:t>（</a:t>
            </a:r>
            <a:r>
              <a:rPr lang="en-US" altLang="zh-TW" dirty="0"/>
              <a:t>Generative, Pre-trained, Transformer, GPT</a:t>
            </a:r>
            <a:r>
              <a:rPr lang="zh-TW" altLang="en-US" dirty="0"/>
              <a:t>）、大型語言模型（</a:t>
            </a:r>
            <a:r>
              <a:rPr lang="en-US" altLang="zh-TW" dirty="0"/>
              <a:t>Large Language Model, LLM</a:t>
            </a:r>
            <a:r>
              <a:rPr lang="zh-TW" altLang="en-US" dirty="0"/>
              <a:t>）結合的產物。</a:t>
            </a:r>
          </a:p>
          <a:p>
            <a:r>
              <a:rPr lang="zh-TW" altLang="en-US" dirty="0"/>
              <a:t>使用 </a:t>
            </a:r>
            <a:r>
              <a:rPr lang="en-US" altLang="zh-TW" dirty="0"/>
              <a:t>AI </a:t>
            </a:r>
            <a:r>
              <a:rPr lang="zh-TW" altLang="en-US" dirty="0"/>
              <a:t>生成內容（</a:t>
            </a:r>
            <a:r>
              <a:rPr lang="en-US" altLang="zh-TW" dirty="0"/>
              <a:t>Artificial Intelligence Generated Content, AIGC</a:t>
            </a:r>
            <a:r>
              <a:rPr lang="zh-TW" altLang="en-US" dirty="0"/>
              <a:t>）的重要原則就是：</a:t>
            </a:r>
          </a:p>
          <a:p>
            <a:r>
              <a:rPr lang="zh-TW" altLang="en-US" dirty="0"/>
              <a:t>敢於詳細提問</a:t>
            </a:r>
          </a:p>
          <a:p>
            <a:r>
              <a:rPr lang="zh-TW" altLang="en-US" dirty="0"/>
              <a:t>小心求證使用</a:t>
            </a:r>
          </a:p>
          <a:p>
            <a:r>
              <a:rPr lang="zh-TW" altLang="en-US" dirty="0"/>
              <a:t>不論「文字式」、「圖片式」的生成式 </a:t>
            </a:r>
            <a:r>
              <a:rPr lang="en-US" altLang="zh-TW" dirty="0"/>
              <a:t>AI </a:t>
            </a:r>
            <a:r>
              <a:rPr lang="zh-TW" altLang="en-US" dirty="0"/>
              <a:t>都是如此。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424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EC77C4-EDF3-4C08-8FDA-070BD9F6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的一些主要特點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EBB76F-855C-496B-9B27-3D4311F9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靈活性：</a:t>
            </a:r>
            <a:br>
              <a:rPr lang="en-US" altLang="zh-TW" dirty="0"/>
            </a:br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可以應用於多種任務，如文本生成、翻譯、摘要、問答等。</a:t>
            </a:r>
          </a:p>
          <a:p>
            <a:r>
              <a:rPr lang="zh-TW" altLang="en-US" dirty="0"/>
              <a:t>創造性：</a:t>
            </a:r>
            <a:br>
              <a:rPr lang="en-US" altLang="zh-TW" dirty="0"/>
            </a:br>
            <a:r>
              <a:rPr lang="zh-TW" altLang="en-US" dirty="0"/>
              <a:t>它能夠生成原創內容，而不僅僅是重複或組合已有的資訊。</a:t>
            </a:r>
          </a:p>
          <a:p>
            <a:r>
              <a:rPr lang="zh-TW" altLang="en-US" dirty="0"/>
              <a:t>上下文理解：</a:t>
            </a:r>
            <a:br>
              <a:rPr lang="en-US" altLang="zh-TW" dirty="0"/>
            </a:br>
            <a:r>
              <a:rPr lang="zh-TW" altLang="en-US" dirty="0"/>
              <a:t>這些系統能夠理解並考慮上下文，生成更加相關和連貫的內容。</a:t>
            </a:r>
          </a:p>
          <a:p>
            <a:r>
              <a:rPr lang="zh-TW" altLang="en-US" dirty="0"/>
              <a:t>可擴展性：</a:t>
            </a:r>
            <a:br>
              <a:rPr lang="en-US" altLang="zh-TW" dirty="0"/>
            </a:br>
            <a:r>
              <a:rPr lang="zh-TW" altLang="en-US" dirty="0"/>
              <a:t>隨著訓練數據的增加和模型的改進，生成式</a:t>
            </a:r>
            <a:r>
              <a:rPr lang="en-US" altLang="zh-TW" dirty="0"/>
              <a:t>AI</a:t>
            </a:r>
            <a:r>
              <a:rPr lang="zh-TW" altLang="en-US" dirty="0"/>
              <a:t>的能力可以不斷提升。</a:t>
            </a:r>
          </a:p>
          <a:p>
            <a:r>
              <a:rPr lang="zh-TW" altLang="en-US" dirty="0"/>
              <a:t>交互性：</a:t>
            </a:r>
            <a:br>
              <a:rPr lang="en-US" altLang="zh-TW" dirty="0"/>
            </a:br>
            <a:r>
              <a:rPr lang="zh-TW" altLang="en-US" dirty="0"/>
              <a:t>許多生成式</a:t>
            </a:r>
            <a:r>
              <a:rPr lang="en-US" altLang="zh-TW" dirty="0"/>
              <a:t>AI</a:t>
            </a:r>
            <a:r>
              <a:rPr lang="zh-TW" altLang="en-US" dirty="0"/>
              <a:t>系統可以與人類進行對話式互動，能夠理解並回應使用者輸入的指令。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850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D4373B-E488-46E0-89EB-9277B96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面臨一些挑戰和限制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FD1DBE-089A-4276-A02B-96D19669B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資料偏差：如果訓練資料存在偏見，</a:t>
            </a:r>
            <a:r>
              <a:rPr lang="en-US" altLang="zh-TW" dirty="0"/>
              <a:t>AI</a:t>
            </a:r>
            <a:r>
              <a:rPr lang="zh-TW" altLang="en-US" dirty="0"/>
              <a:t>生成的內容也可能帶有偏見。</a:t>
            </a:r>
          </a:p>
          <a:p>
            <a:r>
              <a:rPr lang="zh-TW" altLang="en-US" dirty="0"/>
              <a:t>事實準確性：生成的內容可能包含錯誤或虛構的訊息。</a:t>
            </a:r>
          </a:p>
          <a:p>
            <a:r>
              <a:rPr lang="zh-TW" altLang="en-US" dirty="0"/>
              <a:t>版權問題：</a:t>
            </a:r>
            <a:r>
              <a:rPr lang="en-US" altLang="zh-TW" dirty="0"/>
              <a:t>AI</a:t>
            </a:r>
            <a:r>
              <a:rPr lang="zh-TW" altLang="en-US" dirty="0"/>
              <a:t>生成的內容可能涉及版權爭議。</a:t>
            </a:r>
          </a:p>
          <a:p>
            <a:r>
              <a:rPr lang="zh-TW" altLang="en-US" dirty="0"/>
              <a:t>隱私問題：使用個人資料訓練</a:t>
            </a:r>
            <a:r>
              <a:rPr lang="en-US" altLang="zh-TW" dirty="0"/>
              <a:t>AI</a:t>
            </a:r>
            <a:r>
              <a:rPr lang="zh-TW" altLang="en-US" dirty="0"/>
              <a:t>可能引發隱私擔憂。</a:t>
            </a:r>
          </a:p>
          <a:p>
            <a:r>
              <a:rPr lang="zh-TW" altLang="en-US" dirty="0"/>
              <a:t>社會影響：可能對某些行業和工作行業產生衝擊。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33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C78FA1-5813-4045-9457-F21DEA2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744"/>
            <a:ext cx="10515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生成式</a:t>
            </a:r>
            <a:r>
              <a:rPr lang="en-US" altLang="zh-TW" dirty="0"/>
              <a:t>AI+</a:t>
            </a:r>
            <a:r>
              <a:rPr lang="zh-TW" altLang="en-US" dirty="0"/>
              <a:t>資訊檢索（</a:t>
            </a:r>
            <a:r>
              <a:rPr lang="en-US" altLang="zh-TW" dirty="0"/>
              <a:t>IR</a:t>
            </a:r>
            <a:r>
              <a:rPr lang="zh-TW" altLang="en-US" dirty="0"/>
              <a:t>）</a:t>
            </a:r>
            <a:r>
              <a:rPr lang="en-US" altLang="zh-TW" dirty="0"/>
              <a:t>=</a:t>
            </a:r>
            <a:r>
              <a:rPr lang="zh-TW" altLang="en-US" dirty="0"/>
              <a:t>生成式</a:t>
            </a:r>
            <a:r>
              <a:rPr lang="en-US" altLang="zh-TW" dirty="0"/>
              <a:t>IR</a:t>
            </a:r>
            <a:br>
              <a:rPr lang="en-US" altLang="zh-TW" dirty="0"/>
            </a:br>
            <a:r>
              <a:rPr lang="zh-TW" altLang="en-US" dirty="0"/>
              <a:t>正在改變人們搜尋資訊的樣貌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B78DB2-0C4B-43C7-BBA4-27736BAB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75" y="2636912"/>
            <a:ext cx="5113784" cy="3744416"/>
          </a:xfrm>
        </p:spPr>
        <p:txBody>
          <a:bodyPr>
            <a:normAutofit/>
          </a:bodyPr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和資訊檢索（</a:t>
            </a:r>
            <a:r>
              <a:rPr lang="en-US" altLang="zh-TW" dirty="0"/>
              <a:t>IR</a:t>
            </a:r>
            <a:r>
              <a:rPr lang="zh-TW" altLang="en-US" dirty="0"/>
              <a:t>），也稱為生成式</a:t>
            </a:r>
            <a:r>
              <a:rPr lang="en-US" altLang="zh-TW" dirty="0"/>
              <a:t>IR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讓研究者輸入研究問題（而不是依賴關鍵字）來搜尋。</a:t>
            </a:r>
            <a:endParaRPr lang="en-US" altLang="zh-TW" dirty="0"/>
          </a:p>
          <a:p>
            <a:r>
              <a:rPr lang="zh-TW" altLang="en-US" dirty="0"/>
              <a:t>並建議切合的文章，甚至識別研究者可能沒有考慮過的潛在研究問題。</a:t>
            </a:r>
            <a:endParaRPr lang="en-US" altLang="zh-TW" dirty="0"/>
          </a:p>
          <a:p>
            <a:r>
              <a:rPr lang="zh-TW" altLang="en-US" dirty="0"/>
              <a:t>它不只改變人們搜尋資訊的樣貌，還可能改變搜尋生態的導流模式。</a:t>
            </a:r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B7401B6-8692-4C86-92B5-9833034C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64" y="2722592"/>
            <a:ext cx="5240653" cy="36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7208"/>
      </p:ext>
    </p:extLst>
  </p:cSld>
  <p:clrMapOvr>
    <a:masterClrMapping/>
  </p:clrMapOvr>
</p:sld>
</file>

<file path=ppt/theme/theme1.xml><?xml version="1.0" encoding="utf-8"?>
<a:theme xmlns:a="http://schemas.openxmlformats.org/drawingml/2006/main" name="一般">
  <a:themeElements>
    <a:clrScheme name="一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一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一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6335</TotalTime>
  <Words>1810</Words>
  <Application>Microsoft Office PowerPoint</Application>
  <PresentationFormat>寬螢幕</PresentationFormat>
  <Paragraphs>145</Paragraphs>
  <Slides>28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1" baseType="lpstr">
      <vt:lpstr>Adobe 繁黑體 Std B</vt:lpstr>
      <vt:lpstr>Catamaran</vt:lpstr>
      <vt:lpstr>Ubuntu</vt:lpstr>
      <vt:lpstr>微軟正黑體</vt:lpstr>
      <vt:lpstr>微軟正黑體</vt:lpstr>
      <vt:lpstr>微軟正黑體 Light</vt:lpstr>
      <vt:lpstr>新細明體</vt:lpstr>
      <vt:lpstr>Arial</vt:lpstr>
      <vt:lpstr>Calibri</vt:lpstr>
      <vt:lpstr>Josefin Sans</vt:lpstr>
      <vt:lpstr>Open Sans</vt:lpstr>
      <vt:lpstr>Wingdings</vt:lpstr>
      <vt:lpstr>一般</vt:lpstr>
      <vt:lpstr>PowerPoint 簡報</vt:lpstr>
      <vt:lpstr>Agenda</vt:lpstr>
      <vt:lpstr>生成式AI在教學研究上的應用</vt:lpstr>
      <vt:lpstr>生成式人工智慧（GEN-AI）使用指引與規範</vt:lpstr>
      <vt:lpstr>什麼是生成式 AI (Generative AI) ？</vt:lpstr>
      <vt:lpstr>文字式的生成式 AI </vt:lpstr>
      <vt:lpstr>生成式AI的一些主要特點</vt:lpstr>
      <vt:lpstr>生成式AI面臨一些挑戰和限制</vt:lpstr>
      <vt:lpstr>生成式AI+資訊檢索（IR）=生成式IR 正在改變人們搜尋資訊的樣貌</vt:lpstr>
      <vt:lpstr>PowerPoint 簡報</vt:lpstr>
      <vt:lpstr>PowerPoint 簡報</vt:lpstr>
      <vt:lpstr>學術研究論文寫作神助手</vt:lpstr>
      <vt:lpstr>生成式AI學術應用工具選介</vt:lpstr>
      <vt:lpstr>AI 工具分類與比較概覽</vt:lpstr>
      <vt:lpstr>SCOPUS AI  https://www.scopus.com/</vt:lpstr>
      <vt:lpstr>PowerPoint 簡報</vt:lpstr>
      <vt:lpstr>Prompt：生成式AI在圖書館的應用，以繁體中文呈現</vt:lpstr>
      <vt:lpstr>ChatGPT 深入研究Deep research 功能</vt:lpstr>
      <vt:lpstr>Google Gemini https://gemini.google.com/ </vt:lpstr>
      <vt:lpstr>Felo AI Search https://felo.ai/zh-Hant/search </vt:lpstr>
      <vt:lpstr>Napkin AI 將文字轉換成視覺化圖表的AI工具</vt:lpstr>
      <vt:lpstr>NotebookLM  https://notebooklm.google.com/ </vt:lpstr>
      <vt:lpstr>SciSpace 論文研究AI 助手 https://scispace.com/ </vt:lpstr>
      <vt:lpstr>Consensus AI https://consensus.app/search/ </vt:lpstr>
      <vt:lpstr>Perplexity AI  https://www.perplexity.ai/</vt:lpstr>
      <vt:lpstr>PowerPoint 簡報</vt:lpstr>
      <vt:lpstr>PowerPoint 簡報</vt:lpstr>
      <vt:lpstr>課程結束THANKS </vt:lpstr>
    </vt:vector>
  </TitlesOfParts>
  <Company>NHCTC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nhctc lib</dc:creator>
  <cp:lastModifiedBy>蓋夏圖書館創新學習整合組-姜義臺</cp:lastModifiedBy>
  <cp:revision>787</cp:revision>
  <dcterms:created xsi:type="dcterms:W3CDTF">2006-04-28T10:23:57Z</dcterms:created>
  <dcterms:modified xsi:type="dcterms:W3CDTF">2025-05-21T01:16:43Z</dcterms:modified>
</cp:coreProperties>
</file>