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1250" r:id="rId15"/>
    <p:sldId id="1242" r:id="rId16"/>
    <p:sldId id="367" r:id="rId17"/>
    <p:sldId id="269" r:id="rId18"/>
    <p:sldId id="270" r:id="rId19"/>
    <p:sldId id="744" r:id="rId20"/>
    <p:sldId id="271" r:id="rId21"/>
    <p:sldId id="272" r:id="rId22"/>
    <p:sldId id="1251" r:id="rId23"/>
    <p:sldId id="125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419" r:id="rId33"/>
    <p:sldId id="281" r:id="rId34"/>
    <p:sldId id="282" r:id="rId35"/>
    <p:sldId id="283" r:id="rId36"/>
    <p:sldId id="284" r:id="rId37"/>
    <p:sldId id="285" r:id="rId3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0" d="100"/>
          <a:sy n="110" d="100"/>
        </p:scale>
        <p:origin x="5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9331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 err="1">
                <a:solidFill>
                  <a:srgbClr val="5B6B73"/>
                </a:solidFill>
                <a:latin typeface="Microsoft JhengHei"/>
                <a:ea typeface="Microsoft JhengHei"/>
                <a:cs typeface="Microsoft JhengHei"/>
              </a:rPr>
              <a:t>靜宜大學蓋夏圖書館</a:t>
            </a:r>
            <a:r>
              <a:rPr lang="en-US" sz="1000" dirty="0">
                <a:solidFill>
                  <a:srgbClr val="5B6B73"/>
                </a:solidFill>
                <a:latin typeface="Microsoft JhengHei"/>
                <a:ea typeface="Microsoft JhengHei"/>
                <a:cs typeface="Microsoft JhengHei"/>
              </a:rPr>
              <a:t>｜</a:t>
            </a:r>
            <a:r>
              <a:rPr lang="zh-TW" altLang="en-US" sz="1000" dirty="0">
                <a:solidFill>
                  <a:srgbClr val="5B6B73"/>
                </a:solidFill>
                <a:latin typeface="Microsoft JhengHei"/>
                <a:ea typeface="Microsoft JhengHei"/>
                <a:cs typeface="Microsoft JhengHei"/>
              </a:rPr>
              <a:t>研究生圖書資源研習 </a:t>
            </a:r>
            <a:endParaRPr lang="en-US" sz="10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3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20040"/>
            <a:ext cx="950976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000" b="1" dirty="0">
                <a:solidFill>
                  <a:srgbClr val="0F4C5C"/>
                </a:solidFill>
                <a:latin typeface="Microsoft JhengHei"/>
                <a:ea typeface="Microsoft JhengHei"/>
                <a:cs typeface="Microsoft JhengHei"/>
              </a:defRPr>
            </a:lvl1pPr>
          </a:lstStyle>
          <a:p>
            <a:pPr marL="0" indent="0" algn="l">
              <a:buNone/>
            </a:pPr>
            <a:endParaRPr lang="en-US" sz="30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5B6B73"/>
                </a:solidFill>
                <a:latin typeface="Microsoft JhengHei"/>
                <a:ea typeface="Microsoft JhengHei"/>
                <a:cs typeface="Microsoft JhengHei"/>
              </a:defRPr>
            </a:lvl1pPr>
          </a:lstStyle>
          <a:p>
            <a:pPr algn="r"/>
            <a:fld id="{F7021451-1387-4CA6-816F-3879F97B5CBC}" type="slidenum">
              <a:rPr lang="en-US" b="0">
                <a:latin typeface="Microsoft JhengHei"/>
                <a:ea typeface="Microsoft JhengHei"/>
                <a:cs typeface="Microsoft JhengHei"/>
              </a:rPr>
              <a:t>‹#›</a:t>
            </a:fld>
            <a:endParaRPr lang="en-US" dirty="0">
              <a:latin typeface="Microsoft JhengHei"/>
              <a:ea typeface="Microsoft JhengHei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39938262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92696"/>
            <a:ext cx="10515600" cy="997992"/>
          </a:xfrm>
        </p:spPr>
        <p:txBody>
          <a:bodyPr/>
          <a:lstStyle/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n"/>
              <a:defRPr/>
            </a:lvl1pPr>
            <a:lvl2pPr marL="685800" indent="-228600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p"/>
              <a:defRPr/>
            </a:lvl2pPr>
            <a:lvl3pPr marL="1143000" indent="-228600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u"/>
              <a:defRPr/>
            </a:lvl3pPr>
            <a:lvl4pPr marL="1600200" indent="-228600"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Ø"/>
              <a:defRPr/>
            </a:lvl4pPr>
          </a:lstStyle>
          <a:p>
            <a:pPr lvl="0"/>
            <a:r>
              <a:rPr lang="zh-TW" altLang="en-US" dirty="0"/>
              <a:t>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780BBC-A264-4BC9-8C4F-32AC0407D2D2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4512" y="145120"/>
            <a:ext cx="1224136" cy="403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834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64704"/>
            <a:ext cx="10515600" cy="92598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75D844-D493-4007-9899-B56B7AE88A8D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pic>
        <p:nvPicPr>
          <p:cNvPr id="6" name="圖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1732" y="116632"/>
            <a:ext cx="1224136" cy="403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389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noProof="0"/>
              <a:t>募資簡報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4592062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4" r:id="rId3"/>
    <p:sldLayoutId id="2147483655" r:id="rId4"/>
    <p:sldLayoutId id="2147483656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library.pu.edu.tw/p/426-1054-157.php?Lang=zh-tw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google.com/gemini/answer/18560919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library.pu.edu.tw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hyperlink" Target="https://webpacx.lib.pu.edu.tw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ebpacx.lib.pu.edu.tw/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hyperlink" Target="https://pu.ebook.hyread.com.tw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pu.airitibooks.com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reading.udn.com/udnlib/pu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easytest.lib.pu.edu.tw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jumper.lib.pu.edu.tw/resourceList?filterField=class&amp;filterValue=807%3A825&amp;searchBlockType=resource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jumper.lib.pu.edu.tw/resourceDetail?resourceType=databases&amp;id=11U20LL1C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hyperlink" Target="https://library.pu.edu.tw/p/426-1054-22.php?Lang=zh-tw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jumper.lib.pu.edu.tw/resourceDetail?resourceType=databases&amp;id=11V202100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hyperlink" Target="https://jumper.lib.pu.edu.tw/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jumper.lib.pu.edu.tw/resourceDetail?resourceType=databases&amp;id=101100100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jumper.lib.pu.edu.tw/" TargetMode="External"/><Relationship Id="rId4" Type="http://schemas.openxmlformats.org/officeDocument/2006/relationships/image" Target="../media/image2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jumper.lib.pu.edu.tw/resourceDetail?resourceType=databases&amp;id=102100100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hyperlink" Target="https://jumper.lib.pu.edu.tw/" TargetMode="Externa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reurl.cc/27RZ5v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myhtu316-coder.github.io/E-/index.html" TargetMode="Externa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library.pu.edu.tw/p/426-1054-157.php?Lang=zh-tw" TargetMode="External"/><Relationship Id="rId7" Type="http://schemas.openxmlformats.org/officeDocument/2006/relationships/hyperlink" Target="https://myhtu316-coder.github.io/E-/index.html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library.pu.edu.tw/p/426-1054-22.php?Lang=zh-tw" TargetMode="External"/><Relationship Id="rId5" Type="http://schemas.openxmlformats.org/officeDocument/2006/relationships/hyperlink" Target="https://workspaceupdates.googleblog.com/2026/09/skills-gemini-app-workspace.html" TargetMode="External"/><Relationship Id="rId4" Type="http://schemas.openxmlformats.org/officeDocument/2006/relationships/hyperlink" Target="https://support.google.com/gemini/answer/18560919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733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D7AA55"/>
          </a:solidFill>
          <a:ln w="12700">
            <a:solidFill>
              <a:srgbClr val="D7AA55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" name="Shape 1"/>
          <p:cNvSpPr/>
          <p:nvPr/>
        </p:nvSpPr>
        <p:spPr>
          <a:xfrm>
            <a:off x="667512" y="731520"/>
            <a:ext cx="2377440" cy="64008"/>
          </a:xfrm>
          <a:prstGeom prst="rect">
            <a:avLst/>
          </a:prstGeom>
          <a:solidFill>
            <a:srgbClr val="D7AA55"/>
          </a:solidFill>
          <a:ln w="12700">
            <a:solidFill>
              <a:srgbClr val="D7AA55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Text 2"/>
          <p:cNvSpPr/>
          <p:nvPr/>
        </p:nvSpPr>
        <p:spPr>
          <a:xfrm>
            <a:off x="685800" y="100584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2600" dirty="0" err="1">
                <a:solidFill>
                  <a:srgbClr val="B9E4D9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靜宜大學蓋夏圖書館</a:t>
            </a:r>
            <a:r>
              <a:rPr lang="zh-TW" altLang="en-US" sz="2600">
                <a:solidFill>
                  <a:srgbClr val="B9E4D9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 </a:t>
            </a:r>
            <a:r>
              <a:rPr lang="en-US" altLang="zh-TW" sz="2600">
                <a:solidFill>
                  <a:srgbClr val="B9E4D9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115-1</a:t>
            </a:r>
            <a:r>
              <a:rPr lang="zh-TW" altLang="en-US" sz="2600" dirty="0">
                <a:solidFill>
                  <a:srgbClr val="B9E4D9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學年 人文素養</a:t>
            </a:r>
            <a:r>
              <a:rPr lang="en-US" altLang="zh-TW" sz="2600" dirty="0">
                <a:solidFill>
                  <a:srgbClr val="B9E4D9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-</a:t>
            </a:r>
            <a:r>
              <a:rPr lang="zh-TW" altLang="en-US" sz="2600" dirty="0">
                <a:solidFill>
                  <a:srgbClr val="B9E4D9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圖書館與我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685800" y="18288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500" b="1" dirty="0">
                <a:solidFill>
                  <a:srgbClr val="FFFFFF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從圖書館到 AI</a:t>
            </a:r>
            <a:endParaRPr lang="en-US" sz="4500" dirty="0"/>
          </a:p>
        </p:txBody>
      </p:sp>
      <p:sp>
        <p:nvSpPr>
          <p:cNvPr id="6" name="Text 4"/>
          <p:cNvSpPr/>
          <p:nvPr/>
        </p:nvSpPr>
        <p:spPr>
          <a:xfrm>
            <a:off x="685800" y="2697480"/>
            <a:ext cx="104241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rgbClr val="FFFFFF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大學生必備的資訊探索力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722376" y="3803904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D7E9EA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搜尋資訊  ×  評估來源  ×  善用資源  ×  負責任使用 AI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685800" y="4892040"/>
            <a:ext cx="10789920" cy="18288"/>
          </a:xfrm>
          <a:prstGeom prst="rect">
            <a:avLst/>
          </a:prstGeom>
          <a:solidFill>
            <a:srgbClr val="6E9B9B"/>
          </a:solidFill>
          <a:ln w="12700">
            <a:solidFill>
              <a:srgbClr val="6E9B9B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Text 7"/>
          <p:cNvSpPr/>
          <p:nvPr/>
        </p:nvSpPr>
        <p:spPr>
          <a:xfrm>
            <a:off x="694944" y="5184648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FFFFFF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主講  蓋夏圖書館知識服務組  姜義臺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94944" y="5678424"/>
            <a:ext cx="91440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D7E9EA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pu105b0@pu.edu.tw   |   校內分機 11633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" name="Shape 1"/>
          <p:cNvSpPr/>
          <p:nvPr/>
        </p:nvSpPr>
        <p:spPr>
          <a:xfrm>
            <a:off x="146304" y="0"/>
            <a:ext cx="12051792" cy="118872"/>
          </a:xfrm>
          <a:prstGeom prst="rect">
            <a:avLst/>
          </a:prstGeom>
          <a:solidFill>
            <a:srgbClr val="17334B"/>
          </a:solidFill>
          <a:ln w="12700">
            <a:solidFill>
              <a:srgbClr val="17334B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Text 2"/>
          <p:cNvSpPr/>
          <p:nvPr/>
        </p:nvSpPr>
        <p:spPr>
          <a:xfrm>
            <a:off x="502920" y="274320"/>
            <a:ext cx="8229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kern="0" spc="140" dirty="0">
                <a:solidFill>
                  <a:srgbClr val="2F8C87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PROVIDENCE UNIVERSITY  |  LUKING LIBRARY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740664"/>
            <a:ext cx="11155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17334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今天帶走的 4 種超能力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521208" y="1426464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61737D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不是記住所有網址，而是知道何時、到哪裡找可信資料。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12064" y="6336792"/>
            <a:ext cx="11155680" cy="0"/>
          </a:xfrm>
          <a:prstGeom prst="line">
            <a:avLst/>
          </a:prstGeom>
          <a:noFill/>
          <a:ln w="15240">
            <a:solidFill>
              <a:srgbClr val="D7E1E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Text 6"/>
          <p:cNvSpPr/>
          <p:nvPr/>
        </p:nvSpPr>
        <p:spPr>
          <a:xfrm>
            <a:off x="512064" y="6437376"/>
            <a:ext cx="8503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61737D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靜宜大學蓋夏圖書館  •  資訊素養與 AI 學習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640080" y="2121408"/>
            <a:ext cx="2651760" cy="3154680"/>
          </a:xfrm>
          <a:prstGeom prst="roundRect">
            <a:avLst>
              <a:gd name="adj" fmla="val 413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Text 9"/>
          <p:cNvSpPr/>
          <p:nvPr/>
        </p:nvSpPr>
        <p:spPr>
          <a:xfrm>
            <a:off x="841248" y="2414016"/>
            <a:ext cx="2240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300" b="1" dirty="0">
                <a:solidFill>
                  <a:srgbClr val="2F8C87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01</a:t>
            </a:r>
            <a:endParaRPr lang="en-US" sz="3300" dirty="0"/>
          </a:p>
        </p:txBody>
      </p:sp>
      <p:sp>
        <p:nvSpPr>
          <p:cNvPr id="12" name="Text 10"/>
          <p:cNvSpPr/>
          <p:nvPr/>
        </p:nvSpPr>
        <p:spPr>
          <a:xfrm>
            <a:off x="841248" y="3218688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17334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找得到</a:t>
            </a:r>
            <a:endParaRPr lang="en-US" sz="2500" dirty="0"/>
          </a:p>
        </p:txBody>
      </p:sp>
      <p:sp>
        <p:nvSpPr>
          <p:cNvPr id="13" name="Text 11"/>
          <p:cNvSpPr/>
          <p:nvPr/>
        </p:nvSpPr>
        <p:spPr>
          <a:xfrm>
            <a:off x="841248" y="3904488"/>
            <a:ext cx="224028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館藏、期刊、電子資源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3493008" y="2121408"/>
            <a:ext cx="2651760" cy="3154680"/>
          </a:xfrm>
          <a:prstGeom prst="roundRect">
            <a:avLst>
              <a:gd name="adj" fmla="val 4138"/>
            </a:avLst>
          </a:prstGeom>
          <a:solidFill>
            <a:srgbClr val="EAF5EF"/>
          </a:solidFill>
          <a:ln w="12700">
            <a:solidFill>
              <a:srgbClr val="EAF5EF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Text 13"/>
          <p:cNvSpPr/>
          <p:nvPr/>
        </p:nvSpPr>
        <p:spPr>
          <a:xfrm>
            <a:off x="3694176" y="2414016"/>
            <a:ext cx="2240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300" b="1" dirty="0">
                <a:solidFill>
                  <a:srgbClr val="2F8C87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02</a:t>
            </a:r>
            <a:endParaRPr lang="en-US" sz="3300" dirty="0"/>
          </a:p>
        </p:txBody>
      </p:sp>
      <p:sp>
        <p:nvSpPr>
          <p:cNvPr id="16" name="Text 14"/>
          <p:cNvSpPr/>
          <p:nvPr/>
        </p:nvSpPr>
        <p:spPr>
          <a:xfrm>
            <a:off x="3694176" y="3218688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17334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看得懂</a:t>
            </a:r>
            <a:endParaRPr lang="en-US" sz="2500" dirty="0"/>
          </a:p>
        </p:txBody>
      </p:sp>
      <p:sp>
        <p:nvSpPr>
          <p:cNvPr id="17" name="Text 15"/>
          <p:cNvSpPr/>
          <p:nvPr/>
        </p:nvSpPr>
        <p:spPr>
          <a:xfrm>
            <a:off x="3694176" y="3904488"/>
            <a:ext cx="224028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AI 摘要、學術來源判讀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6345936" y="2121408"/>
            <a:ext cx="2651760" cy="3154680"/>
          </a:xfrm>
          <a:prstGeom prst="roundRect">
            <a:avLst>
              <a:gd name="adj" fmla="val 413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9" name="Text 17"/>
          <p:cNvSpPr/>
          <p:nvPr/>
        </p:nvSpPr>
        <p:spPr>
          <a:xfrm>
            <a:off x="6547104" y="2414016"/>
            <a:ext cx="2240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300" b="1" dirty="0">
                <a:solidFill>
                  <a:srgbClr val="2F8C87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03</a:t>
            </a:r>
            <a:endParaRPr lang="en-US" sz="3300" dirty="0"/>
          </a:p>
        </p:txBody>
      </p:sp>
      <p:sp>
        <p:nvSpPr>
          <p:cNvPr id="20" name="Text 18"/>
          <p:cNvSpPr/>
          <p:nvPr/>
        </p:nvSpPr>
        <p:spPr>
          <a:xfrm>
            <a:off x="6547104" y="3218688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17334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用得好</a:t>
            </a:r>
            <a:endParaRPr lang="en-US" sz="2500" dirty="0"/>
          </a:p>
        </p:txBody>
      </p:sp>
      <p:sp>
        <p:nvSpPr>
          <p:cNvPr id="21" name="Text 19"/>
          <p:cNvSpPr/>
          <p:nvPr/>
        </p:nvSpPr>
        <p:spPr>
          <a:xfrm>
            <a:off x="6547104" y="3904488"/>
            <a:ext cx="224028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閱讀、影音、語言學習</a:t>
            </a:r>
            <a:endParaRPr lang="en-US" sz="1700" dirty="0"/>
          </a:p>
        </p:txBody>
      </p:sp>
      <p:sp>
        <p:nvSpPr>
          <p:cNvPr id="22" name="Shape 20"/>
          <p:cNvSpPr/>
          <p:nvPr/>
        </p:nvSpPr>
        <p:spPr>
          <a:xfrm>
            <a:off x="9198864" y="2121408"/>
            <a:ext cx="2651760" cy="3154680"/>
          </a:xfrm>
          <a:prstGeom prst="roundRect">
            <a:avLst>
              <a:gd name="adj" fmla="val 4138"/>
            </a:avLst>
          </a:prstGeom>
          <a:solidFill>
            <a:srgbClr val="EAF5EF"/>
          </a:solidFill>
          <a:ln w="12700">
            <a:solidFill>
              <a:srgbClr val="EAF5EF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3" name="Text 21"/>
          <p:cNvSpPr/>
          <p:nvPr/>
        </p:nvSpPr>
        <p:spPr>
          <a:xfrm>
            <a:off x="9400032" y="2414016"/>
            <a:ext cx="2240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300" b="1" dirty="0">
                <a:solidFill>
                  <a:srgbClr val="2F8C87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04</a:t>
            </a:r>
            <a:endParaRPr lang="en-US" sz="3300" dirty="0"/>
          </a:p>
        </p:txBody>
      </p:sp>
      <p:sp>
        <p:nvSpPr>
          <p:cNvPr id="24" name="Text 22"/>
          <p:cNvSpPr/>
          <p:nvPr/>
        </p:nvSpPr>
        <p:spPr>
          <a:xfrm>
            <a:off x="9400032" y="3218688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17334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用得對</a:t>
            </a:r>
            <a:endParaRPr lang="en-US" sz="2500" dirty="0"/>
          </a:p>
        </p:txBody>
      </p:sp>
      <p:sp>
        <p:nvSpPr>
          <p:cNvPr id="25" name="Text 23"/>
          <p:cNvSpPr/>
          <p:nvPr/>
        </p:nvSpPr>
        <p:spPr>
          <a:xfrm>
            <a:off x="9400032" y="3904488"/>
            <a:ext cx="224028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著作權、學術倫理、揭露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" name="Shape 1"/>
          <p:cNvSpPr/>
          <p:nvPr/>
        </p:nvSpPr>
        <p:spPr>
          <a:xfrm>
            <a:off x="146304" y="0"/>
            <a:ext cx="12051792" cy="118872"/>
          </a:xfrm>
          <a:prstGeom prst="rect">
            <a:avLst/>
          </a:prstGeom>
          <a:solidFill>
            <a:srgbClr val="17334B"/>
          </a:solidFill>
          <a:ln w="12700">
            <a:solidFill>
              <a:srgbClr val="17334B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Text 2"/>
          <p:cNvSpPr/>
          <p:nvPr/>
        </p:nvSpPr>
        <p:spPr>
          <a:xfrm>
            <a:off x="502920" y="274320"/>
            <a:ext cx="8229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kern="0" spc="140" dirty="0">
                <a:solidFill>
                  <a:srgbClr val="2F8C87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PROVIDENCE UNIVERSITY  |  LUKING LIBRARY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740664"/>
            <a:ext cx="11155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17334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今天的學習地圖</a:t>
            </a:r>
            <a:endParaRPr lang="en-US" sz="2900" dirty="0"/>
          </a:p>
        </p:txBody>
      </p:sp>
      <p:sp>
        <p:nvSpPr>
          <p:cNvPr id="6" name="Shape 4"/>
          <p:cNvSpPr/>
          <p:nvPr/>
        </p:nvSpPr>
        <p:spPr>
          <a:xfrm>
            <a:off x="512064" y="6336792"/>
            <a:ext cx="11155680" cy="0"/>
          </a:xfrm>
          <a:prstGeom prst="line">
            <a:avLst/>
          </a:prstGeom>
          <a:noFill/>
          <a:ln w="15240">
            <a:solidFill>
              <a:srgbClr val="D7E1E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Text 5"/>
          <p:cNvSpPr/>
          <p:nvPr/>
        </p:nvSpPr>
        <p:spPr>
          <a:xfrm>
            <a:off x="512064" y="6437376"/>
            <a:ext cx="8503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61737D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靜宜大學蓋夏圖書館  •  資訊素養與 AI 學習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822960" y="1984248"/>
            <a:ext cx="100584" cy="100584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Text 8"/>
          <p:cNvSpPr/>
          <p:nvPr/>
        </p:nvSpPr>
        <p:spPr>
          <a:xfrm>
            <a:off x="1088136" y="1874520"/>
            <a:ext cx="104881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20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AI × 資訊檢索：從關鍵字到生成式 IR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822960" y="2898648"/>
            <a:ext cx="100584" cy="100584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Text 10"/>
          <p:cNvSpPr/>
          <p:nvPr/>
        </p:nvSpPr>
        <p:spPr>
          <a:xfrm>
            <a:off x="1088136" y="2788920"/>
            <a:ext cx="104881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20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AI </a:t>
            </a:r>
            <a:r>
              <a:rPr lang="en-US" sz="2200" dirty="0" err="1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工具、AI</a:t>
            </a:r>
            <a:r>
              <a:rPr lang="en-US" sz="220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 </a:t>
            </a:r>
            <a:r>
              <a:rPr lang="en-US" sz="2200" dirty="0" err="1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Agent、Gemini</a:t>
            </a:r>
            <a:r>
              <a:rPr lang="en-US" sz="220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 Skills </a:t>
            </a:r>
            <a:r>
              <a:rPr lang="en-US" sz="2200" dirty="0" err="1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與安全使用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822960" y="3813048"/>
            <a:ext cx="100584" cy="100584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Text 12"/>
          <p:cNvSpPr/>
          <p:nvPr/>
        </p:nvSpPr>
        <p:spPr>
          <a:xfrm>
            <a:off x="1088136" y="3703320"/>
            <a:ext cx="104881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20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蓋夏圖書館的紙本、電子書與學術資料庫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4727448"/>
            <a:ext cx="100584" cy="100584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6" name="Text 14"/>
          <p:cNvSpPr/>
          <p:nvPr/>
        </p:nvSpPr>
        <p:spPr>
          <a:xfrm>
            <a:off x="1088136" y="4617720"/>
            <a:ext cx="104881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20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實作示範、課後有獎徵答與資訊素養認證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" name="Shape 1"/>
          <p:cNvSpPr/>
          <p:nvPr/>
        </p:nvSpPr>
        <p:spPr>
          <a:xfrm>
            <a:off x="146304" y="0"/>
            <a:ext cx="12051792" cy="118872"/>
          </a:xfrm>
          <a:prstGeom prst="rect">
            <a:avLst/>
          </a:prstGeom>
          <a:solidFill>
            <a:srgbClr val="17334B"/>
          </a:solidFill>
          <a:ln w="12700">
            <a:solidFill>
              <a:srgbClr val="17334B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Text 2"/>
          <p:cNvSpPr/>
          <p:nvPr/>
        </p:nvSpPr>
        <p:spPr>
          <a:xfrm>
            <a:off x="502920" y="274320"/>
            <a:ext cx="8229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kern="0" spc="140" dirty="0">
                <a:solidFill>
                  <a:srgbClr val="2F8C87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PROVIDENCE UNIVERSITY  |  LUKING LIBRARY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740664"/>
            <a:ext cx="11155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17334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搜尋資訊，已經不只「輸入關鍵字」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521208" y="1426464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61737D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資訊檢索 IR（Information Retrieval）的新面貌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12064" y="6336792"/>
            <a:ext cx="11155680" cy="0"/>
          </a:xfrm>
          <a:prstGeom prst="line">
            <a:avLst/>
          </a:prstGeom>
          <a:noFill/>
          <a:ln w="15240">
            <a:solidFill>
              <a:srgbClr val="D7E1E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Text 6"/>
          <p:cNvSpPr/>
          <p:nvPr/>
        </p:nvSpPr>
        <p:spPr>
          <a:xfrm>
            <a:off x="512064" y="6437376"/>
            <a:ext cx="8503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61737D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靜宜大學蓋夏圖書館  •  資訊素養與 AI 學習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704088" y="1947672"/>
            <a:ext cx="5257800" cy="3429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Shape 9"/>
          <p:cNvSpPr/>
          <p:nvPr/>
        </p:nvSpPr>
        <p:spPr>
          <a:xfrm>
            <a:off x="704088" y="1947672"/>
            <a:ext cx="73152" cy="3429000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Text 10"/>
          <p:cNvSpPr/>
          <p:nvPr/>
        </p:nvSpPr>
        <p:spPr>
          <a:xfrm>
            <a:off x="923544" y="2103120"/>
            <a:ext cx="4892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7334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傳統 IR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923544" y="2642616"/>
            <a:ext cx="4828032" cy="2596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8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輸入關鍵字 → 比對索引 → 顯示結果清單</a:t>
            </a:r>
            <a:endParaRPr lang="en-US" sz="1580" dirty="0"/>
          </a:p>
          <a:p>
            <a:pPr marL="0" indent="0">
              <a:buNone/>
            </a:pPr>
            <a:endParaRPr lang="en-US" sz="1580" dirty="0"/>
          </a:p>
          <a:p>
            <a:pPr marL="0" indent="0">
              <a:buNone/>
            </a:pPr>
            <a:r>
              <a:rPr lang="en-US" sz="158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例：「大學生 睡眠 品質」</a:t>
            </a:r>
            <a:endParaRPr lang="en-US" sz="1580" dirty="0"/>
          </a:p>
          <a:p>
            <a:pPr marL="0" indent="0">
              <a:buNone/>
            </a:pPr>
            <a:endParaRPr lang="en-US" sz="1580" dirty="0"/>
          </a:p>
          <a:p>
            <a:pPr marL="0" indent="0">
              <a:buNone/>
            </a:pPr>
            <a:r>
              <a:rPr lang="en-US" sz="158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強項：精準篩選、欄位檢索、可追溯原文</a:t>
            </a:r>
            <a:endParaRPr lang="en-US" sz="1580" dirty="0"/>
          </a:p>
        </p:txBody>
      </p:sp>
      <p:sp>
        <p:nvSpPr>
          <p:cNvPr id="14" name="Shape 12"/>
          <p:cNvSpPr/>
          <p:nvPr/>
        </p:nvSpPr>
        <p:spPr>
          <a:xfrm>
            <a:off x="6172200" y="1947672"/>
            <a:ext cx="5257800" cy="3429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Shape 13"/>
          <p:cNvSpPr/>
          <p:nvPr/>
        </p:nvSpPr>
        <p:spPr>
          <a:xfrm>
            <a:off x="6172200" y="1947672"/>
            <a:ext cx="73152" cy="3429000"/>
          </a:xfrm>
          <a:prstGeom prst="rect">
            <a:avLst/>
          </a:prstGeom>
          <a:solidFill>
            <a:srgbClr val="D7AA55"/>
          </a:solidFill>
          <a:ln w="12700">
            <a:solidFill>
              <a:srgbClr val="D7AA55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6" name="Text 14"/>
          <p:cNvSpPr/>
          <p:nvPr/>
        </p:nvSpPr>
        <p:spPr>
          <a:xfrm>
            <a:off x="6391656" y="2103120"/>
            <a:ext cx="4892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7334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生成式 IR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6391656" y="2642616"/>
            <a:ext cx="4828032" cy="2596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8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以自然語言提問 → 檢索資料 → 摘要與整合答案</a:t>
            </a:r>
            <a:endParaRPr lang="en-US" sz="1580" dirty="0"/>
          </a:p>
          <a:p>
            <a:pPr marL="0" indent="0">
              <a:buNone/>
            </a:pPr>
            <a:endParaRPr lang="en-US" sz="1580" dirty="0"/>
          </a:p>
          <a:p>
            <a:pPr marL="0" indent="0">
              <a:buNone/>
            </a:pPr>
            <a:r>
              <a:rPr lang="en-US" sz="158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例：「大學生睡眠不足會如何影響學習？」</a:t>
            </a:r>
            <a:endParaRPr lang="en-US" sz="1580" dirty="0"/>
          </a:p>
          <a:p>
            <a:pPr marL="0" indent="0">
              <a:buNone/>
            </a:pPr>
            <a:endParaRPr lang="en-US" sz="1580" dirty="0"/>
          </a:p>
          <a:p>
            <a:pPr marL="0" indent="0">
              <a:buNone/>
            </a:pPr>
            <a:r>
              <a:rPr lang="en-US" sz="158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強項：快速理解問題、延伸關鍵概念</a:t>
            </a:r>
            <a:endParaRPr lang="en-US" sz="158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" name="Shape 1"/>
          <p:cNvSpPr/>
          <p:nvPr/>
        </p:nvSpPr>
        <p:spPr>
          <a:xfrm>
            <a:off x="146304" y="0"/>
            <a:ext cx="12051792" cy="118872"/>
          </a:xfrm>
          <a:prstGeom prst="rect">
            <a:avLst/>
          </a:prstGeom>
          <a:solidFill>
            <a:srgbClr val="17334B"/>
          </a:solidFill>
          <a:ln w="12700">
            <a:solidFill>
              <a:srgbClr val="17334B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Text 2"/>
          <p:cNvSpPr/>
          <p:nvPr/>
        </p:nvSpPr>
        <p:spPr>
          <a:xfrm>
            <a:off x="502920" y="274320"/>
            <a:ext cx="8229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kern="0" spc="140" dirty="0">
                <a:solidFill>
                  <a:srgbClr val="2F8C87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PROVIDENCE UNIVERSITY  |  LUKING LIBRARY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740664"/>
            <a:ext cx="11155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17334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生成式 IR：先問，再查，再核實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521208" y="1426464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61737D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AI 產生的「答案」不能取代文獻本身。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12064" y="6336792"/>
            <a:ext cx="11155680" cy="0"/>
          </a:xfrm>
          <a:prstGeom prst="line">
            <a:avLst/>
          </a:prstGeom>
          <a:noFill/>
          <a:ln w="15240">
            <a:solidFill>
              <a:srgbClr val="D7E1E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Text 6"/>
          <p:cNvSpPr/>
          <p:nvPr/>
        </p:nvSpPr>
        <p:spPr>
          <a:xfrm>
            <a:off x="512064" y="6437376"/>
            <a:ext cx="8503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61737D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靜宜大學蓋夏圖書館  •  資訊素養與 AI 學習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777240" y="1828800"/>
            <a:ext cx="10652760" cy="850392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Shape 9"/>
          <p:cNvSpPr/>
          <p:nvPr/>
        </p:nvSpPr>
        <p:spPr>
          <a:xfrm>
            <a:off x="969264" y="2057400"/>
            <a:ext cx="512064" cy="338328"/>
          </a:xfrm>
          <a:prstGeom prst="roundRect">
            <a:avLst>
              <a:gd name="adj" fmla="val 32432"/>
            </a:avLst>
          </a:prstGeom>
          <a:solidFill>
            <a:srgbClr val="EAF5EF"/>
          </a:solidFill>
          <a:ln w="12700">
            <a:solidFill>
              <a:srgbClr val="EAF5EF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Text 10"/>
          <p:cNvSpPr/>
          <p:nvPr/>
        </p:nvSpPr>
        <p:spPr>
          <a:xfrm>
            <a:off x="1078992" y="2075688"/>
            <a:ext cx="2926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7334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1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1746504" y="2029968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17334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提出問題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3886200" y="2029968"/>
            <a:ext cx="7178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將模糊主題變成研究問題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777240" y="2852928"/>
            <a:ext cx="10652760" cy="850392"/>
          </a:xfrm>
          <a:prstGeom prst="roundRect">
            <a:avLst>
              <a:gd name="adj" fmla="val 12903"/>
            </a:avLst>
          </a:prstGeom>
          <a:solidFill>
            <a:srgbClr val="EAF5EF"/>
          </a:solidFill>
          <a:ln w="12700">
            <a:solidFill>
              <a:srgbClr val="EAF5EF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6" name="Shape 14"/>
          <p:cNvSpPr/>
          <p:nvPr/>
        </p:nvSpPr>
        <p:spPr>
          <a:xfrm>
            <a:off x="969264" y="3081528"/>
            <a:ext cx="512064" cy="338328"/>
          </a:xfrm>
          <a:prstGeom prst="roundRect">
            <a:avLst>
              <a:gd name="adj" fmla="val 32432"/>
            </a:avLst>
          </a:prstGeom>
          <a:solidFill>
            <a:srgbClr val="EAF5EF"/>
          </a:solidFill>
          <a:ln w="12700">
            <a:solidFill>
              <a:srgbClr val="EAF5EF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7" name="Text 15"/>
          <p:cNvSpPr/>
          <p:nvPr/>
        </p:nvSpPr>
        <p:spPr>
          <a:xfrm>
            <a:off x="1078992" y="3099816"/>
            <a:ext cx="2926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7334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2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1746504" y="3054096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17334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檢索證據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3886200" y="3054096"/>
            <a:ext cx="7178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查找館藏、學術資料庫、原始論文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777240" y="3877056"/>
            <a:ext cx="10652760" cy="850392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1" name="Shape 19"/>
          <p:cNvSpPr/>
          <p:nvPr/>
        </p:nvSpPr>
        <p:spPr>
          <a:xfrm>
            <a:off x="969264" y="4105656"/>
            <a:ext cx="512064" cy="338328"/>
          </a:xfrm>
          <a:prstGeom prst="roundRect">
            <a:avLst>
              <a:gd name="adj" fmla="val 32432"/>
            </a:avLst>
          </a:prstGeom>
          <a:solidFill>
            <a:srgbClr val="EAF5EF"/>
          </a:solidFill>
          <a:ln w="12700">
            <a:solidFill>
              <a:srgbClr val="EAF5EF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2" name="Text 20"/>
          <p:cNvSpPr/>
          <p:nvPr/>
        </p:nvSpPr>
        <p:spPr>
          <a:xfrm>
            <a:off x="1078992" y="4123944"/>
            <a:ext cx="2926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7334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3</a:t>
            </a: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1746504" y="4078224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17334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驗證來源</a:t>
            </a:r>
            <a:endParaRPr lang="en-US" sz="2100" dirty="0"/>
          </a:p>
        </p:txBody>
      </p:sp>
      <p:sp>
        <p:nvSpPr>
          <p:cNvPr id="24" name="Text 22"/>
          <p:cNvSpPr/>
          <p:nvPr/>
        </p:nvSpPr>
        <p:spPr>
          <a:xfrm>
            <a:off x="3886200" y="4078224"/>
            <a:ext cx="7178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檢查作者、期刊、年份與引用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777240" y="4901184"/>
            <a:ext cx="10652760" cy="850392"/>
          </a:xfrm>
          <a:prstGeom prst="roundRect">
            <a:avLst>
              <a:gd name="adj" fmla="val 12903"/>
            </a:avLst>
          </a:prstGeom>
          <a:solidFill>
            <a:srgbClr val="EAF5EF"/>
          </a:solidFill>
          <a:ln w="12700">
            <a:solidFill>
              <a:srgbClr val="EAF5EF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6" name="Shape 24"/>
          <p:cNvSpPr/>
          <p:nvPr/>
        </p:nvSpPr>
        <p:spPr>
          <a:xfrm>
            <a:off x="969264" y="5129784"/>
            <a:ext cx="512064" cy="338328"/>
          </a:xfrm>
          <a:prstGeom prst="roundRect">
            <a:avLst>
              <a:gd name="adj" fmla="val 32432"/>
            </a:avLst>
          </a:prstGeom>
          <a:solidFill>
            <a:srgbClr val="EAF5EF"/>
          </a:solidFill>
          <a:ln w="12700">
            <a:solidFill>
              <a:srgbClr val="EAF5EF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7" name="Text 25"/>
          <p:cNvSpPr/>
          <p:nvPr/>
        </p:nvSpPr>
        <p:spPr>
          <a:xfrm>
            <a:off x="1078992" y="5148072"/>
            <a:ext cx="2926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7334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4</a:t>
            </a:r>
            <a:endParaRPr lang="en-US" sz="1250" dirty="0"/>
          </a:p>
        </p:txBody>
      </p:sp>
      <p:sp>
        <p:nvSpPr>
          <p:cNvPr id="28" name="Text 26"/>
          <p:cNvSpPr/>
          <p:nvPr/>
        </p:nvSpPr>
        <p:spPr>
          <a:xfrm>
            <a:off x="1746504" y="5102352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17334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整合表達</a:t>
            </a:r>
            <a:endParaRPr lang="en-US" sz="2100" dirty="0"/>
          </a:p>
        </p:txBody>
      </p:sp>
      <p:sp>
        <p:nvSpPr>
          <p:cNvPr id="29" name="Text 27"/>
          <p:cNvSpPr/>
          <p:nvPr/>
        </p:nvSpPr>
        <p:spPr>
          <a:xfrm>
            <a:off x="3886200" y="5102352"/>
            <a:ext cx="7178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以自己的語言摘要並標示出處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" name="Shape 1"/>
          <p:cNvSpPr/>
          <p:nvPr/>
        </p:nvSpPr>
        <p:spPr>
          <a:xfrm>
            <a:off x="146304" y="0"/>
            <a:ext cx="12051792" cy="118872"/>
          </a:xfrm>
          <a:prstGeom prst="rect">
            <a:avLst/>
          </a:prstGeom>
          <a:solidFill>
            <a:srgbClr val="17334B"/>
          </a:solidFill>
          <a:ln w="12700">
            <a:solidFill>
              <a:srgbClr val="17334B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Text 2"/>
          <p:cNvSpPr/>
          <p:nvPr/>
        </p:nvSpPr>
        <p:spPr>
          <a:xfrm>
            <a:off x="502920" y="274320"/>
            <a:ext cx="8229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kern="0" spc="140" dirty="0">
                <a:solidFill>
                  <a:srgbClr val="2F8C87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PROVIDENCE UNIVERSITY  |  LUKING LIBRARY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740664"/>
            <a:ext cx="11155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17334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讓 AI 成為你的「研究問題教練」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521208" y="1426464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61737D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可用於探索題目，但文獻需回到原始來源查證。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12064" y="6336792"/>
            <a:ext cx="11155680" cy="0"/>
          </a:xfrm>
          <a:prstGeom prst="line">
            <a:avLst/>
          </a:prstGeom>
          <a:noFill/>
          <a:ln w="15240">
            <a:solidFill>
              <a:srgbClr val="D7E1E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Text 6"/>
          <p:cNvSpPr/>
          <p:nvPr/>
        </p:nvSpPr>
        <p:spPr>
          <a:xfrm>
            <a:off x="512064" y="6437376"/>
            <a:ext cx="8503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61737D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靜宜大學蓋夏圖書館  •  資訊素養與 AI 學習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749808" y="1883664"/>
            <a:ext cx="10744200" cy="1975104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Text 9"/>
          <p:cNvSpPr/>
          <p:nvPr/>
        </p:nvSpPr>
        <p:spPr>
          <a:xfrm>
            <a:off x="1024128" y="2157984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2F8C87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提示語範例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1024128" y="2615184"/>
            <a:ext cx="100584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17334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「我是大一學生，想研究短影音對注意力的影響。請提出 3 個可研究的問題，並提供中英文檢索詞、同義詞與布林邏輯檢索式。不要捏造引用文獻。」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758952" y="4187952"/>
            <a:ext cx="5166360" cy="128016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Shape 12"/>
          <p:cNvSpPr/>
          <p:nvPr/>
        </p:nvSpPr>
        <p:spPr>
          <a:xfrm>
            <a:off x="758952" y="4187952"/>
            <a:ext cx="73152" cy="1280160"/>
          </a:xfrm>
          <a:prstGeom prst="rect">
            <a:avLst/>
          </a:prstGeom>
          <a:solidFill>
            <a:srgbClr val="D7AA55"/>
          </a:solidFill>
          <a:ln w="12700">
            <a:solidFill>
              <a:srgbClr val="D7AA55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Text 13"/>
          <p:cNvSpPr/>
          <p:nvPr/>
        </p:nvSpPr>
        <p:spPr>
          <a:xfrm>
            <a:off x="978408" y="4343400"/>
            <a:ext cx="48006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7334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AI 可以幫你</a:t>
            </a:r>
            <a:endParaRPr lang="en-US" sz="1900" dirty="0"/>
          </a:p>
        </p:txBody>
      </p:sp>
      <p:sp>
        <p:nvSpPr>
          <p:cNvPr id="16" name="Text 14"/>
          <p:cNvSpPr/>
          <p:nvPr/>
        </p:nvSpPr>
        <p:spPr>
          <a:xfrm>
            <a:off x="978408" y="4882896"/>
            <a:ext cx="4736592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8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研究題目、檢索詞、架構與摘要</a:t>
            </a:r>
            <a:endParaRPr lang="en-US" sz="1580" dirty="0"/>
          </a:p>
        </p:txBody>
      </p:sp>
      <p:sp>
        <p:nvSpPr>
          <p:cNvPr id="17" name="Shape 15"/>
          <p:cNvSpPr/>
          <p:nvPr/>
        </p:nvSpPr>
        <p:spPr>
          <a:xfrm>
            <a:off x="6144768" y="4187952"/>
            <a:ext cx="5166360" cy="128016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8" name="Shape 16"/>
          <p:cNvSpPr/>
          <p:nvPr/>
        </p:nvSpPr>
        <p:spPr>
          <a:xfrm>
            <a:off x="6144768" y="4187952"/>
            <a:ext cx="73152" cy="1280160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9" name="Text 17"/>
          <p:cNvSpPr/>
          <p:nvPr/>
        </p:nvSpPr>
        <p:spPr>
          <a:xfrm>
            <a:off x="6364224" y="4343400"/>
            <a:ext cx="48006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7334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你必須親自做</a:t>
            </a:r>
            <a:endParaRPr lang="en-US" sz="1900" dirty="0"/>
          </a:p>
        </p:txBody>
      </p:sp>
      <p:sp>
        <p:nvSpPr>
          <p:cNvPr id="20" name="Text 18"/>
          <p:cNvSpPr/>
          <p:nvPr/>
        </p:nvSpPr>
        <p:spPr>
          <a:xfrm>
            <a:off x="6364224" y="4882896"/>
            <a:ext cx="4736592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8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查證來源、批判理解、完成引用</a:t>
            </a:r>
            <a:endParaRPr lang="en-US" sz="158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B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" name="Shape 1"/>
          <p:cNvSpPr/>
          <p:nvPr/>
        </p:nvSpPr>
        <p:spPr>
          <a:xfrm>
            <a:off x="146304" y="0"/>
            <a:ext cx="12051792" cy="118872"/>
          </a:xfrm>
          <a:prstGeom prst="rect">
            <a:avLst/>
          </a:prstGeom>
          <a:solidFill>
            <a:srgbClr val="17334B"/>
          </a:solidFill>
          <a:ln w="12700">
            <a:solidFill>
              <a:srgbClr val="17334B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Text 2"/>
          <p:cNvSpPr/>
          <p:nvPr/>
        </p:nvSpPr>
        <p:spPr>
          <a:xfrm>
            <a:off x="502920" y="274320"/>
            <a:ext cx="8229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kern="0" spc="140" dirty="0">
                <a:solidFill>
                  <a:srgbClr val="2F8C87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PROVIDENCE UNIVERSITY  |  LUKING LIBRARY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740664"/>
            <a:ext cx="11155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17334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蓋夏圖書館的 AI 工具指南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521208" y="1426464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61737D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官方整理四大類工具，依學習任務挑選，不必每一套都會。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12064" y="6336792"/>
            <a:ext cx="11155680" cy="0"/>
          </a:xfrm>
          <a:prstGeom prst="line">
            <a:avLst/>
          </a:prstGeom>
          <a:noFill/>
          <a:ln w="15240">
            <a:solidFill>
              <a:srgbClr val="D7E1E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Text 6"/>
          <p:cNvSpPr/>
          <p:nvPr/>
        </p:nvSpPr>
        <p:spPr>
          <a:xfrm>
            <a:off x="512064" y="6437376"/>
            <a:ext cx="8503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61737D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靜宜大學蓋夏圖書館  •  資訊素養與 AI 學習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640080" y="1847088"/>
            <a:ext cx="5367528" cy="1463040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Shape 9"/>
          <p:cNvSpPr/>
          <p:nvPr/>
        </p:nvSpPr>
        <p:spPr>
          <a:xfrm>
            <a:off x="640080" y="1847088"/>
            <a:ext cx="73152" cy="1463040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Text 10"/>
          <p:cNvSpPr/>
          <p:nvPr/>
        </p:nvSpPr>
        <p:spPr>
          <a:xfrm>
            <a:off x="859536" y="2002536"/>
            <a:ext cx="500176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7334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01  資料庫內建 AI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859536" y="2542032"/>
            <a:ext cx="493776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8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Scopus AI、Web of Science Research Assistant、EBSCO AI Insights</a:t>
            </a:r>
            <a:endParaRPr lang="en-US" sz="1580" dirty="0"/>
          </a:p>
        </p:txBody>
      </p:sp>
      <p:sp>
        <p:nvSpPr>
          <p:cNvPr id="14" name="Shape 12"/>
          <p:cNvSpPr/>
          <p:nvPr/>
        </p:nvSpPr>
        <p:spPr>
          <a:xfrm>
            <a:off x="6263640" y="1847088"/>
            <a:ext cx="5367528" cy="1463040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Shape 13"/>
          <p:cNvSpPr/>
          <p:nvPr/>
        </p:nvSpPr>
        <p:spPr>
          <a:xfrm>
            <a:off x="6263640" y="1847088"/>
            <a:ext cx="73152" cy="1463040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6" name="Text 14"/>
          <p:cNvSpPr/>
          <p:nvPr/>
        </p:nvSpPr>
        <p:spPr>
          <a:xfrm>
            <a:off x="6483096" y="2002536"/>
            <a:ext cx="500176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7334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02  學術搜尋與文獻分析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6483096" y="2542032"/>
            <a:ext cx="493776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8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Consensus、SciSpace、Semantic Scholar、ResearchRabbit</a:t>
            </a:r>
            <a:endParaRPr lang="en-US" sz="1580" dirty="0"/>
          </a:p>
        </p:txBody>
      </p:sp>
      <p:sp>
        <p:nvSpPr>
          <p:cNvPr id="18" name="Shape 16"/>
          <p:cNvSpPr/>
          <p:nvPr/>
        </p:nvSpPr>
        <p:spPr>
          <a:xfrm>
            <a:off x="640080" y="3520440"/>
            <a:ext cx="5367528" cy="1463040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9" name="Shape 17"/>
          <p:cNvSpPr/>
          <p:nvPr/>
        </p:nvSpPr>
        <p:spPr>
          <a:xfrm>
            <a:off x="640080" y="3520440"/>
            <a:ext cx="73152" cy="1463040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0" name="Text 18"/>
          <p:cNvSpPr/>
          <p:nvPr/>
        </p:nvSpPr>
        <p:spPr>
          <a:xfrm>
            <a:off x="859536" y="3675888"/>
            <a:ext cx="500176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7334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03  知識管理與視覺化</a:t>
            </a:r>
            <a:endParaRPr lang="en-US" sz="1900" dirty="0"/>
          </a:p>
        </p:txBody>
      </p:sp>
      <p:sp>
        <p:nvSpPr>
          <p:cNvPr id="21" name="Text 19"/>
          <p:cNvSpPr/>
          <p:nvPr/>
        </p:nvSpPr>
        <p:spPr>
          <a:xfrm>
            <a:off x="859536" y="4215384"/>
            <a:ext cx="493776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altLang="zh-TW" sz="158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Gemini </a:t>
            </a:r>
            <a:r>
              <a:rPr lang="en-US" sz="158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Notebook (</a:t>
            </a:r>
            <a:r>
              <a:rPr lang="en-US" sz="1580" dirty="0" err="1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NotebookLM</a:t>
            </a:r>
            <a:r>
              <a:rPr lang="en-US" sz="158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)、Napkin AI</a:t>
            </a:r>
            <a:endParaRPr lang="en-US" sz="1580" dirty="0"/>
          </a:p>
        </p:txBody>
      </p:sp>
      <p:sp>
        <p:nvSpPr>
          <p:cNvPr id="22" name="Shape 20"/>
          <p:cNvSpPr/>
          <p:nvPr/>
        </p:nvSpPr>
        <p:spPr>
          <a:xfrm>
            <a:off x="6263640" y="3520440"/>
            <a:ext cx="5367528" cy="1463040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3" name="Shape 21"/>
          <p:cNvSpPr/>
          <p:nvPr/>
        </p:nvSpPr>
        <p:spPr>
          <a:xfrm>
            <a:off x="6263640" y="3520440"/>
            <a:ext cx="73152" cy="1463040"/>
          </a:xfrm>
          <a:prstGeom prst="rect">
            <a:avLst/>
          </a:prstGeom>
          <a:solidFill>
            <a:srgbClr val="D7AA55"/>
          </a:solidFill>
          <a:ln w="12700">
            <a:solidFill>
              <a:srgbClr val="D7AA55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4" name="Text 22"/>
          <p:cNvSpPr/>
          <p:nvPr/>
        </p:nvSpPr>
        <p:spPr>
          <a:xfrm>
            <a:off x="6483096" y="3675888"/>
            <a:ext cx="500176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7334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04  通用生成式 AI／Agents</a:t>
            </a:r>
            <a:endParaRPr lang="en-US" sz="1900" dirty="0"/>
          </a:p>
        </p:txBody>
      </p:sp>
      <p:sp>
        <p:nvSpPr>
          <p:cNvPr id="25" name="Text 23"/>
          <p:cNvSpPr/>
          <p:nvPr/>
        </p:nvSpPr>
        <p:spPr>
          <a:xfrm>
            <a:off x="6483096" y="4215384"/>
            <a:ext cx="493776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80" dirty="0" err="1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ChatGPT、Gemini、Claude、Copilot、Meta</a:t>
            </a:r>
            <a:r>
              <a:rPr lang="en-US" sz="158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 AI</a:t>
            </a:r>
            <a:endParaRPr lang="en-US" sz="1580" dirty="0"/>
          </a:p>
        </p:txBody>
      </p:sp>
      <p:pic>
        <p:nvPicPr>
          <p:cNvPr id="26" name="Image 0" descr="/mnt/data/pu_slide_assets/a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0736" y="5303520"/>
            <a:ext cx="758952" cy="758952"/>
          </a:xfrm>
          <a:prstGeom prst="rect">
            <a:avLst/>
          </a:prstGeom>
        </p:spPr>
      </p:pic>
      <p:sp>
        <p:nvSpPr>
          <p:cNvPr id="27" name="Text 24">
            <a:hlinkClick r:id="rId4"/>
          </p:cNvPr>
          <p:cNvSpPr/>
          <p:nvPr/>
        </p:nvSpPr>
        <p:spPr>
          <a:xfrm>
            <a:off x="731520" y="5605272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u="sng" dirty="0">
                <a:solidFill>
                  <a:srgbClr val="23617A"/>
                </a:solidFill>
                <a:uFill>
                  <a:solidFill>
                    <a:srgbClr val="23617A"/>
                  </a:solidFill>
                </a:uFill>
                <a:latin typeface="新細明體" pitchFamily="34" charset="0"/>
                <a:ea typeface="新細明體" pitchFamily="34" charset="-122"/>
                <a:cs typeface="新細明體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圖書館 AI 工具選介（點選）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B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" name="Shape 1"/>
          <p:cNvSpPr/>
          <p:nvPr/>
        </p:nvSpPr>
        <p:spPr>
          <a:xfrm>
            <a:off x="146304" y="0"/>
            <a:ext cx="12051792" cy="118872"/>
          </a:xfrm>
          <a:prstGeom prst="rect">
            <a:avLst/>
          </a:prstGeom>
          <a:solidFill>
            <a:srgbClr val="17334B"/>
          </a:solidFill>
          <a:ln w="12700">
            <a:solidFill>
              <a:srgbClr val="17334B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Text 2"/>
          <p:cNvSpPr/>
          <p:nvPr/>
        </p:nvSpPr>
        <p:spPr>
          <a:xfrm>
            <a:off x="502920" y="274320"/>
            <a:ext cx="8229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kern="0" spc="140" dirty="0">
                <a:solidFill>
                  <a:srgbClr val="2F8C87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PROVIDENCE UNIVERSITY  |  LUKING LIBRARY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740664"/>
            <a:ext cx="11155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17334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四大類 AI 工具，使用情境對照</a:t>
            </a:r>
            <a:endParaRPr lang="en-US" sz="2900" dirty="0"/>
          </a:p>
        </p:txBody>
      </p:sp>
      <p:sp>
        <p:nvSpPr>
          <p:cNvPr id="6" name="Shape 4"/>
          <p:cNvSpPr/>
          <p:nvPr/>
        </p:nvSpPr>
        <p:spPr>
          <a:xfrm>
            <a:off x="512064" y="6336792"/>
            <a:ext cx="11155680" cy="0"/>
          </a:xfrm>
          <a:prstGeom prst="line">
            <a:avLst/>
          </a:prstGeom>
          <a:noFill/>
          <a:ln w="15240">
            <a:solidFill>
              <a:srgbClr val="D7E1E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Text 5"/>
          <p:cNvSpPr/>
          <p:nvPr/>
        </p:nvSpPr>
        <p:spPr>
          <a:xfrm>
            <a:off x="512064" y="6437376"/>
            <a:ext cx="8503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61737D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靜宜大學蓋夏圖書館  •  資訊素養與 AI 學習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749808" y="1901952"/>
            <a:ext cx="10698480" cy="786384"/>
          </a:xfrm>
          <a:prstGeom prst="roundRect">
            <a:avLst>
              <a:gd name="adj" fmla="val 11628"/>
            </a:avLst>
          </a:prstGeom>
          <a:solidFill>
            <a:srgbClr val="EAF5EF"/>
          </a:solidFill>
          <a:ln w="12700">
            <a:solidFill>
              <a:srgbClr val="EAF5EF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Text 8"/>
          <p:cNvSpPr/>
          <p:nvPr/>
        </p:nvSpPr>
        <p:spPr>
          <a:xfrm>
            <a:off x="932688" y="2057400"/>
            <a:ext cx="37490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50" b="1" dirty="0">
                <a:solidFill>
                  <a:srgbClr val="17334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我要找到可靠論文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4599432" y="2057400"/>
            <a:ext cx="2880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F8C87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資料庫內建 AI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452360" y="2057400"/>
            <a:ext cx="37490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查證原始論文與授權內容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749808" y="2862072"/>
            <a:ext cx="10698480" cy="786384"/>
          </a:xfrm>
          <a:prstGeom prst="roundRect">
            <a:avLst>
              <a:gd name="adj" fmla="val 1162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Text 12"/>
          <p:cNvSpPr/>
          <p:nvPr/>
        </p:nvSpPr>
        <p:spPr>
          <a:xfrm>
            <a:off x="932688" y="3017520"/>
            <a:ext cx="37490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50" b="1" dirty="0">
                <a:solidFill>
                  <a:srgbClr val="17334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我要快速掌握研究現況</a:t>
            </a:r>
            <a:endParaRPr lang="en-US" sz="1750" dirty="0"/>
          </a:p>
        </p:txBody>
      </p:sp>
      <p:sp>
        <p:nvSpPr>
          <p:cNvPr id="15" name="Text 13"/>
          <p:cNvSpPr/>
          <p:nvPr/>
        </p:nvSpPr>
        <p:spPr>
          <a:xfrm>
            <a:off x="4599432" y="3017520"/>
            <a:ext cx="2880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F8C87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學術搜尋／文獻分析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7452360" y="3017520"/>
            <a:ext cx="37490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追查文獻品質與相關性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749808" y="3822192"/>
            <a:ext cx="10698480" cy="786384"/>
          </a:xfrm>
          <a:prstGeom prst="roundRect">
            <a:avLst>
              <a:gd name="adj" fmla="val 11628"/>
            </a:avLst>
          </a:prstGeom>
          <a:solidFill>
            <a:srgbClr val="EAF5EF"/>
          </a:solidFill>
          <a:ln w="12700">
            <a:solidFill>
              <a:srgbClr val="EAF5EF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8" name="Text 16"/>
          <p:cNvSpPr/>
          <p:nvPr/>
        </p:nvSpPr>
        <p:spPr>
          <a:xfrm>
            <a:off x="932688" y="3977640"/>
            <a:ext cx="37490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50" b="1" dirty="0">
                <a:solidFill>
                  <a:srgbClr val="17334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我要整理老師給的 PDF</a:t>
            </a:r>
            <a:endParaRPr lang="en-US" sz="1750" dirty="0"/>
          </a:p>
        </p:txBody>
      </p:sp>
      <p:sp>
        <p:nvSpPr>
          <p:cNvPr id="19" name="Text 17"/>
          <p:cNvSpPr/>
          <p:nvPr/>
        </p:nvSpPr>
        <p:spPr>
          <a:xfrm>
            <a:off x="4599432" y="3977640"/>
            <a:ext cx="2880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F8C87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知識管理／視覺化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452360" y="3977640"/>
            <a:ext cx="37490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檢查摘要是否忠於資料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749808" y="4782312"/>
            <a:ext cx="10698480" cy="786384"/>
          </a:xfrm>
          <a:prstGeom prst="roundRect">
            <a:avLst>
              <a:gd name="adj" fmla="val 1162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2" name="Text 20"/>
          <p:cNvSpPr/>
          <p:nvPr/>
        </p:nvSpPr>
        <p:spPr>
          <a:xfrm>
            <a:off x="932688" y="4937760"/>
            <a:ext cx="37490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50" b="1" dirty="0">
                <a:solidFill>
                  <a:srgbClr val="17334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我要翻譯、寫提綱、規劃工作</a:t>
            </a:r>
            <a:endParaRPr lang="en-US" sz="1750" dirty="0"/>
          </a:p>
        </p:txBody>
      </p:sp>
      <p:sp>
        <p:nvSpPr>
          <p:cNvPr id="23" name="Text 21"/>
          <p:cNvSpPr/>
          <p:nvPr/>
        </p:nvSpPr>
        <p:spPr>
          <a:xfrm>
            <a:off x="4599432" y="4937760"/>
            <a:ext cx="2880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F8C87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通用 AI／Agent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7452360" y="4937760"/>
            <a:ext cx="37490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避免上傳機密或個資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B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" name="Shape 1"/>
          <p:cNvSpPr/>
          <p:nvPr/>
        </p:nvSpPr>
        <p:spPr>
          <a:xfrm>
            <a:off x="146304" y="0"/>
            <a:ext cx="12051792" cy="118872"/>
          </a:xfrm>
          <a:prstGeom prst="rect">
            <a:avLst/>
          </a:prstGeom>
          <a:solidFill>
            <a:srgbClr val="17334B"/>
          </a:solidFill>
          <a:ln w="12700">
            <a:solidFill>
              <a:srgbClr val="17334B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Text 2"/>
          <p:cNvSpPr/>
          <p:nvPr/>
        </p:nvSpPr>
        <p:spPr>
          <a:xfrm>
            <a:off x="502920" y="274320"/>
            <a:ext cx="8229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kern="0" spc="140" dirty="0">
                <a:solidFill>
                  <a:srgbClr val="2F8C87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PROVIDENCE UNIVERSITY  |  LUKING LIBRARY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740664"/>
            <a:ext cx="11155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17334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AI Agent：從「回答」走向「執行」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521208" y="1426464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61737D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Agent 通常會規劃步驟、使用工具、檢查進度；可用功能因產品和權限而異。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12064" y="6336792"/>
            <a:ext cx="11155680" cy="0"/>
          </a:xfrm>
          <a:prstGeom prst="line">
            <a:avLst/>
          </a:prstGeom>
          <a:noFill/>
          <a:ln w="15240">
            <a:solidFill>
              <a:srgbClr val="D7E1E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Text 6"/>
          <p:cNvSpPr/>
          <p:nvPr/>
        </p:nvSpPr>
        <p:spPr>
          <a:xfrm>
            <a:off x="512064" y="6437376"/>
            <a:ext cx="8503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61737D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靜宜大學蓋夏圖書館  •  資訊素養與 AI 學習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795528" y="2002536"/>
            <a:ext cx="100584" cy="100584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Text 9"/>
          <p:cNvSpPr/>
          <p:nvPr/>
        </p:nvSpPr>
        <p:spPr>
          <a:xfrm>
            <a:off x="1060704" y="1892808"/>
            <a:ext cx="104424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5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一般聊天式 AI：你提問，AI 回答或提供草稿。</a:t>
            </a:r>
            <a:endParaRPr lang="en-US" sz="1950" dirty="0"/>
          </a:p>
        </p:txBody>
      </p:sp>
      <p:sp>
        <p:nvSpPr>
          <p:cNvPr id="12" name="Shape 10"/>
          <p:cNvSpPr/>
          <p:nvPr/>
        </p:nvSpPr>
        <p:spPr>
          <a:xfrm>
            <a:off x="795528" y="2871216"/>
            <a:ext cx="100584" cy="100584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Text 11"/>
          <p:cNvSpPr/>
          <p:nvPr/>
        </p:nvSpPr>
        <p:spPr>
          <a:xfrm>
            <a:off x="1060704" y="2761488"/>
            <a:ext cx="104424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5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AI Agent：理解目標 → 拆解工作 → 呼叫工具 → 回報結果。</a:t>
            </a:r>
            <a:endParaRPr lang="en-US" sz="1950" dirty="0"/>
          </a:p>
        </p:txBody>
      </p:sp>
      <p:sp>
        <p:nvSpPr>
          <p:cNvPr id="14" name="Shape 12"/>
          <p:cNvSpPr/>
          <p:nvPr/>
        </p:nvSpPr>
        <p:spPr>
          <a:xfrm>
            <a:off x="795528" y="3739896"/>
            <a:ext cx="100584" cy="100584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Text 13"/>
          <p:cNvSpPr/>
          <p:nvPr/>
        </p:nvSpPr>
        <p:spPr>
          <a:xfrm>
            <a:off x="1060704" y="3630168"/>
            <a:ext cx="104424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5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例：蒐集公開文獻、整理比較表、產出初稿供人工檢查。</a:t>
            </a:r>
            <a:endParaRPr lang="en-US" sz="1950" dirty="0"/>
          </a:p>
        </p:txBody>
      </p:sp>
      <p:sp>
        <p:nvSpPr>
          <p:cNvPr id="16" name="Shape 14"/>
          <p:cNvSpPr/>
          <p:nvPr/>
        </p:nvSpPr>
        <p:spPr>
          <a:xfrm>
            <a:off x="795528" y="4608576"/>
            <a:ext cx="100584" cy="100584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7" name="Text 15"/>
          <p:cNvSpPr/>
          <p:nvPr/>
        </p:nvSpPr>
        <p:spPr>
          <a:xfrm>
            <a:off x="1060704" y="4498848"/>
            <a:ext cx="104424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5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重要：操作帳號、寄信、提交資料前，應有人類確認。</a:t>
            </a:r>
            <a:endParaRPr lang="en-US" sz="19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B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" name="Shape 1"/>
          <p:cNvSpPr/>
          <p:nvPr/>
        </p:nvSpPr>
        <p:spPr>
          <a:xfrm>
            <a:off x="146304" y="0"/>
            <a:ext cx="12051792" cy="118872"/>
          </a:xfrm>
          <a:prstGeom prst="rect">
            <a:avLst/>
          </a:prstGeom>
          <a:solidFill>
            <a:srgbClr val="17334B"/>
          </a:solidFill>
          <a:ln w="12700">
            <a:solidFill>
              <a:srgbClr val="17334B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Text 2"/>
          <p:cNvSpPr/>
          <p:nvPr/>
        </p:nvSpPr>
        <p:spPr>
          <a:xfrm>
            <a:off x="502920" y="274320"/>
            <a:ext cx="8229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kern="0" spc="140" dirty="0">
                <a:solidFill>
                  <a:srgbClr val="2F8C87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PROVIDENCE UNIVERSITY  |  LUKING LIBRARY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740664"/>
            <a:ext cx="11155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17334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AI Agent：大學生可以怎麼用？</a:t>
            </a:r>
            <a:endParaRPr lang="en-US" sz="2900" dirty="0"/>
          </a:p>
        </p:txBody>
      </p:sp>
      <p:sp>
        <p:nvSpPr>
          <p:cNvPr id="6" name="Shape 4"/>
          <p:cNvSpPr/>
          <p:nvPr/>
        </p:nvSpPr>
        <p:spPr>
          <a:xfrm>
            <a:off x="512064" y="6336792"/>
            <a:ext cx="11155680" cy="0"/>
          </a:xfrm>
          <a:prstGeom prst="line">
            <a:avLst/>
          </a:prstGeom>
          <a:noFill/>
          <a:ln w="15240">
            <a:solidFill>
              <a:srgbClr val="D7E1E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Text 5"/>
          <p:cNvSpPr/>
          <p:nvPr/>
        </p:nvSpPr>
        <p:spPr>
          <a:xfrm>
            <a:off x="512064" y="6437376"/>
            <a:ext cx="8503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61737D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靜宜大學蓋夏圖書館  •  資訊素養與 AI 學習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731520" y="1828800"/>
            <a:ext cx="3493008" cy="3273552"/>
          </a:xfrm>
          <a:prstGeom prst="roundRect">
            <a:avLst>
              <a:gd name="adj" fmla="val 419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Shape 8"/>
          <p:cNvSpPr/>
          <p:nvPr/>
        </p:nvSpPr>
        <p:spPr>
          <a:xfrm>
            <a:off x="731520" y="1828800"/>
            <a:ext cx="73152" cy="3273552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Text 9"/>
          <p:cNvSpPr/>
          <p:nvPr/>
        </p:nvSpPr>
        <p:spPr>
          <a:xfrm>
            <a:off x="950976" y="1984248"/>
            <a:ext cx="31272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7334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課堂報告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950976" y="2523744"/>
            <a:ext cx="3063240" cy="24414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8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請 Agent 擬定報告大綱、列出需蒐集的證據、整理開放資料。</a:t>
            </a:r>
            <a:endParaRPr lang="en-US" sz="1580" dirty="0"/>
          </a:p>
          <a:p>
            <a:pPr marL="0" indent="0">
              <a:buNone/>
            </a:pPr>
            <a:endParaRPr lang="en-US" sz="1580" dirty="0"/>
          </a:p>
          <a:p>
            <a:pPr marL="0" indent="0">
              <a:buNone/>
            </a:pPr>
            <a:r>
              <a:rPr lang="en-US" sz="158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引用來源必須逐筆確認。</a:t>
            </a:r>
            <a:endParaRPr lang="en-US" sz="1580" dirty="0"/>
          </a:p>
        </p:txBody>
      </p:sp>
      <p:sp>
        <p:nvSpPr>
          <p:cNvPr id="13" name="Shape 11"/>
          <p:cNvSpPr/>
          <p:nvPr/>
        </p:nvSpPr>
        <p:spPr>
          <a:xfrm>
            <a:off x="4352544" y="1828800"/>
            <a:ext cx="3493008" cy="3273552"/>
          </a:xfrm>
          <a:prstGeom prst="roundRect">
            <a:avLst>
              <a:gd name="adj" fmla="val 419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Shape 12"/>
          <p:cNvSpPr/>
          <p:nvPr/>
        </p:nvSpPr>
        <p:spPr>
          <a:xfrm>
            <a:off x="4352544" y="1828800"/>
            <a:ext cx="73152" cy="3273552"/>
          </a:xfrm>
          <a:prstGeom prst="rect">
            <a:avLst/>
          </a:prstGeom>
          <a:solidFill>
            <a:srgbClr val="D7AA55"/>
          </a:solidFill>
          <a:ln w="12700">
            <a:solidFill>
              <a:srgbClr val="D7AA55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Text 13"/>
          <p:cNvSpPr/>
          <p:nvPr/>
        </p:nvSpPr>
        <p:spPr>
          <a:xfrm>
            <a:off x="4572000" y="1984248"/>
            <a:ext cx="31272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7334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學習規劃</a:t>
            </a:r>
            <a:endParaRPr lang="en-US" sz="1900" dirty="0"/>
          </a:p>
        </p:txBody>
      </p:sp>
      <p:sp>
        <p:nvSpPr>
          <p:cNvPr id="16" name="Text 14"/>
          <p:cNvSpPr/>
          <p:nvPr/>
        </p:nvSpPr>
        <p:spPr>
          <a:xfrm>
            <a:off x="4572000" y="2523744"/>
            <a:ext cx="3063240" cy="24414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8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拆解考試準備任務、整理課程重點、生成自測題。</a:t>
            </a:r>
            <a:endParaRPr lang="en-US" sz="1580" dirty="0"/>
          </a:p>
          <a:p>
            <a:pPr marL="0" indent="0">
              <a:buNone/>
            </a:pPr>
            <a:endParaRPr lang="en-US" sz="1580" dirty="0"/>
          </a:p>
          <a:p>
            <a:pPr marL="0" indent="0">
              <a:buNone/>
            </a:pPr>
            <a:r>
              <a:rPr lang="en-US" sz="158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答題仍要回教材核實。</a:t>
            </a:r>
            <a:endParaRPr lang="en-US" sz="1580" dirty="0"/>
          </a:p>
        </p:txBody>
      </p:sp>
      <p:sp>
        <p:nvSpPr>
          <p:cNvPr id="17" name="Shape 15"/>
          <p:cNvSpPr/>
          <p:nvPr/>
        </p:nvSpPr>
        <p:spPr>
          <a:xfrm>
            <a:off x="7982712" y="1828800"/>
            <a:ext cx="3493008" cy="3273552"/>
          </a:xfrm>
          <a:prstGeom prst="roundRect">
            <a:avLst>
              <a:gd name="adj" fmla="val 419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8" name="Shape 16"/>
          <p:cNvSpPr/>
          <p:nvPr/>
        </p:nvSpPr>
        <p:spPr>
          <a:xfrm>
            <a:off x="7982712" y="1828800"/>
            <a:ext cx="73152" cy="3273552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9" name="Text 17"/>
          <p:cNvSpPr/>
          <p:nvPr/>
        </p:nvSpPr>
        <p:spPr>
          <a:xfrm>
            <a:off x="8202168" y="1984248"/>
            <a:ext cx="31272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7334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研究協作</a:t>
            </a:r>
            <a:endParaRPr lang="en-US" sz="1900" dirty="0"/>
          </a:p>
        </p:txBody>
      </p:sp>
      <p:sp>
        <p:nvSpPr>
          <p:cNvPr id="20" name="Text 18"/>
          <p:cNvSpPr/>
          <p:nvPr/>
        </p:nvSpPr>
        <p:spPr>
          <a:xfrm>
            <a:off x="8202168" y="2523744"/>
            <a:ext cx="3063240" cy="24414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8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輔助蒐集資料、比較資料表格式、草擬訪談問題。</a:t>
            </a:r>
            <a:endParaRPr lang="en-US" sz="1580" dirty="0"/>
          </a:p>
          <a:p>
            <a:pPr marL="0" indent="0">
              <a:buNone/>
            </a:pPr>
            <a:endParaRPr lang="en-US" sz="1580" dirty="0"/>
          </a:p>
          <a:p>
            <a:pPr marL="0" indent="0">
              <a:buNone/>
            </a:pPr>
            <a:r>
              <a:rPr lang="en-US" sz="158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不可替代受試者倫理與判斷。</a:t>
            </a:r>
            <a:endParaRPr lang="en-US" sz="158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B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" name="Shape 1"/>
          <p:cNvSpPr/>
          <p:nvPr/>
        </p:nvSpPr>
        <p:spPr>
          <a:xfrm>
            <a:off x="146304" y="0"/>
            <a:ext cx="12051792" cy="118872"/>
          </a:xfrm>
          <a:prstGeom prst="rect">
            <a:avLst/>
          </a:prstGeom>
          <a:solidFill>
            <a:srgbClr val="17334B"/>
          </a:solidFill>
          <a:ln w="12700">
            <a:solidFill>
              <a:srgbClr val="17334B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Text 2"/>
          <p:cNvSpPr/>
          <p:nvPr/>
        </p:nvSpPr>
        <p:spPr>
          <a:xfrm>
            <a:off x="502920" y="274320"/>
            <a:ext cx="8229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kern="0" spc="140" dirty="0">
                <a:solidFill>
                  <a:srgbClr val="2F8C87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PROVIDENCE UNIVERSITY  |  LUKING LIBRARY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740664"/>
            <a:ext cx="11155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17334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Google Gemini Skills：把常用指令變成「技能」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521208" y="1426464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61737D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2026 年 10 月起陸續開放；不同 Google 帳號或學校租戶介面可能不同。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12064" y="6336792"/>
            <a:ext cx="11155680" cy="0"/>
          </a:xfrm>
          <a:prstGeom prst="line">
            <a:avLst/>
          </a:prstGeom>
          <a:noFill/>
          <a:ln w="15240">
            <a:solidFill>
              <a:srgbClr val="D7E1E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Text 6"/>
          <p:cNvSpPr/>
          <p:nvPr/>
        </p:nvSpPr>
        <p:spPr>
          <a:xfrm>
            <a:off x="512064" y="6437376"/>
            <a:ext cx="8503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61737D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靜宜大學蓋夏圖書館  •  資訊素養與 AI 學習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758952" y="1938528"/>
            <a:ext cx="100584" cy="100584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Text 9"/>
          <p:cNvSpPr/>
          <p:nvPr/>
        </p:nvSpPr>
        <p:spPr>
          <a:xfrm>
            <a:off x="1024128" y="1828800"/>
            <a:ext cx="104881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2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Skills 是可重複使用的自訂指令，讓 Gemini 按固定規範處理任務。</a:t>
            </a:r>
            <a:endParaRPr lang="en-US" sz="1920" dirty="0"/>
          </a:p>
        </p:txBody>
      </p:sp>
      <p:sp>
        <p:nvSpPr>
          <p:cNvPr id="12" name="Shape 10"/>
          <p:cNvSpPr/>
          <p:nvPr/>
        </p:nvSpPr>
        <p:spPr>
          <a:xfrm>
            <a:off x="758952" y="2798064"/>
            <a:ext cx="100584" cy="100584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Text 11"/>
          <p:cNvSpPr/>
          <p:nvPr/>
        </p:nvSpPr>
        <p:spPr>
          <a:xfrm>
            <a:off x="1024128" y="2688336"/>
            <a:ext cx="104881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2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在 Gemini 的 Skills 管理介面建立技能，寫清楚目標、步驟與輸出格式。</a:t>
            </a:r>
            <a:endParaRPr lang="en-US" sz="1920" dirty="0"/>
          </a:p>
        </p:txBody>
      </p:sp>
      <p:sp>
        <p:nvSpPr>
          <p:cNvPr id="14" name="Shape 12"/>
          <p:cNvSpPr/>
          <p:nvPr/>
        </p:nvSpPr>
        <p:spPr>
          <a:xfrm>
            <a:off x="758952" y="3657600"/>
            <a:ext cx="100584" cy="100584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Text 13"/>
          <p:cNvSpPr/>
          <p:nvPr/>
        </p:nvSpPr>
        <p:spPr>
          <a:xfrm>
            <a:off x="1024128" y="3547872"/>
            <a:ext cx="104881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2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在對話中以「/技能名稱」呼叫；部分環境支援自動匹配與組合使用。</a:t>
            </a:r>
            <a:endParaRPr lang="en-US" sz="1920" dirty="0"/>
          </a:p>
        </p:txBody>
      </p:sp>
      <p:sp>
        <p:nvSpPr>
          <p:cNvPr id="16" name="Shape 14"/>
          <p:cNvSpPr/>
          <p:nvPr/>
        </p:nvSpPr>
        <p:spPr>
          <a:xfrm>
            <a:off x="758952" y="4517136"/>
            <a:ext cx="100584" cy="100584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7" name="Text 15"/>
          <p:cNvSpPr/>
          <p:nvPr/>
        </p:nvSpPr>
        <p:spPr>
          <a:xfrm>
            <a:off x="1024128" y="4407408"/>
            <a:ext cx="104881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2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若帳號尚未開放，可先用一般提示語或 Gems 完成同樣練習。</a:t>
            </a:r>
            <a:endParaRPr lang="en-US" sz="1920" dirty="0"/>
          </a:p>
        </p:txBody>
      </p:sp>
      <p:sp>
        <p:nvSpPr>
          <p:cNvPr id="18" name="Text 16">
            <a:hlinkClick r:id="rId3"/>
          </p:cNvPr>
          <p:cNvSpPr/>
          <p:nvPr/>
        </p:nvSpPr>
        <p:spPr>
          <a:xfrm>
            <a:off x="777240" y="5641848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u="sng" dirty="0">
                <a:solidFill>
                  <a:srgbClr val="23617A"/>
                </a:solidFill>
                <a:uFill>
                  <a:solidFill>
                    <a:srgbClr val="23617A"/>
                  </a:solidFill>
                </a:uFill>
                <a:latin typeface="新細明體" pitchFamily="34" charset="0"/>
                <a:ea typeface="新細明體" pitchFamily="34" charset="-122"/>
                <a:cs typeface="新細明體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Google 官方說明｜Gemini Skills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B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" name="Shape 1"/>
          <p:cNvSpPr/>
          <p:nvPr/>
        </p:nvSpPr>
        <p:spPr>
          <a:xfrm>
            <a:off x="146304" y="0"/>
            <a:ext cx="12051792" cy="118872"/>
          </a:xfrm>
          <a:prstGeom prst="rect">
            <a:avLst/>
          </a:prstGeom>
          <a:solidFill>
            <a:srgbClr val="17334B"/>
          </a:solidFill>
          <a:ln w="12700">
            <a:solidFill>
              <a:srgbClr val="17334B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Text 2"/>
          <p:cNvSpPr/>
          <p:nvPr/>
        </p:nvSpPr>
        <p:spPr>
          <a:xfrm>
            <a:off x="502920" y="274320"/>
            <a:ext cx="8229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kern="0" spc="140" dirty="0">
                <a:solidFill>
                  <a:srgbClr val="2F8C87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PROVIDENCE UNIVERSITY  |  LUKING LIBRARY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740664"/>
            <a:ext cx="11155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17334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現場練習：打造「學術檢索教練」Skill</a:t>
            </a:r>
            <a:endParaRPr lang="en-US" sz="2900" dirty="0"/>
          </a:p>
        </p:txBody>
      </p:sp>
      <p:sp>
        <p:nvSpPr>
          <p:cNvPr id="6" name="Shape 4"/>
          <p:cNvSpPr/>
          <p:nvPr/>
        </p:nvSpPr>
        <p:spPr>
          <a:xfrm>
            <a:off x="512064" y="6336792"/>
            <a:ext cx="11155680" cy="0"/>
          </a:xfrm>
          <a:prstGeom prst="line">
            <a:avLst/>
          </a:prstGeom>
          <a:noFill/>
          <a:ln w="15240">
            <a:solidFill>
              <a:srgbClr val="D7E1E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Text 5"/>
          <p:cNvSpPr/>
          <p:nvPr/>
        </p:nvSpPr>
        <p:spPr>
          <a:xfrm>
            <a:off x="512064" y="6437376"/>
            <a:ext cx="8503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61737D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靜宜大學蓋夏圖書館  •  資訊素養與 AI 學習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749808" y="1856232"/>
            <a:ext cx="10698480" cy="3319272"/>
          </a:xfrm>
          <a:prstGeom prst="roundRect">
            <a:avLst>
              <a:gd name="adj" fmla="val 440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Text 8"/>
          <p:cNvSpPr/>
          <p:nvPr/>
        </p:nvSpPr>
        <p:spPr>
          <a:xfrm>
            <a:off x="1051560" y="2148840"/>
            <a:ext cx="91440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2F8C87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技能名稱：學術檢索教練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1051560" y="2706624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17334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技能指令：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1051560" y="3081528"/>
            <a:ext cx="996696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你是大學生的資訊檢索教練。接到研究主題後，請：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① </a:t>
            </a:r>
            <a:r>
              <a:rPr lang="en-US" sz="2000" dirty="0" err="1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協助界定問題</a:t>
            </a:r>
            <a:r>
              <a:rPr lang="en-US" sz="200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；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② 列出中英文關鍵詞及同義詞；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③ 提供 AND／OR／NOT </a:t>
            </a:r>
            <a:r>
              <a:rPr lang="en-US" sz="2000" dirty="0" err="1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檢索式</a:t>
            </a:r>
            <a:r>
              <a:rPr lang="en-US" sz="200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；</a:t>
            </a:r>
          </a:p>
          <a:p>
            <a:pPr marL="0" indent="0">
              <a:buNone/>
            </a:pPr>
            <a:r>
              <a:rPr lang="en-US" sz="200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④ </a:t>
            </a:r>
            <a:r>
              <a:rPr lang="en-US" sz="200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建議適用的圖書館資料庫；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⑤ 提醒使用者核對原文，不得杜撰文獻。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68680" y="5422392"/>
            <a:ext cx="7315200" cy="338328"/>
          </a:xfrm>
          <a:prstGeom prst="roundRect">
            <a:avLst>
              <a:gd name="adj" fmla="val 32432"/>
            </a:avLst>
          </a:prstGeom>
          <a:solidFill>
            <a:srgbClr val="EAF5EF"/>
          </a:solidFill>
          <a:ln w="12700">
            <a:solidFill>
              <a:srgbClr val="EAF5EF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Text 12"/>
          <p:cNvSpPr/>
          <p:nvPr/>
        </p:nvSpPr>
        <p:spPr>
          <a:xfrm>
            <a:off x="978408" y="5440680"/>
            <a:ext cx="70957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7334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練習題：AI 對大學生學習效率的影響</a:t>
            </a:r>
            <a:endParaRPr lang="en-US" sz="12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B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" name="Shape 1"/>
          <p:cNvSpPr/>
          <p:nvPr/>
        </p:nvSpPr>
        <p:spPr>
          <a:xfrm>
            <a:off x="146304" y="0"/>
            <a:ext cx="12051792" cy="118872"/>
          </a:xfrm>
          <a:prstGeom prst="rect">
            <a:avLst/>
          </a:prstGeom>
          <a:solidFill>
            <a:srgbClr val="17334B"/>
          </a:solidFill>
          <a:ln w="12700">
            <a:solidFill>
              <a:srgbClr val="17334B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Text 2"/>
          <p:cNvSpPr/>
          <p:nvPr/>
        </p:nvSpPr>
        <p:spPr>
          <a:xfrm>
            <a:off x="502920" y="274320"/>
            <a:ext cx="8229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kern="0" spc="140" dirty="0">
                <a:solidFill>
                  <a:srgbClr val="2F8C87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PROVIDENCE UNIVERSITY  |  LUKING LIBRARY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740664"/>
            <a:ext cx="11155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17334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AI 可以協助學習，不可以代替你負責</a:t>
            </a:r>
            <a:endParaRPr lang="en-US" sz="2900" dirty="0"/>
          </a:p>
        </p:txBody>
      </p:sp>
      <p:sp>
        <p:nvSpPr>
          <p:cNvPr id="6" name="Shape 4"/>
          <p:cNvSpPr/>
          <p:nvPr/>
        </p:nvSpPr>
        <p:spPr>
          <a:xfrm>
            <a:off x="512064" y="6336792"/>
            <a:ext cx="11155680" cy="0"/>
          </a:xfrm>
          <a:prstGeom prst="line">
            <a:avLst/>
          </a:prstGeom>
          <a:noFill/>
          <a:ln w="15240">
            <a:solidFill>
              <a:srgbClr val="D7E1E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Text 5"/>
          <p:cNvSpPr/>
          <p:nvPr/>
        </p:nvSpPr>
        <p:spPr>
          <a:xfrm>
            <a:off x="512064" y="6437376"/>
            <a:ext cx="8503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61737D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靜宜大學蓋夏圖書館  •  資訊素養與 AI 學習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758952" y="1883664"/>
            <a:ext cx="100584" cy="100584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Text 8"/>
          <p:cNvSpPr/>
          <p:nvPr/>
        </p:nvSpPr>
        <p:spPr>
          <a:xfrm>
            <a:off x="1024128" y="1773936"/>
            <a:ext cx="104881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83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透明揭露：依課程、教師、期刊規範說明 AI 使用情形。</a:t>
            </a:r>
            <a:endParaRPr lang="en-US" sz="1830" dirty="0"/>
          </a:p>
        </p:txBody>
      </p:sp>
      <p:sp>
        <p:nvSpPr>
          <p:cNvPr id="11" name="Shape 9"/>
          <p:cNvSpPr/>
          <p:nvPr/>
        </p:nvSpPr>
        <p:spPr>
          <a:xfrm>
            <a:off x="758952" y="2660904"/>
            <a:ext cx="100584" cy="100584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Text 10"/>
          <p:cNvSpPr/>
          <p:nvPr/>
        </p:nvSpPr>
        <p:spPr>
          <a:xfrm>
            <a:off x="1024128" y="2551176"/>
            <a:ext cx="104881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83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避免捏造：不可引用未經查證的作者、DOI、數據和文獻。</a:t>
            </a:r>
            <a:endParaRPr lang="en-US" sz="1830" dirty="0"/>
          </a:p>
        </p:txBody>
      </p:sp>
      <p:sp>
        <p:nvSpPr>
          <p:cNvPr id="13" name="Shape 11"/>
          <p:cNvSpPr/>
          <p:nvPr/>
        </p:nvSpPr>
        <p:spPr>
          <a:xfrm>
            <a:off x="758952" y="3438144"/>
            <a:ext cx="100584" cy="100584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Text 12"/>
          <p:cNvSpPr/>
          <p:nvPr/>
        </p:nvSpPr>
        <p:spPr>
          <a:xfrm>
            <a:off x="1024128" y="3328416"/>
            <a:ext cx="104881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83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保護隱私：不任意上傳個資、未公開研究、作業評量資料。</a:t>
            </a:r>
            <a:endParaRPr lang="en-US" sz="1830" dirty="0"/>
          </a:p>
        </p:txBody>
      </p:sp>
      <p:sp>
        <p:nvSpPr>
          <p:cNvPr id="15" name="Shape 13"/>
          <p:cNvSpPr/>
          <p:nvPr/>
        </p:nvSpPr>
        <p:spPr>
          <a:xfrm>
            <a:off x="758952" y="4215384"/>
            <a:ext cx="100584" cy="100584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6" name="Text 14"/>
          <p:cNvSpPr/>
          <p:nvPr/>
        </p:nvSpPr>
        <p:spPr>
          <a:xfrm>
            <a:off x="1024128" y="4105656"/>
            <a:ext cx="104881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83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尊重著作權：避免大篇幅重製受保護內容，依授權使用。</a:t>
            </a:r>
            <a:endParaRPr lang="en-US" sz="1830" dirty="0"/>
          </a:p>
        </p:txBody>
      </p:sp>
      <p:sp>
        <p:nvSpPr>
          <p:cNvPr id="17" name="Shape 15"/>
          <p:cNvSpPr/>
          <p:nvPr/>
        </p:nvSpPr>
        <p:spPr>
          <a:xfrm>
            <a:off x="758952" y="4992624"/>
            <a:ext cx="100584" cy="100584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8" name="Text 16"/>
          <p:cNvSpPr/>
          <p:nvPr/>
        </p:nvSpPr>
        <p:spPr>
          <a:xfrm>
            <a:off x="1024128" y="4882896"/>
            <a:ext cx="104881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83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保留學習主體性：自行理解、判斷、修改並承擔成果責任。</a:t>
            </a:r>
            <a:endParaRPr lang="en-US" sz="183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15E63F50-939B-BC0A-BC72-53965CE2BC50}"/>
              </a:ext>
            </a:extLst>
          </p:cNvPr>
          <p:cNvSpPr>
            <a:spLocks noGrp="1"/>
          </p:cNvSpPr>
          <p:nvPr>
            <p:ph type="title" idx="101"/>
          </p:nvPr>
        </p:nvSpPr>
        <p:spPr>
          <a:xfrm>
            <a:off x="456276" y="708660"/>
            <a:ext cx="9509760" cy="777240"/>
          </a:xfrm>
        </p:spPr>
        <p:txBody>
          <a:bodyPr>
            <a:normAutofit/>
          </a:bodyPr>
          <a:lstStyle/>
          <a:p>
            <a:r>
              <a:rPr lang="zh-TW" altLang="en-US" dirty="0"/>
              <a:t>靜宜大學蓋夏圖書館</a:t>
            </a:r>
            <a:r>
              <a:rPr lang="en-US" altLang="zh-TW" dirty="0">
                <a:hlinkClick r:id="rId2"/>
              </a:rPr>
              <a:t>https://library.pu.edu.tw</a:t>
            </a:r>
            <a:r>
              <a:rPr lang="zh-TW" altLang="en-US" dirty="0"/>
              <a:t> </a:t>
            </a:r>
            <a:r>
              <a:rPr lang="en-US" altLang="zh-TW" dirty="0"/>
              <a:t> </a:t>
            </a:r>
            <a:endParaRPr lang="zh-TW" altLang="en-US" dirty="0"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4350ED1F-DF12-C8FE-4117-339AEB872DF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 marL="0" algn="l" defTabSz="914400" rtl="0" eaLnBrk="1" latinLnBrk="0" hangingPunct="1">
              <a:defRPr sz="1000" kern="1200">
                <a:solidFill>
                  <a:srgbClr val="5B6B73"/>
                </a:solidFill>
                <a:latin typeface="Microsoft JhengHei"/>
                <a:ea typeface="Microsoft JhengHei"/>
                <a:cs typeface="Microsoft JhengHe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Microsoft JhengHei"/>
                <a:ea typeface="Microsoft JhengHei"/>
                <a:cs typeface="Microsoft JhengHei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Microsoft JhengHei"/>
                <a:ea typeface="Microsoft JhengHei"/>
                <a:cs typeface="Microsoft JhengHei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Microsoft JhengHei"/>
                <a:ea typeface="Microsoft JhengHei"/>
                <a:cs typeface="Microsoft JhengHei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Microsoft JhengHei"/>
                <a:ea typeface="Microsoft JhengHei"/>
                <a:cs typeface="Microsoft JhengHei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Microsoft JhengHei"/>
                <a:ea typeface="Microsoft JhengHei"/>
                <a:cs typeface="Microsoft JhengHei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Microsoft JhengHei"/>
                <a:ea typeface="Microsoft JhengHei"/>
                <a:cs typeface="Microsoft JhengHei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Microsoft JhengHei"/>
                <a:ea typeface="Microsoft JhengHei"/>
                <a:cs typeface="Microsoft JhengHei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5B6B73"/>
                </a:solidFill>
                <a:effectLst/>
                <a:uLnTx/>
                <a:uFillTx/>
                <a:latin typeface="Microsoft JhengHei"/>
                <a:ea typeface="Microsoft JhengHe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AF985628-C85B-EC50-4990-70212B6CE3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732" y="1428206"/>
            <a:ext cx="5918415" cy="5569132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AE0B8F8A-1FDD-92DF-2502-655A7E9BFB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2855" y="1384663"/>
            <a:ext cx="5945268" cy="5656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1890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51BB30A-6B3B-4302-B52A-3D1A4A150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11B0DEEE-4966-4AB5-B05E-26B259A8E7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328" y="0"/>
            <a:ext cx="11449272" cy="6321249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D88DA848-3AD9-4C22-93E9-6D3CBD372DCC}"/>
              </a:ext>
            </a:extLst>
          </p:cNvPr>
          <p:cNvSpPr/>
          <p:nvPr/>
        </p:nvSpPr>
        <p:spPr>
          <a:xfrm>
            <a:off x="1840485" y="6044918"/>
            <a:ext cx="7862957" cy="24077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F1F0967D-52E5-5D10-FDD1-B8B2D1538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780BBC-A264-4BC9-8C4F-32AC0407D2D2}" type="slidenum">
              <a:rPr kumimoji="0" lang="en-US" altLang="zh-TW" sz="1800" b="0" i="0" u="none" strike="noStrike" kern="1200" cap="none" spc="0" normalizeH="0" baseline="0" noProof="0" smtClean="0">
                <a:ln>
                  <a:noFill/>
                </a:ln>
                <a:solidFill>
                  <a:srgbClr val="1F3A5F"/>
                </a:solidFill>
                <a:effectLst/>
                <a:uLnTx/>
                <a:uFillTx/>
                <a:latin typeface="Noto Sans TC"/>
                <a:ea typeface="新細明體" panose="02020500000000000000" pitchFamily="18" charset="-120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zh-TW" sz="1800" b="0" i="0" u="none" strike="noStrike" kern="1200" cap="none" spc="0" normalizeH="0" baseline="0" noProof="0">
              <a:ln>
                <a:noFill/>
              </a:ln>
              <a:solidFill>
                <a:srgbClr val="1F3A5F"/>
              </a:solidFill>
              <a:effectLst/>
              <a:uLnTx/>
              <a:uFillTx/>
              <a:latin typeface="Noto Sans TC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7098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1" lang="e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1" lang="e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477" y="976589"/>
            <a:ext cx="10496500" cy="4472825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7469599" y="1314899"/>
            <a:ext cx="864096" cy="43204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019975" y="2127351"/>
            <a:ext cx="864096" cy="3191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6" name="Google Shape;977;p38">
            <a:extLst>
              <a:ext uri="{FF2B5EF4-FFF2-40B4-BE49-F238E27FC236}">
                <a16:creationId xmlns:a16="http://schemas.microsoft.com/office/drawing/2014/main" id="{5D829F9D-3133-4797-8F90-52BFD2EA854B}"/>
              </a:ext>
            </a:extLst>
          </p:cNvPr>
          <p:cNvSpPr/>
          <p:nvPr/>
        </p:nvSpPr>
        <p:spPr>
          <a:xfrm>
            <a:off x="10366760" y="3429000"/>
            <a:ext cx="1555229" cy="1961239"/>
          </a:xfrm>
          <a:custGeom>
            <a:avLst/>
            <a:gdLst/>
            <a:ahLst/>
            <a:cxnLst/>
            <a:rect l="l" t="t" r="r" b="b"/>
            <a:pathLst>
              <a:path w="19297" h="18251" extrusionOk="0">
                <a:moveTo>
                  <a:pt x="18396" y="828"/>
                </a:moveTo>
                <a:lnTo>
                  <a:pt x="18761" y="877"/>
                </a:lnTo>
                <a:lnTo>
                  <a:pt x="18737" y="1242"/>
                </a:lnTo>
                <a:lnTo>
                  <a:pt x="18615" y="1266"/>
                </a:lnTo>
                <a:lnTo>
                  <a:pt x="18493" y="1315"/>
                </a:lnTo>
                <a:lnTo>
                  <a:pt x="18274" y="1436"/>
                </a:lnTo>
                <a:lnTo>
                  <a:pt x="18007" y="1582"/>
                </a:lnTo>
                <a:lnTo>
                  <a:pt x="17739" y="1777"/>
                </a:lnTo>
                <a:lnTo>
                  <a:pt x="17642" y="1850"/>
                </a:lnTo>
                <a:lnTo>
                  <a:pt x="17618" y="1801"/>
                </a:lnTo>
                <a:lnTo>
                  <a:pt x="17545" y="1704"/>
                </a:lnTo>
                <a:lnTo>
                  <a:pt x="17496" y="1680"/>
                </a:lnTo>
                <a:lnTo>
                  <a:pt x="17423" y="1655"/>
                </a:lnTo>
                <a:lnTo>
                  <a:pt x="17131" y="1631"/>
                </a:lnTo>
                <a:lnTo>
                  <a:pt x="17301" y="1509"/>
                </a:lnTo>
                <a:lnTo>
                  <a:pt x="17472" y="1388"/>
                </a:lnTo>
                <a:lnTo>
                  <a:pt x="17837" y="1144"/>
                </a:lnTo>
                <a:lnTo>
                  <a:pt x="18104" y="974"/>
                </a:lnTo>
                <a:lnTo>
                  <a:pt x="18250" y="901"/>
                </a:lnTo>
                <a:lnTo>
                  <a:pt x="18396" y="828"/>
                </a:lnTo>
                <a:close/>
                <a:moveTo>
                  <a:pt x="18712" y="1582"/>
                </a:moveTo>
                <a:lnTo>
                  <a:pt x="18688" y="2385"/>
                </a:lnTo>
                <a:lnTo>
                  <a:pt x="18688" y="3164"/>
                </a:lnTo>
                <a:lnTo>
                  <a:pt x="18469" y="3334"/>
                </a:lnTo>
                <a:lnTo>
                  <a:pt x="18250" y="3529"/>
                </a:lnTo>
                <a:lnTo>
                  <a:pt x="17982" y="3748"/>
                </a:lnTo>
                <a:lnTo>
                  <a:pt x="17861" y="3870"/>
                </a:lnTo>
                <a:lnTo>
                  <a:pt x="17764" y="4016"/>
                </a:lnTo>
                <a:lnTo>
                  <a:pt x="17739" y="3407"/>
                </a:lnTo>
                <a:lnTo>
                  <a:pt x="17739" y="3334"/>
                </a:lnTo>
                <a:lnTo>
                  <a:pt x="17958" y="3140"/>
                </a:lnTo>
                <a:lnTo>
                  <a:pt x="18177" y="2945"/>
                </a:lnTo>
                <a:lnTo>
                  <a:pt x="18493" y="2653"/>
                </a:lnTo>
                <a:lnTo>
                  <a:pt x="18615" y="2531"/>
                </a:lnTo>
                <a:lnTo>
                  <a:pt x="18664" y="2458"/>
                </a:lnTo>
                <a:lnTo>
                  <a:pt x="18688" y="2361"/>
                </a:lnTo>
                <a:lnTo>
                  <a:pt x="18664" y="2312"/>
                </a:lnTo>
                <a:lnTo>
                  <a:pt x="18615" y="2288"/>
                </a:lnTo>
                <a:lnTo>
                  <a:pt x="18518" y="2264"/>
                </a:lnTo>
                <a:lnTo>
                  <a:pt x="18445" y="2288"/>
                </a:lnTo>
                <a:lnTo>
                  <a:pt x="18347" y="2312"/>
                </a:lnTo>
                <a:lnTo>
                  <a:pt x="18274" y="2385"/>
                </a:lnTo>
                <a:lnTo>
                  <a:pt x="18128" y="2531"/>
                </a:lnTo>
                <a:lnTo>
                  <a:pt x="18007" y="2653"/>
                </a:lnTo>
                <a:lnTo>
                  <a:pt x="17739" y="2945"/>
                </a:lnTo>
                <a:lnTo>
                  <a:pt x="17739" y="2531"/>
                </a:lnTo>
                <a:lnTo>
                  <a:pt x="17691" y="2118"/>
                </a:lnTo>
                <a:lnTo>
                  <a:pt x="17788" y="2069"/>
                </a:lnTo>
                <a:lnTo>
                  <a:pt x="18055" y="1947"/>
                </a:lnTo>
                <a:lnTo>
                  <a:pt x="18323" y="1777"/>
                </a:lnTo>
                <a:lnTo>
                  <a:pt x="18518" y="1680"/>
                </a:lnTo>
                <a:lnTo>
                  <a:pt x="18712" y="1582"/>
                </a:lnTo>
                <a:close/>
                <a:moveTo>
                  <a:pt x="18688" y="3529"/>
                </a:moveTo>
                <a:lnTo>
                  <a:pt x="18688" y="3894"/>
                </a:lnTo>
                <a:lnTo>
                  <a:pt x="18664" y="4843"/>
                </a:lnTo>
                <a:lnTo>
                  <a:pt x="18639" y="4843"/>
                </a:lnTo>
                <a:lnTo>
                  <a:pt x="18518" y="4916"/>
                </a:lnTo>
                <a:lnTo>
                  <a:pt x="18396" y="5038"/>
                </a:lnTo>
                <a:lnTo>
                  <a:pt x="18177" y="5305"/>
                </a:lnTo>
                <a:lnTo>
                  <a:pt x="17982" y="5451"/>
                </a:lnTo>
                <a:lnTo>
                  <a:pt x="17788" y="5597"/>
                </a:lnTo>
                <a:lnTo>
                  <a:pt x="17788" y="5013"/>
                </a:lnTo>
                <a:lnTo>
                  <a:pt x="18128" y="4819"/>
                </a:lnTo>
                <a:lnTo>
                  <a:pt x="18274" y="4746"/>
                </a:lnTo>
                <a:lnTo>
                  <a:pt x="18445" y="4673"/>
                </a:lnTo>
                <a:lnTo>
                  <a:pt x="18591" y="4575"/>
                </a:lnTo>
                <a:lnTo>
                  <a:pt x="18639" y="4527"/>
                </a:lnTo>
                <a:lnTo>
                  <a:pt x="18664" y="4454"/>
                </a:lnTo>
                <a:lnTo>
                  <a:pt x="18664" y="4429"/>
                </a:lnTo>
                <a:lnTo>
                  <a:pt x="18639" y="4381"/>
                </a:lnTo>
                <a:lnTo>
                  <a:pt x="18566" y="4332"/>
                </a:lnTo>
                <a:lnTo>
                  <a:pt x="18420" y="4332"/>
                </a:lnTo>
                <a:lnTo>
                  <a:pt x="18347" y="4356"/>
                </a:lnTo>
                <a:lnTo>
                  <a:pt x="18177" y="4429"/>
                </a:lnTo>
                <a:lnTo>
                  <a:pt x="18031" y="4502"/>
                </a:lnTo>
                <a:lnTo>
                  <a:pt x="17788" y="4673"/>
                </a:lnTo>
                <a:lnTo>
                  <a:pt x="17764" y="4137"/>
                </a:lnTo>
                <a:lnTo>
                  <a:pt x="17958" y="4040"/>
                </a:lnTo>
                <a:lnTo>
                  <a:pt x="18128" y="3943"/>
                </a:lnTo>
                <a:lnTo>
                  <a:pt x="18445" y="3699"/>
                </a:lnTo>
                <a:lnTo>
                  <a:pt x="18688" y="3529"/>
                </a:lnTo>
                <a:close/>
                <a:moveTo>
                  <a:pt x="18664" y="5305"/>
                </a:moveTo>
                <a:lnTo>
                  <a:pt x="18639" y="6011"/>
                </a:lnTo>
                <a:lnTo>
                  <a:pt x="18396" y="6108"/>
                </a:lnTo>
                <a:lnTo>
                  <a:pt x="18177" y="6230"/>
                </a:lnTo>
                <a:lnTo>
                  <a:pt x="17982" y="6376"/>
                </a:lnTo>
                <a:lnTo>
                  <a:pt x="17764" y="6522"/>
                </a:lnTo>
                <a:lnTo>
                  <a:pt x="17764" y="6522"/>
                </a:lnTo>
                <a:lnTo>
                  <a:pt x="17788" y="5865"/>
                </a:lnTo>
                <a:lnTo>
                  <a:pt x="17934" y="5816"/>
                </a:lnTo>
                <a:lnTo>
                  <a:pt x="18080" y="5743"/>
                </a:lnTo>
                <a:lnTo>
                  <a:pt x="18201" y="5670"/>
                </a:lnTo>
                <a:lnTo>
                  <a:pt x="18323" y="5597"/>
                </a:lnTo>
                <a:lnTo>
                  <a:pt x="18493" y="5476"/>
                </a:lnTo>
                <a:lnTo>
                  <a:pt x="18664" y="5305"/>
                </a:lnTo>
                <a:close/>
                <a:moveTo>
                  <a:pt x="18615" y="6425"/>
                </a:moveTo>
                <a:lnTo>
                  <a:pt x="18615" y="6473"/>
                </a:lnTo>
                <a:lnTo>
                  <a:pt x="18518" y="6498"/>
                </a:lnTo>
                <a:lnTo>
                  <a:pt x="18420" y="6546"/>
                </a:lnTo>
                <a:lnTo>
                  <a:pt x="18250" y="6668"/>
                </a:lnTo>
                <a:lnTo>
                  <a:pt x="18104" y="6765"/>
                </a:lnTo>
                <a:lnTo>
                  <a:pt x="17982" y="6887"/>
                </a:lnTo>
                <a:lnTo>
                  <a:pt x="17739" y="7155"/>
                </a:lnTo>
                <a:lnTo>
                  <a:pt x="17764" y="6717"/>
                </a:lnTo>
                <a:lnTo>
                  <a:pt x="17982" y="6668"/>
                </a:lnTo>
                <a:lnTo>
                  <a:pt x="18201" y="6595"/>
                </a:lnTo>
                <a:lnTo>
                  <a:pt x="18615" y="6425"/>
                </a:lnTo>
                <a:close/>
                <a:moveTo>
                  <a:pt x="18615" y="6838"/>
                </a:moveTo>
                <a:lnTo>
                  <a:pt x="18591" y="7349"/>
                </a:lnTo>
                <a:lnTo>
                  <a:pt x="18591" y="7666"/>
                </a:lnTo>
                <a:lnTo>
                  <a:pt x="18420" y="7787"/>
                </a:lnTo>
                <a:lnTo>
                  <a:pt x="18250" y="7909"/>
                </a:lnTo>
                <a:lnTo>
                  <a:pt x="17958" y="8103"/>
                </a:lnTo>
                <a:lnTo>
                  <a:pt x="17666" y="8322"/>
                </a:lnTo>
                <a:lnTo>
                  <a:pt x="17715" y="7739"/>
                </a:lnTo>
                <a:lnTo>
                  <a:pt x="17739" y="7349"/>
                </a:lnTo>
                <a:lnTo>
                  <a:pt x="18080" y="7155"/>
                </a:lnTo>
                <a:lnTo>
                  <a:pt x="18420" y="6960"/>
                </a:lnTo>
                <a:lnTo>
                  <a:pt x="18615" y="6838"/>
                </a:lnTo>
                <a:close/>
                <a:moveTo>
                  <a:pt x="18566" y="8103"/>
                </a:moveTo>
                <a:lnTo>
                  <a:pt x="18542" y="8420"/>
                </a:lnTo>
                <a:lnTo>
                  <a:pt x="18420" y="8493"/>
                </a:lnTo>
                <a:lnTo>
                  <a:pt x="18274" y="8566"/>
                </a:lnTo>
                <a:lnTo>
                  <a:pt x="18055" y="8785"/>
                </a:lnTo>
                <a:lnTo>
                  <a:pt x="17812" y="9004"/>
                </a:lnTo>
                <a:lnTo>
                  <a:pt x="17593" y="9247"/>
                </a:lnTo>
                <a:lnTo>
                  <a:pt x="17642" y="8566"/>
                </a:lnTo>
                <a:lnTo>
                  <a:pt x="18031" y="8395"/>
                </a:lnTo>
                <a:lnTo>
                  <a:pt x="18420" y="8201"/>
                </a:lnTo>
                <a:lnTo>
                  <a:pt x="18566" y="8103"/>
                </a:lnTo>
                <a:close/>
                <a:moveTo>
                  <a:pt x="18542" y="8809"/>
                </a:moveTo>
                <a:lnTo>
                  <a:pt x="18542" y="9077"/>
                </a:lnTo>
                <a:lnTo>
                  <a:pt x="18299" y="9271"/>
                </a:lnTo>
                <a:lnTo>
                  <a:pt x="17934" y="9588"/>
                </a:lnTo>
                <a:lnTo>
                  <a:pt x="17593" y="9928"/>
                </a:lnTo>
                <a:lnTo>
                  <a:pt x="17569" y="9953"/>
                </a:lnTo>
                <a:lnTo>
                  <a:pt x="17569" y="9977"/>
                </a:lnTo>
                <a:lnTo>
                  <a:pt x="17593" y="10001"/>
                </a:lnTo>
                <a:lnTo>
                  <a:pt x="17642" y="10001"/>
                </a:lnTo>
                <a:lnTo>
                  <a:pt x="18080" y="9831"/>
                </a:lnTo>
                <a:lnTo>
                  <a:pt x="18274" y="9709"/>
                </a:lnTo>
                <a:lnTo>
                  <a:pt x="18493" y="9588"/>
                </a:lnTo>
                <a:lnTo>
                  <a:pt x="18518" y="9563"/>
                </a:lnTo>
                <a:lnTo>
                  <a:pt x="18518" y="9977"/>
                </a:lnTo>
                <a:lnTo>
                  <a:pt x="18396" y="10026"/>
                </a:lnTo>
                <a:lnTo>
                  <a:pt x="18274" y="10074"/>
                </a:lnTo>
                <a:lnTo>
                  <a:pt x="18080" y="10220"/>
                </a:lnTo>
                <a:lnTo>
                  <a:pt x="17788" y="10464"/>
                </a:lnTo>
                <a:lnTo>
                  <a:pt x="17520" y="10731"/>
                </a:lnTo>
                <a:lnTo>
                  <a:pt x="17520" y="10245"/>
                </a:lnTo>
                <a:lnTo>
                  <a:pt x="17569" y="9490"/>
                </a:lnTo>
                <a:lnTo>
                  <a:pt x="17837" y="9344"/>
                </a:lnTo>
                <a:lnTo>
                  <a:pt x="18104" y="9150"/>
                </a:lnTo>
                <a:lnTo>
                  <a:pt x="18274" y="8979"/>
                </a:lnTo>
                <a:lnTo>
                  <a:pt x="18469" y="8833"/>
                </a:lnTo>
                <a:lnTo>
                  <a:pt x="18542" y="8809"/>
                </a:lnTo>
                <a:close/>
                <a:moveTo>
                  <a:pt x="18518" y="10342"/>
                </a:moveTo>
                <a:lnTo>
                  <a:pt x="18518" y="10975"/>
                </a:lnTo>
                <a:lnTo>
                  <a:pt x="18347" y="11096"/>
                </a:lnTo>
                <a:lnTo>
                  <a:pt x="18201" y="11194"/>
                </a:lnTo>
                <a:lnTo>
                  <a:pt x="17861" y="11486"/>
                </a:lnTo>
                <a:lnTo>
                  <a:pt x="17715" y="11632"/>
                </a:lnTo>
                <a:lnTo>
                  <a:pt x="17569" y="11802"/>
                </a:lnTo>
                <a:lnTo>
                  <a:pt x="17545" y="11559"/>
                </a:lnTo>
                <a:lnTo>
                  <a:pt x="17520" y="11048"/>
                </a:lnTo>
                <a:lnTo>
                  <a:pt x="17691" y="10975"/>
                </a:lnTo>
                <a:lnTo>
                  <a:pt x="17837" y="10877"/>
                </a:lnTo>
                <a:lnTo>
                  <a:pt x="18128" y="10634"/>
                </a:lnTo>
                <a:lnTo>
                  <a:pt x="18518" y="10342"/>
                </a:lnTo>
                <a:close/>
                <a:moveTo>
                  <a:pt x="18518" y="11413"/>
                </a:moveTo>
                <a:lnTo>
                  <a:pt x="18542" y="11802"/>
                </a:lnTo>
                <a:lnTo>
                  <a:pt x="18347" y="11899"/>
                </a:lnTo>
                <a:lnTo>
                  <a:pt x="18177" y="12021"/>
                </a:lnTo>
                <a:lnTo>
                  <a:pt x="17837" y="12289"/>
                </a:lnTo>
                <a:lnTo>
                  <a:pt x="17764" y="12240"/>
                </a:lnTo>
                <a:lnTo>
                  <a:pt x="17642" y="12240"/>
                </a:lnTo>
                <a:lnTo>
                  <a:pt x="17593" y="12021"/>
                </a:lnTo>
                <a:lnTo>
                  <a:pt x="18299" y="11559"/>
                </a:lnTo>
                <a:lnTo>
                  <a:pt x="18518" y="11413"/>
                </a:lnTo>
                <a:close/>
                <a:moveTo>
                  <a:pt x="2093" y="1899"/>
                </a:moveTo>
                <a:lnTo>
                  <a:pt x="2385" y="1972"/>
                </a:lnTo>
                <a:lnTo>
                  <a:pt x="2702" y="1996"/>
                </a:lnTo>
                <a:lnTo>
                  <a:pt x="3334" y="2045"/>
                </a:lnTo>
                <a:lnTo>
                  <a:pt x="4356" y="2093"/>
                </a:lnTo>
                <a:lnTo>
                  <a:pt x="5354" y="2118"/>
                </a:lnTo>
                <a:lnTo>
                  <a:pt x="6376" y="2118"/>
                </a:lnTo>
                <a:lnTo>
                  <a:pt x="7398" y="2093"/>
                </a:lnTo>
                <a:lnTo>
                  <a:pt x="9466" y="2020"/>
                </a:lnTo>
                <a:lnTo>
                  <a:pt x="11413" y="1972"/>
                </a:lnTo>
                <a:lnTo>
                  <a:pt x="13359" y="1947"/>
                </a:lnTo>
                <a:lnTo>
                  <a:pt x="14357" y="1947"/>
                </a:lnTo>
                <a:lnTo>
                  <a:pt x="15330" y="1996"/>
                </a:lnTo>
                <a:lnTo>
                  <a:pt x="16304" y="2045"/>
                </a:lnTo>
                <a:lnTo>
                  <a:pt x="17277" y="2142"/>
                </a:lnTo>
                <a:lnTo>
                  <a:pt x="17253" y="2483"/>
                </a:lnTo>
                <a:lnTo>
                  <a:pt x="17228" y="2823"/>
                </a:lnTo>
                <a:lnTo>
                  <a:pt x="17228" y="3529"/>
                </a:lnTo>
                <a:lnTo>
                  <a:pt x="17277" y="4210"/>
                </a:lnTo>
                <a:lnTo>
                  <a:pt x="17301" y="4892"/>
                </a:lnTo>
                <a:lnTo>
                  <a:pt x="17301" y="5646"/>
                </a:lnTo>
                <a:lnTo>
                  <a:pt x="17277" y="6376"/>
                </a:lnTo>
                <a:lnTo>
                  <a:pt x="17180" y="7885"/>
                </a:lnTo>
                <a:lnTo>
                  <a:pt x="17082" y="9125"/>
                </a:lnTo>
                <a:lnTo>
                  <a:pt x="17034" y="9758"/>
                </a:lnTo>
                <a:lnTo>
                  <a:pt x="17009" y="10391"/>
                </a:lnTo>
                <a:lnTo>
                  <a:pt x="16985" y="10829"/>
                </a:lnTo>
                <a:lnTo>
                  <a:pt x="16961" y="11291"/>
                </a:lnTo>
                <a:lnTo>
                  <a:pt x="16985" y="11778"/>
                </a:lnTo>
                <a:lnTo>
                  <a:pt x="17009" y="12021"/>
                </a:lnTo>
                <a:lnTo>
                  <a:pt x="17058" y="12240"/>
                </a:lnTo>
                <a:lnTo>
                  <a:pt x="9539" y="12240"/>
                </a:lnTo>
                <a:lnTo>
                  <a:pt x="8566" y="12264"/>
                </a:lnTo>
                <a:lnTo>
                  <a:pt x="7568" y="12289"/>
                </a:lnTo>
                <a:lnTo>
                  <a:pt x="5622" y="12386"/>
                </a:lnTo>
                <a:lnTo>
                  <a:pt x="5086" y="12410"/>
                </a:lnTo>
                <a:lnTo>
                  <a:pt x="4551" y="12410"/>
                </a:lnTo>
                <a:lnTo>
                  <a:pt x="4040" y="12362"/>
                </a:lnTo>
                <a:lnTo>
                  <a:pt x="3529" y="12313"/>
                </a:lnTo>
                <a:lnTo>
                  <a:pt x="2994" y="12216"/>
                </a:lnTo>
                <a:lnTo>
                  <a:pt x="2702" y="12191"/>
                </a:lnTo>
                <a:lnTo>
                  <a:pt x="2434" y="12216"/>
                </a:lnTo>
                <a:lnTo>
                  <a:pt x="2385" y="11997"/>
                </a:lnTo>
                <a:lnTo>
                  <a:pt x="2361" y="11753"/>
                </a:lnTo>
                <a:lnTo>
                  <a:pt x="2337" y="11267"/>
                </a:lnTo>
                <a:lnTo>
                  <a:pt x="2361" y="10318"/>
                </a:lnTo>
                <a:lnTo>
                  <a:pt x="2361" y="9661"/>
                </a:lnTo>
                <a:lnTo>
                  <a:pt x="2337" y="8979"/>
                </a:lnTo>
                <a:lnTo>
                  <a:pt x="2312" y="7666"/>
                </a:lnTo>
                <a:lnTo>
                  <a:pt x="2312" y="6887"/>
                </a:lnTo>
                <a:lnTo>
                  <a:pt x="2288" y="6084"/>
                </a:lnTo>
                <a:lnTo>
                  <a:pt x="2239" y="4527"/>
                </a:lnTo>
                <a:lnTo>
                  <a:pt x="2215" y="2896"/>
                </a:lnTo>
                <a:lnTo>
                  <a:pt x="2215" y="2385"/>
                </a:lnTo>
                <a:lnTo>
                  <a:pt x="2166" y="2118"/>
                </a:lnTo>
                <a:lnTo>
                  <a:pt x="2142" y="2020"/>
                </a:lnTo>
                <a:lnTo>
                  <a:pt x="2093" y="1899"/>
                </a:lnTo>
                <a:close/>
                <a:moveTo>
                  <a:pt x="18566" y="12118"/>
                </a:moveTo>
                <a:lnTo>
                  <a:pt x="18591" y="12264"/>
                </a:lnTo>
                <a:lnTo>
                  <a:pt x="18420" y="12313"/>
                </a:lnTo>
                <a:lnTo>
                  <a:pt x="18274" y="12410"/>
                </a:lnTo>
                <a:lnTo>
                  <a:pt x="17958" y="12581"/>
                </a:lnTo>
                <a:lnTo>
                  <a:pt x="17885" y="12629"/>
                </a:lnTo>
                <a:lnTo>
                  <a:pt x="17909" y="12532"/>
                </a:lnTo>
                <a:lnTo>
                  <a:pt x="17909" y="12435"/>
                </a:lnTo>
                <a:lnTo>
                  <a:pt x="18250" y="12264"/>
                </a:lnTo>
                <a:lnTo>
                  <a:pt x="18566" y="12118"/>
                </a:lnTo>
                <a:close/>
                <a:moveTo>
                  <a:pt x="8761" y="512"/>
                </a:moveTo>
                <a:lnTo>
                  <a:pt x="10318" y="585"/>
                </a:lnTo>
                <a:lnTo>
                  <a:pt x="13432" y="755"/>
                </a:lnTo>
                <a:lnTo>
                  <a:pt x="14138" y="779"/>
                </a:lnTo>
                <a:lnTo>
                  <a:pt x="14844" y="804"/>
                </a:lnTo>
                <a:lnTo>
                  <a:pt x="16279" y="779"/>
                </a:lnTo>
                <a:lnTo>
                  <a:pt x="17034" y="755"/>
                </a:lnTo>
                <a:lnTo>
                  <a:pt x="17034" y="755"/>
                </a:lnTo>
                <a:lnTo>
                  <a:pt x="16912" y="852"/>
                </a:lnTo>
                <a:lnTo>
                  <a:pt x="16790" y="950"/>
                </a:lnTo>
                <a:lnTo>
                  <a:pt x="16790" y="998"/>
                </a:lnTo>
                <a:lnTo>
                  <a:pt x="16790" y="1023"/>
                </a:lnTo>
                <a:lnTo>
                  <a:pt x="16815" y="1047"/>
                </a:lnTo>
                <a:lnTo>
                  <a:pt x="16863" y="1047"/>
                </a:lnTo>
                <a:lnTo>
                  <a:pt x="17131" y="901"/>
                </a:lnTo>
                <a:lnTo>
                  <a:pt x="17399" y="755"/>
                </a:lnTo>
                <a:lnTo>
                  <a:pt x="17837" y="779"/>
                </a:lnTo>
                <a:lnTo>
                  <a:pt x="17593" y="925"/>
                </a:lnTo>
                <a:lnTo>
                  <a:pt x="17399" y="1071"/>
                </a:lnTo>
                <a:lnTo>
                  <a:pt x="17228" y="1217"/>
                </a:lnTo>
                <a:lnTo>
                  <a:pt x="17082" y="1412"/>
                </a:lnTo>
                <a:lnTo>
                  <a:pt x="17034" y="1509"/>
                </a:lnTo>
                <a:lnTo>
                  <a:pt x="17009" y="1631"/>
                </a:lnTo>
                <a:lnTo>
                  <a:pt x="16060" y="1558"/>
                </a:lnTo>
                <a:lnTo>
                  <a:pt x="15111" y="1509"/>
                </a:lnTo>
                <a:lnTo>
                  <a:pt x="14162" y="1461"/>
                </a:lnTo>
                <a:lnTo>
                  <a:pt x="13238" y="1461"/>
                </a:lnTo>
                <a:lnTo>
                  <a:pt x="11340" y="1485"/>
                </a:lnTo>
                <a:lnTo>
                  <a:pt x="9466" y="1558"/>
                </a:lnTo>
                <a:lnTo>
                  <a:pt x="7495" y="1631"/>
                </a:lnTo>
                <a:lnTo>
                  <a:pt x="5549" y="1655"/>
                </a:lnTo>
                <a:lnTo>
                  <a:pt x="4527" y="1631"/>
                </a:lnTo>
                <a:lnTo>
                  <a:pt x="3505" y="1607"/>
                </a:lnTo>
                <a:lnTo>
                  <a:pt x="3140" y="1558"/>
                </a:lnTo>
                <a:lnTo>
                  <a:pt x="2726" y="1509"/>
                </a:lnTo>
                <a:lnTo>
                  <a:pt x="2312" y="1509"/>
                </a:lnTo>
                <a:lnTo>
                  <a:pt x="2118" y="1534"/>
                </a:lnTo>
                <a:lnTo>
                  <a:pt x="1948" y="1582"/>
                </a:lnTo>
                <a:lnTo>
                  <a:pt x="1899" y="1607"/>
                </a:lnTo>
                <a:lnTo>
                  <a:pt x="1850" y="1631"/>
                </a:lnTo>
                <a:lnTo>
                  <a:pt x="1850" y="1704"/>
                </a:lnTo>
                <a:lnTo>
                  <a:pt x="1850" y="1777"/>
                </a:lnTo>
                <a:lnTo>
                  <a:pt x="1899" y="1826"/>
                </a:lnTo>
                <a:lnTo>
                  <a:pt x="1850" y="1947"/>
                </a:lnTo>
                <a:lnTo>
                  <a:pt x="1802" y="2069"/>
                </a:lnTo>
                <a:lnTo>
                  <a:pt x="1777" y="2215"/>
                </a:lnTo>
                <a:lnTo>
                  <a:pt x="1753" y="2337"/>
                </a:lnTo>
                <a:lnTo>
                  <a:pt x="1753" y="2604"/>
                </a:lnTo>
                <a:lnTo>
                  <a:pt x="1753" y="2896"/>
                </a:lnTo>
                <a:lnTo>
                  <a:pt x="1753" y="4527"/>
                </a:lnTo>
                <a:lnTo>
                  <a:pt x="1802" y="6181"/>
                </a:lnTo>
                <a:lnTo>
                  <a:pt x="1826" y="7009"/>
                </a:lnTo>
                <a:lnTo>
                  <a:pt x="1826" y="7836"/>
                </a:lnTo>
                <a:lnTo>
                  <a:pt x="1875" y="9223"/>
                </a:lnTo>
                <a:lnTo>
                  <a:pt x="1875" y="9904"/>
                </a:lnTo>
                <a:lnTo>
                  <a:pt x="1875" y="10585"/>
                </a:lnTo>
                <a:lnTo>
                  <a:pt x="1850" y="11048"/>
                </a:lnTo>
                <a:lnTo>
                  <a:pt x="1826" y="11583"/>
                </a:lnTo>
                <a:lnTo>
                  <a:pt x="1826" y="11851"/>
                </a:lnTo>
                <a:lnTo>
                  <a:pt x="1875" y="12094"/>
                </a:lnTo>
                <a:lnTo>
                  <a:pt x="1948" y="12337"/>
                </a:lnTo>
                <a:lnTo>
                  <a:pt x="2045" y="12532"/>
                </a:lnTo>
                <a:lnTo>
                  <a:pt x="2118" y="12605"/>
                </a:lnTo>
                <a:lnTo>
                  <a:pt x="2215" y="12654"/>
                </a:lnTo>
                <a:lnTo>
                  <a:pt x="2312" y="12629"/>
                </a:lnTo>
                <a:lnTo>
                  <a:pt x="2385" y="12581"/>
                </a:lnTo>
                <a:lnTo>
                  <a:pt x="2677" y="12654"/>
                </a:lnTo>
                <a:lnTo>
                  <a:pt x="2969" y="12678"/>
                </a:lnTo>
                <a:lnTo>
                  <a:pt x="3553" y="12775"/>
                </a:lnTo>
                <a:lnTo>
                  <a:pt x="4040" y="12824"/>
                </a:lnTo>
                <a:lnTo>
                  <a:pt x="4502" y="12873"/>
                </a:lnTo>
                <a:lnTo>
                  <a:pt x="5427" y="12873"/>
                </a:lnTo>
                <a:lnTo>
                  <a:pt x="6449" y="12848"/>
                </a:lnTo>
                <a:lnTo>
                  <a:pt x="7495" y="12800"/>
                </a:lnTo>
                <a:lnTo>
                  <a:pt x="8517" y="12751"/>
                </a:lnTo>
                <a:lnTo>
                  <a:pt x="9539" y="12727"/>
                </a:lnTo>
                <a:lnTo>
                  <a:pt x="17277" y="12727"/>
                </a:lnTo>
                <a:lnTo>
                  <a:pt x="17350" y="12775"/>
                </a:lnTo>
                <a:lnTo>
                  <a:pt x="17496" y="12775"/>
                </a:lnTo>
                <a:lnTo>
                  <a:pt x="17569" y="12727"/>
                </a:lnTo>
                <a:lnTo>
                  <a:pt x="17715" y="12727"/>
                </a:lnTo>
                <a:lnTo>
                  <a:pt x="17569" y="12824"/>
                </a:lnTo>
                <a:lnTo>
                  <a:pt x="17423" y="12946"/>
                </a:lnTo>
                <a:lnTo>
                  <a:pt x="17301" y="13092"/>
                </a:lnTo>
                <a:lnTo>
                  <a:pt x="17180" y="13238"/>
                </a:lnTo>
                <a:lnTo>
                  <a:pt x="17180" y="13262"/>
                </a:lnTo>
                <a:lnTo>
                  <a:pt x="17180" y="13286"/>
                </a:lnTo>
                <a:lnTo>
                  <a:pt x="17204" y="13311"/>
                </a:lnTo>
                <a:lnTo>
                  <a:pt x="17253" y="13311"/>
                </a:lnTo>
                <a:lnTo>
                  <a:pt x="17472" y="13262"/>
                </a:lnTo>
                <a:lnTo>
                  <a:pt x="17666" y="13189"/>
                </a:lnTo>
                <a:lnTo>
                  <a:pt x="18055" y="12994"/>
                </a:lnTo>
                <a:lnTo>
                  <a:pt x="18347" y="12848"/>
                </a:lnTo>
                <a:lnTo>
                  <a:pt x="18615" y="12727"/>
                </a:lnTo>
                <a:lnTo>
                  <a:pt x="18664" y="12946"/>
                </a:lnTo>
                <a:lnTo>
                  <a:pt x="18396" y="13092"/>
                </a:lnTo>
                <a:lnTo>
                  <a:pt x="17982" y="13335"/>
                </a:lnTo>
                <a:lnTo>
                  <a:pt x="17593" y="13603"/>
                </a:lnTo>
                <a:lnTo>
                  <a:pt x="17545" y="13627"/>
                </a:lnTo>
                <a:lnTo>
                  <a:pt x="17545" y="13676"/>
                </a:lnTo>
                <a:lnTo>
                  <a:pt x="17569" y="13700"/>
                </a:lnTo>
                <a:lnTo>
                  <a:pt x="17618" y="13724"/>
                </a:lnTo>
                <a:lnTo>
                  <a:pt x="17861" y="13700"/>
                </a:lnTo>
                <a:lnTo>
                  <a:pt x="18080" y="13651"/>
                </a:lnTo>
                <a:lnTo>
                  <a:pt x="18274" y="13578"/>
                </a:lnTo>
                <a:lnTo>
                  <a:pt x="18493" y="13457"/>
                </a:lnTo>
                <a:lnTo>
                  <a:pt x="18712" y="13335"/>
                </a:lnTo>
                <a:lnTo>
                  <a:pt x="18785" y="13724"/>
                </a:lnTo>
                <a:lnTo>
                  <a:pt x="18250" y="13773"/>
                </a:lnTo>
                <a:lnTo>
                  <a:pt x="17739" y="13797"/>
                </a:lnTo>
                <a:lnTo>
                  <a:pt x="17204" y="13773"/>
                </a:lnTo>
                <a:lnTo>
                  <a:pt x="16669" y="13724"/>
                </a:lnTo>
                <a:lnTo>
                  <a:pt x="15622" y="13603"/>
                </a:lnTo>
                <a:lnTo>
                  <a:pt x="15087" y="13554"/>
                </a:lnTo>
                <a:lnTo>
                  <a:pt x="14576" y="13530"/>
                </a:lnTo>
                <a:lnTo>
                  <a:pt x="12118" y="13530"/>
                </a:lnTo>
                <a:lnTo>
                  <a:pt x="9661" y="13554"/>
                </a:lnTo>
                <a:lnTo>
                  <a:pt x="8469" y="13578"/>
                </a:lnTo>
                <a:lnTo>
                  <a:pt x="7301" y="13627"/>
                </a:lnTo>
                <a:lnTo>
                  <a:pt x="4916" y="13773"/>
                </a:lnTo>
                <a:lnTo>
                  <a:pt x="3772" y="13822"/>
                </a:lnTo>
                <a:lnTo>
                  <a:pt x="2629" y="13846"/>
                </a:lnTo>
                <a:lnTo>
                  <a:pt x="2020" y="13822"/>
                </a:lnTo>
                <a:lnTo>
                  <a:pt x="1412" y="13797"/>
                </a:lnTo>
                <a:lnTo>
                  <a:pt x="1145" y="13773"/>
                </a:lnTo>
                <a:lnTo>
                  <a:pt x="853" y="13749"/>
                </a:lnTo>
                <a:lnTo>
                  <a:pt x="853" y="13724"/>
                </a:lnTo>
                <a:lnTo>
                  <a:pt x="731" y="13408"/>
                </a:lnTo>
                <a:lnTo>
                  <a:pt x="658" y="13092"/>
                </a:lnTo>
                <a:lnTo>
                  <a:pt x="585" y="12775"/>
                </a:lnTo>
                <a:lnTo>
                  <a:pt x="561" y="12435"/>
                </a:lnTo>
                <a:lnTo>
                  <a:pt x="561" y="11753"/>
                </a:lnTo>
                <a:lnTo>
                  <a:pt x="561" y="11121"/>
                </a:lnTo>
                <a:lnTo>
                  <a:pt x="561" y="9320"/>
                </a:lnTo>
                <a:lnTo>
                  <a:pt x="561" y="8420"/>
                </a:lnTo>
                <a:lnTo>
                  <a:pt x="585" y="7495"/>
                </a:lnTo>
                <a:lnTo>
                  <a:pt x="658" y="5792"/>
                </a:lnTo>
                <a:lnTo>
                  <a:pt x="731" y="4064"/>
                </a:lnTo>
                <a:lnTo>
                  <a:pt x="755" y="3188"/>
                </a:lnTo>
                <a:lnTo>
                  <a:pt x="755" y="2337"/>
                </a:lnTo>
                <a:lnTo>
                  <a:pt x="731" y="1485"/>
                </a:lnTo>
                <a:lnTo>
                  <a:pt x="707" y="609"/>
                </a:lnTo>
                <a:lnTo>
                  <a:pt x="804" y="682"/>
                </a:lnTo>
                <a:lnTo>
                  <a:pt x="950" y="755"/>
                </a:lnTo>
                <a:lnTo>
                  <a:pt x="1072" y="804"/>
                </a:lnTo>
                <a:lnTo>
                  <a:pt x="1242" y="852"/>
                </a:lnTo>
                <a:lnTo>
                  <a:pt x="1583" y="901"/>
                </a:lnTo>
                <a:lnTo>
                  <a:pt x="1948" y="925"/>
                </a:lnTo>
                <a:lnTo>
                  <a:pt x="2312" y="901"/>
                </a:lnTo>
                <a:lnTo>
                  <a:pt x="2653" y="901"/>
                </a:lnTo>
                <a:lnTo>
                  <a:pt x="3164" y="852"/>
                </a:lnTo>
                <a:lnTo>
                  <a:pt x="4162" y="755"/>
                </a:lnTo>
                <a:lnTo>
                  <a:pt x="5184" y="633"/>
                </a:lnTo>
                <a:lnTo>
                  <a:pt x="6181" y="560"/>
                </a:lnTo>
                <a:lnTo>
                  <a:pt x="6692" y="512"/>
                </a:lnTo>
                <a:close/>
                <a:moveTo>
                  <a:pt x="11096" y="14016"/>
                </a:moveTo>
                <a:lnTo>
                  <a:pt x="11096" y="14187"/>
                </a:lnTo>
                <a:lnTo>
                  <a:pt x="10926" y="14260"/>
                </a:lnTo>
                <a:lnTo>
                  <a:pt x="10780" y="14357"/>
                </a:lnTo>
                <a:lnTo>
                  <a:pt x="10488" y="14552"/>
                </a:lnTo>
                <a:lnTo>
                  <a:pt x="10293" y="14698"/>
                </a:lnTo>
                <a:lnTo>
                  <a:pt x="10123" y="14868"/>
                </a:lnTo>
                <a:lnTo>
                  <a:pt x="9953" y="15038"/>
                </a:lnTo>
                <a:lnTo>
                  <a:pt x="9807" y="15233"/>
                </a:lnTo>
                <a:lnTo>
                  <a:pt x="9807" y="15282"/>
                </a:lnTo>
                <a:lnTo>
                  <a:pt x="9831" y="15330"/>
                </a:lnTo>
                <a:lnTo>
                  <a:pt x="9856" y="15379"/>
                </a:lnTo>
                <a:lnTo>
                  <a:pt x="9929" y="15379"/>
                </a:lnTo>
                <a:lnTo>
                  <a:pt x="10099" y="15282"/>
                </a:lnTo>
                <a:lnTo>
                  <a:pt x="10245" y="15184"/>
                </a:lnTo>
                <a:lnTo>
                  <a:pt x="10537" y="14941"/>
                </a:lnTo>
                <a:lnTo>
                  <a:pt x="10804" y="14771"/>
                </a:lnTo>
                <a:lnTo>
                  <a:pt x="11072" y="14600"/>
                </a:lnTo>
                <a:lnTo>
                  <a:pt x="11072" y="14600"/>
                </a:lnTo>
                <a:lnTo>
                  <a:pt x="11048" y="15087"/>
                </a:lnTo>
                <a:lnTo>
                  <a:pt x="10926" y="15136"/>
                </a:lnTo>
                <a:lnTo>
                  <a:pt x="10804" y="15209"/>
                </a:lnTo>
                <a:lnTo>
                  <a:pt x="10585" y="15330"/>
                </a:lnTo>
                <a:lnTo>
                  <a:pt x="10439" y="15403"/>
                </a:lnTo>
                <a:lnTo>
                  <a:pt x="10269" y="15525"/>
                </a:lnTo>
                <a:lnTo>
                  <a:pt x="10123" y="15647"/>
                </a:lnTo>
                <a:lnTo>
                  <a:pt x="10074" y="15695"/>
                </a:lnTo>
                <a:lnTo>
                  <a:pt x="10050" y="15793"/>
                </a:lnTo>
                <a:lnTo>
                  <a:pt x="10050" y="15817"/>
                </a:lnTo>
                <a:lnTo>
                  <a:pt x="10074" y="15841"/>
                </a:lnTo>
                <a:lnTo>
                  <a:pt x="10245" y="15841"/>
                </a:lnTo>
                <a:lnTo>
                  <a:pt x="10391" y="15817"/>
                </a:lnTo>
                <a:lnTo>
                  <a:pt x="10683" y="15671"/>
                </a:lnTo>
                <a:lnTo>
                  <a:pt x="11023" y="15501"/>
                </a:lnTo>
                <a:lnTo>
                  <a:pt x="10999" y="15841"/>
                </a:lnTo>
                <a:lnTo>
                  <a:pt x="10756" y="15987"/>
                </a:lnTo>
                <a:lnTo>
                  <a:pt x="10610" y="16085"/>
                </a:lnTo>
                <a:lnTo>
                  <a:pt x="10464" y="16206"/>
                </a:lnTo>
                <a:lnTo>
                  <a:pt x="10342" y="16352"/>
                </a:lnTo>
                <a:lnTo>
                  <a:pt x="10196" y="16474"/>
                </a:lnTo>
                <a:lnTo>
                  <a:pt x="10172" y="16498"/>
                </a:lnTo>
                <a:lnTo>
                  <a:pt x="10172" y="16522"/>
                </a:lnTo>
                <a:lnTo>
                  <a:pt x="10196" y="16547"/>
                </a:lnTo>
                <a:lnTo>
                  <a:pt x="10245" y="16547"/>
                </a:lnTo>
                <a:lnTo>
                  <a:pt x="10537" y="16425"/>
                </a:lnTo>
                <a:lnTo>
                  <a:pt x="10804" y="16303"/>
                </a:lnTo>
                <a:lnTo>
                  <a:pt x="10975" y="16230"/>
                </a:lnTo>
                <a:lnTo>
                  <a:pt x="10975" y="16449"/>
                </a:lnTo>
                <a:lnTo>
                  <a:pt x="10902" y="16474"/>
                </a:lnTo>
                <a:lnTo>
                  <a:pt x="10756" y="16547"/>
                </a:lnTo>
                <a:lnTo>
                  <a:pt x="10634" y="16620"/>
                </a:lnTo>
                <a:lnTo>
                  <a:pt x="10415" y="16814"/>
                </a:lnTo>
                <a:lnTo>
                  <a:pt x="10391" y="16863"/>
                </a:lnTo>
                <a:lnTo>
                  <a:pt x="10391" y="16887"/>
                </a:lnTo>
                <a:lnTo>
                  <a:pt x="10391" y="16960"/>
                </a:lnTo>
                <a:lnTo>
                  <a:pt x="10464" y="16985"/>
                </a:lnTo>
                <a:lnTo>
                  <a:pt x="10537" y="16985"/>
                </a:lnTo>
                <a:lnTo>
                  <a:pt x="10780" y="16887"/>
                </a:lnTo>
                <a:lnTo>
                  <a:pt x="11023" y="16790"/>
                </a:lnTo>
                <a:lnTo>
                  <a:pt x="11048" y="16887"/>
                </a:lnTo>
                <a:lnTo>
                  <a:pt x="10926" y="16960"/>
                </a:lnTo>
                <a:lnTo>
                  <a:pt x="10829" y="17058"/>
                </a:lnTo>
                <a:lnTo>
                  <a:pt x="10585" y="17252"/>
                </a:lnTo>
                <a:lnTo>
                  <a:pt x="10561" y="17277"/>
                </a:lnTo>
                <a:lnTo>
                  <a:pt x="10561" y="17301"/>
                </a:lnTo>
                <a:lnTo>
                  <a:pt x="10585" y="17325"/>
                </a:lnTo>
                <a:lnTo>
                  <a:pt x="10610" y="17325"/>
                </a:lnTo>
                <a:lnTo>
                  <a:pt x="10780" y="17301"/>
                </a:lnTo>
                <a:lnTo>
                  <a:pt x="10950" y="17252"/>
                </a:lnTo>
                <a:lnTo>
                  <a:pt x="11096" y="17179"/>
                </a:lnTo>
                <a:lnTo>
                  <a:pt x="11242" y="17082"/>
                </a:lnTo>
                <a:lnTo>
                  <a:pt x="11388" y="17155"/>
                </a:lnTo>
                <a:lnTo>
                  <a:pt x="11534" y="17179"/>
                </a:lnTo>
                <a:lnTo>
                  <a:pt x="11705" y="17204"/>
                </a:lnTo>
                <a:lnTo>
                  <a:pt x="11875" y="17204"/>
                </a:lnTo>
                <a:lnTo>
                  <a:pt x="12216" y="17179"/>
                </a:lnTo>
                <a:lnTo>
                  <a:pt x="12508" y="17155"/>
                </a:lnTo>
                <a:lnTo>
                  <a:pt x="12897" y="17179"/>
                </a:lnTo>
                <a:lnTo>
                  <a:pt x="13067" y="17179"/>
                </a:lnTo>
                <a:lnTo>
                  <a:pt x="13262" y="17228"/>
                </a:lnTo>
                <a:lnTo>
                  <a:pt x="13432" y="17277"/>
                </a:lnTo>
                <a:lnTo>
                  <a:pt x="13554" y="17374"/>
                </a:lnTo>
                <a:lnTo>
                  <a:pt x="13676" y="17496"/>
                </a:lnTo>
                <a:lnTo>
                  <a:pt x="13773" y="17617"/>
                </a:lnTo>
                <a:lnTo>
                  <a:pt x="13530" y="17593"/>
                </a:lnTo>
                <a:lnTo>
                  <a:pt x="12556" y="17593"/>
                </a:lnTo>
                <a:lnTo>
                  <a:pt x="11826" y="17642"/>
                </a:lnTo>
                <a:lnTo>
                  <a:pt x="10366" y="17715"/>
                </a:lnTo>
                <a:lnTo>
                  <a:pt x="9637" y="17739"/>
                </a:lnTo>
                <a:lnTo>
                  <a:pt x="8907" y="17763"/>
                </a:lnTo>
                <a:lnTo>
                  <a:pt x="7763" y="17788"/>
                </a:lnTo>
                <a:lnTo>
                  <a:pt x="6644" y="17788"/>
                </a:lnTo>
                <a:lnTo>
                  <a:pt x="6181" y="17739"/>
                </a:lnTo>
                <a:lnTo>
                  <a:pt x="5816" y="17715"/>
                </a:lnTo>
                <a:lnTo>
                  <a:pt x="5500" y="17690"/>
                </a:lnTo>
                <a:lnTo>
                  <a:pt x="5597" y="17544"/>
                </a:lnTo>
                <a:lnTo>
                  <a:pt x="5743" y="17447"/>
                </a:lnTo>
                <a:lnTo>
                  <a:pt x="5865" y="17350"/>
                </a:lnTo>
                <a:lnTo>
                  <a:pt x="6035" y="17277"/>
                </a:lnTo>
                <a:lnTo>
                  <a:pt x="6206" y="17228"/>
                </a:lnTo>
                <a:lnTo>
                  <a:pt x="6376" y="17179"/>
                </a:lnTo>
                <a:lnTo>
                  <a:pt x="6765" y="17155"/>
                </a:lnTo>
                <a:lnTo>
                  <a:pt x="7057" y="17179"/>
                </a:lnTo>
                <a:lnTo>
                  <a:pt x="7374" y="17204"/>
                </a:lnTo>
                <a:lnTo>
                  <a:pt x="7544" y="17179"/>
                </a:lnTo>
                <a:lnTo>
                  <a:pt x="7690" y="17179"/>
                </a:lnTo>
                <a:lnTo>
                  <a:pt x="7836" y="17131"/>
                </a:lnTo>
                <a:lnTo>
                  <a:pt x="7958" y="17058"/>
                </a:lnTo>
                <a:lnTo>
                  <a:pt x="7982" y="17009"/>
                </a:lnTo>
                <a:lnTo>
                  <a:pt x="8055" y="17033"/>
                </a:lnTo>
                <a:lnTo>
                  <a:pt x="8128" y="17033"/>
                </a:lnTo>
                <a:lnTo>
                  <a:pt x="8177" y="17009"/>
                </a:lnTo>
                <a:lnTo>
                  <a:pt x="8225" y="16960"/>
                </a:lnTo>
                <a:lnTo>
                  <a:pt x="8274" y="16887"/>
                </a:lnTo>
                <a:lnTo>
                  <a:pt x="8298" y="16766"/>
                </a:lnTo>
                <a:lnTo>
                  <a:pt x="8298" y="16668"/>
                </a:lnTo>
                <a:lnTo>
                  <a:pt x="8298" y="16620"/>
                </a:lnTo>
                <a:lnTo>
                  <a:pt x="8274" y="16595"/>
                </a:lnTo>
                <a:lnTo>
                  <a:pt x="8298" y="16303"/>
                </a:lnTo>
                <a:lnTo>
                  <a:pt x="8298" y="15768"/>
                </a:lnTo>
                <a:lnTo>
                  <a:pt x="8298" y="15233"/>
                </a:lnTo>
                <a:lnTo>
                  <a:pt x="8298" y="14965"/>
                </a:lnTo>
                <a:lnTo>
                  <a:pt x="8323" y="14649"/>
                </a:lnTo>
                <a:lnTo>
                  <a:pt x="8323" y="14333"/>
                </a:lnTo>
                <a:lnTo>
                  <a:pt x="8323" y="14187"/>
                </a:lnTo>
                <a:lnTo>
                  <a:pt x="8298" y="14065"/>
                </a:lnTo>
                <a:lnTo>
                  <a:pt x="9101" y="14041"/>
                </a:lnTo>
                <a:lnTo>
                  <a:pt x="9101" y="14041"/>
                </a:lnTo>
                <a:lnTo>
                  <a:pt x="8980" y="14138"/>
                </a:lnTo>
                <a:lnTo>
                  <a:pt x="8834" y="14260"/>
                </a:lnTo>
                <a:lnTo>
                  <a:pt x="8688" y="14406"/>
                </a:lnTo>
                <a:lnTo>
                  <a:pt x="8663" y="14454"/>
                </a:lnTo>
                <a:lnTo>
                  <a:pt x="8639" y="14503"/>
                </a:lnTo>
                <a:lnTo>
                  <a:pt x="8615" y="14600"/>
                </a:lnTo>
                <a:lnTo>
                  <a:pt x="8615" y="14649"/>
                </a:lnTo>
                <a:lnTo>
                  <a:pt x="8639" y="14673"/>
                </a:lnTo>
                <a:lnTo>
                  <a:pt x="8761" y="14673"/>
                </a:lnTo>
                <a:lnTo>
                  <a:pt x="8858" y="14649"/>
                </a:lnTo>
                <a:lnTo>
                  <a:pt x="9028" y="14527"/>
                </a:lnTo>
                <a:lnTo>
                  <a:pt x="9199" y="14406"/>
                </a:lnTo>
                <a:lnTo>
                  <a:pt x="9466" y="14235"/>
                </a:lnTo>
                <a:lnTo>
                  <a:pt x="9710" y="14016"/>
                </a:lnTo>
                <a:lnTo>
                  <a:pt x="9953" y="14016"/>
                </a:lnTo>
                <a:lnTo>
                  <a:pt x="9734" y="14211"/>
                </a:lnTo>
                <a:lnTo>
                  <a:pt x="9539" y="14406"/>
                </a:lnTo>
                <a:lnTo>
                  <a:pt x="9345" y="14625"/>
                </a:lnTo>
                <a:lnTo>
                  <a:pt x="9199" y="14868"/>
                </a:lnTo>
                <a:lnTo>
                  <a:pt x="9199" y="14892"/>
                </a:lnTo>
                <a:lnTo>
                  <a:pt x="9199" y="14917"/>
                </a:lnTo>
                <a:lnTo>
                  <a:pt x="9223" y="14941"/>
                </a:lnTo>
                <a:lnTo>
                  <a:pt x="9272" y="14941"/>
                </a:lnTo>
                <a:lnTo>
                  <a:pt x="9393" y="14892"/>
                </a:lnTo>
                <a:lnTo>
                  <a:pt x="9515" y="14844"/>
                </a:lnTo>
                <a:lnTo>
                  <a:pt x="9758" y="14698"/>
                </a:lnTo>
                <a:lnTo>
                  <a:pt x="10196" y="14357"/>
                </a:lnTo>
                <a:lnTo>
                  <a:pt x="10464" y="14235"/>
                </a:lnTo>
                <a:lnTo>
                  <a:pt x="10658" y="14138"/>
                </a:lnTo>
                <a:lnTo>
                  <a:pt x="10804" y="14016"/>
                </a:lnTo>
                <a:close/>
                <a:moveTo>
                  <a:pt x="6936" y="1"/>
                </a:moveTo>
                <a:lnTo>
                  <a:pt x="5914" y="74"/>
                </a:lnTo>
                <a:lnTo>
                  <a:pt x="4892" y="147"/>
                </a:lnTo>
                <a:lnTo>
                  <a:pt x="3870" y="268"/>
                </a:lnTo>
                <a:lnTo>
                  <a:pt x="2945" y="366"/>
                </a:lnTo>
                <a:lnTo>
                  <a:pt x="2483" y="390"/>
                </a:lnTo>
                <a:lnTo>
                  <a:pt x="1680" y="390"/>
                </a:lnTo>
                <a:lnTo>
                  <a:pt x="1339" y="317"/>
                </a:lnTo>
                <a:lnTo>
                  <a:pt x="658" y="195"/>
                </a:lnTo>
                <a:lnTo>
                  <a:pt x="634" y="147"/>
                </a:lnTo>
                <a:lnTo>
                  <a:pt x="585" y="122"/>
                </a:lnTo>
                <a:lnTo>
                  <a:pt x="512" y="98"/>
                </a:lnTo>
                <a:lnTo>
                  <a:pt x="463" y="98"/>
                </a:lnTo>
                <a:lnTo>
                  <a:pt x="390" y="122"/>
                </a:lnTo>
                <a:lnTo>
                  <a:pt x="342" y="147"/>
                </a:lnTo>
                <a:lnTo>
                  <a:pt x="317" y="220"/>
                </a:lnTo>
                <a:lnTo>
                  <a:pt x="293" y="293"/>
                </a:lnTo>
                <a:lnTo>
                  <a:pt x="244" y="1169"/>
                </a:lnTo>
                <a:lnTo>
                  <a:pt x="220" y="2069"/>
                </a:lnTo>
                <a:lnTo>
                  <a:pt x="196" y="3821"/>
                </a:lnTo>
                <a:lnTo>
                  <a:pt x="171" y="4794"/>
                </a:lnTo>
                <a:lnTo>
                  <a:pt x="123" y="5768"/>
                </a:lnTo>
                <a:lnTo>
                  <a:pt x="25" y="7690"/>
                </a:lnTo>
                <a:lnTo>
                  <a:pt x="1" y="8614"/>
                </a:lnTo>
                <a:lnTo>
                  <a:pt x="1" y="9539"/>
                </a:lnTo>
                <a:lnTo>
                  <a:pt x="25" y="11364"/>
                </a:lnTo>
                <a:lnTo>
                  <a:pt x="1" y="11997"/>
                </a:lnTo>
                <a:lnTo>
                  <a:pt x="1" y="12362"/>
                </a:lnTo>
                <a:lnTo>
                  <a:pt x="25" y="12702"/>
                </a:lnTo>
                <a:lnTo>
                  <a:pt x="50" y="13067"/>
                </a:lnTo>
                <a:lnTo>
                  <a:pt x="123" y="13408"/>
                </a:lnTo>
                <a:lnTo>
                  <a:pt x="244" y="13700"/>
                </a:lnTo>
                <a:lnTo>
                  <a:pt x="317" y="13846"/>
                </a:lnTo>
                <a:lnTo>
                  <a:pt x="390" y="13968"/>
                </a:lnTo>
                <a:lnTo>
                  <a:pt x="463" y="14065"/>
                </a:lnTo>
                <a:lnTo>
                  <a:pt x="561" y="14089"/>
                </a:lnTo>
                <a:lnTo>
                  <a:pt x="634" y="14089"/>
                </a:lnTo>
                <a:lnTo>
                  <a:pt x="731" y="14065"/>
                </a:lnTo>
                <a:lnTo>
                  <a:pt x="901" y="14138"/>
                </a:lnTo>
                <a:lnTo>
                  <a:pt x="1072" y="14162"/>
                </a:lnTo>
                <a:lnTo>
                  <a:pt x="1412" y="14211"/>
                </a:lnTo>
                <a:lnTo>
                  <a:pt x="2093" y="14260"/>
                </a:lnTo>
                <a:lnTo>
                  <a:pt x="2726" y="14308"/>
                </a:lnTo>
                <a:lnTo>
                  <a:pt x="3334" y="14308"/>
                </a:lnTo>
                <a:lnTo>
                  <a:pt x="3943" y="14284"/>
                </a:lnTo>
                <a:lnTo>
                  <a:pt x="4551" y="14260"/>
                </a:lnTo>
                <a:lnTo>
                  <a:pt x="7958" y="14089"/>
                </a:lnTo>
                <a:lnTo>
                  <a:pt x="7958" y="14089"/>
                </a:lnTo>
                <a:lnTo>
                  <a:pt x="7909" y="14211"/>
                </a:lnTo>
                <a:lnTo>
                  <a:pt x="7885" y="14357"/>
                </a:lnTo>
                <a:lnTo>
                  <a:pt x="7860" y="14673"/>
                </a:lnTo>
                <a:lnTo>
                  <a:pt x="7860" y="15233"/>
                </a:lnTo>
                <a:lnTo>
                  <a:pt x="7860" y="15768"/>
                </a:lnTo>
                <a:lnTo>
                  <a:pt x="7836" y="16303"/>
                </a:lnTo>
                <a:lnTo>
                  <a:pt x="7812" y="16547"/>
                </a:lnTo>
                <a:lnTo>
                  <a:pt x="7812" y="16668"/>
                </a:lnTo>
                <a:lnTo>
                  <a:pt x="7812" y="16790"/>
                </a:lnTo>
                <a:lnTo>
                  <a:pt x="7666" y="16741"/>
                </a:lnTo>
                <a:lnTo>
                  <a:pt x="7471" y="16693"/>
                </a:lnTo>
                <a:lnTo>
                  <a:pt x="7276" y="16693"/>
                </a:lnTo>
                <a:lnTo>
                  <a:pt x="7057" y="16668"/>
                </a:lnTo>
                <a:lnTo>
                  <a:pt x="6644" y="16693"/>
                </a:lnTo>
                <a:lnTo>
                  <a:pt x="6303" y="16741"/>
                </a:lnTo>
                <a:lnTo>
                  <a:pt x="6060" y="16790"/>
                </a:lnTo>
                <a:lnTo>
                  <a:pt x="5841" y="16863"/>
                </a:lnTo>
                <a:lnTo>
                  <a:pt x="5646" y="16936"/>
                </a:lnTo>
                <a:lnTo>
                  <a:pt x="5451" y="17058"/>
                </a:lnTo>
                <a:lnTo>
                  <a:pt x="5281" y="17204"/>
                </a:lnTo>
                <a:lnTo>
                  <a:pt x="5135" y="17374"/>
                </a:lnTo>
                <a:lnTo>
                  <a:pt x="5038" y="17569"/>
                </a:lnTo>
                <a:lnTo>
                  <a:pt x="4940" y="17812"/>
                </a:lnTo>
                <a:lnTo>
                  <a:pt x="4940" y="17885"/>
                </a:lnTo>
                <a:lnTo>
                  <a:pt x="4940" y="17958"/>
                </a:lnTo>
                <a:lnTo>
                  <a:pt x="4989" y="18031"/>
                </a:lnTo>
                <a:lnTo>
                  <a:pt x="5038" y="18055"/>
                </a:lnTo>
                <a:lnTo>
                  <a:pt x="5111" y="18080"/>
                </a:lnTo>
                <a:lnTo>
                  <a:pt x="5184" y="18080"/>
                </a:lnTo>
                <a:lnTo>
                  <a:pt x="5257" y="18055"/>
                </a:lnTo>
                <a:lnTo>
                  <a:pt x="5330" y="18007"/>
                </a:lnTo>
                <a:lnTo>
                  <a:pt x="5451" y="18080"/>
                </a:lnTo>
                <a:lnTo>
                  <a:pt x="5597" y="18128"/>
                </a:lnTo>
                <a:lnTo>
                  <a:pt x="5743" y="18177"/>
                </a:lnTo>
                <a:lnTo>
                  <a:pt x="5914" y="18201"/>
                </a:lnTo>
                <a:lnTo>
                  <a:pt x="6254" y="18226"/>
                </a:lnTo>
                <a:lnTo>
                  <a:pt x="6498" y="18226"/>
                </a:lnTo>
                <a:lnTo>
                  <a:pt x="7082" y="18250"/>
                </a:lnTo>
                <a:lnTo>
                  <a:pt x="7641" y="18250"/>
                </a:lnTo>
                <a:lnTo>
                  <a:pt x="8785" y="18226"/>
                </a:lnTo>
                <a:lnTo>
                  <a:pt x="10147" y="18201"/>
                </a:lnTo>
                <a:lnTo>
                  <a:pt x="11486" y="18128"/>
                </a:lnTo>
                <a:lnTo>
                  <a:pt x="12994" y="18080"/>
                </a:lnTo>
                <a:lnTo>
                  <a:pt x="13238" y="18080"/>
                </a:lnTo>
                <a:lnTo>
                  <a:pt x="13505" y="18104"/>
                </a:lnTo>
                <a:lnTo>
                  <a:pt x="13773" y="18080"/>
                </a:lnTo>
                <a:lnTo>
                  <a:pt x="13919" y="18080"/>
                </a:lnTo>
                <a:lnTo>
                  <a:pt x="14016" y="18031"/>
                </a:lnTo>
                <a:lnTo>
                  <a:pt x="14089" y="18080"/>
                </a:lnTo>
                <a:lnTo>
                  <a:pt x="14235" y="18080"/>
                </a:lnTo>
                <a:lnTo>
                  <a:pt x="14284" y="18055"/>
                </a:lnTo>
                <a:lnTo>
                  <a:pt x="14333" y="18007"/>
                </a:lnTo>
                <a:lnTo>
                  <a:pt x="14381" y="17958"/>
                </a:lnTo>
                <a:lnTo>
                  <a:pt x="14406" y="17885"/>
                </a:lnTo>
                <a:lnTo>
                  <a:pt x="14381" y="17812"/>
                </a:lnTo>
                <a:lnTo>
                  <a:pt x="14308" y="17569"/>
                </a:lnTo>
                <a:lnTo>
                  <a:pt x="14211" y="17374"/>
                </a:lnTo>
                <a:lnTo>
                  <a:pt x="14065" y="17179"/>
                </a:lnTo>
                <a:lnTo>
                  <a:pt x="13895" y="17033"/>
                </a:lnTo>
                <a:lnTo>
                  <a:pt x="13700" y="16912"/>
                </a:lnTo>
                <a:lnTo>
                  <a:pt x="13505" y="16814"/>
                </a:lnTo>
                <a:lnTo>
                  <a:pt x="13262" y="16741"/>
                </a:lnTo>
                <a:lnTo>
                  <a:pt x="13043" y="16693"/>
                </a:lnTo>
                <a:lnTo>
                  <a:pt x="12581" y="16693"/>
                </a:lnTo>
                <a:lnTo>
                  <a:pt x="12118" y="16766"/>
                </a:lnTo>
                <a:lnTo>
                  <a:pt x="11802" y="16790"/>
                </a:lnTo>
                <a:lnTo>
                  <a:pt x="11486" y="16814"/>
                </a:lnTo>
                <a:lnTo>
                  <a:pt x="11461" y="16620"/>
                </a:lnTo>
                <a:lnTo>
                  <a:pt x="11510" y="16571"/>
                </a:lnTo>
                <a:lnTo>
                  <a:pt x="11534" y="16498"/>
                </a:lnTo>
                <a:lnTo>
                  <a:pt x="11534" y="16449"/>
                </a:lnTo>
                <a:lnTo>
                  <a:pt x="11486" y="16425"/>
                </a:lnTo>
                <a:lnTo>
                  <a:pt x="11437" y="16401"/>
                </a:lnTo>
                <a:lnTo>
                  <a:pt x="11437" y="15939"/>
                </a:lnTo>
                <a:lnTo>
                  <a:pt x="11461" y="15501"/>
                </a:lnTo>
                <a:lnTo>
                  <a:pt x="11534" y="14746"/>
                </a:lnTo>
                <a:lnTo>
                  <a:pt x="11534" y="14381"/>
                </a:lnTo>
                <a:lnTo>
                  <a:pt x="11510" y="14187"/>
                </a:lnTo>
                <a:lnTo>
                  <a:pt x="11461" y="14016"/>
                </a:lnTo>
                <a:lnTo>
                  <a:pt x="14576" y="14016"/>
                </a:lnTo>
                <a:lnTo>
                  <a:pt x="15136" y="14041"/>
                </a:lnTo>
                <a:lnTo>
                  <a:pt x="15720" y="14089"/>
                </a:lnTo>
                <a:lnTo>
                  <a:pt x="16839" y="14211"/>
                </a:lnTo>
                <a:lnTo>
                  <a:pt x="17423" y="14260"/>
                </a:lnTo>
                <a:lnTo>
                  <a:pt x="17982" y="14260"/>
                </a:lnTo>
                <a:lnTo>
                  <a:pt x="18542" y="14235"/>
                </a:lnTo>
                <a:lnTo>
                  <a:pt x="18834" y="14211"/>
                </a:lnTo>
                <a:lnTo>
                  <a:pt x="19102" y="14138"/>
                </a:lnTo>
                <a:lnTo>
                  <a:pt x="19199" y="14114"/>
                </a:lnTo>
                <a:lnTo>
                  <a:pt x="19272" y="14041"/>
                </a:lnTo>
                <a:lnTo>
                  <a:pt x="19296" y="13968"/>
                </a:lnTo>
                <a:lnTo>
                  <a:pt x="19272" y="13870"/>
                </a:lnTo>
                <a:lnTo>
                  <a:pt x="19272" y="13773"/>
                </a:lnTo>
                <a:lnTo>
                  <a:pt x="19150" y="13043"/>
                </a:lnTo>
                <a:lnTo>
                  <a:pt x="19248" y="12921"/>
                </a:lnTo>
                <a:lnTo>
                  <a:pt x="19248" y="12873"/>
                </a:lnTo>
                <a:lnTo>
                  <a:pt x="19248" y="12824"/>
                </a:lnTo>
                <a:lnTo>
                  <a:pt x="19223" y="12800"/>
                </a:lnTo>
                <a:lnTo>
                  <a:pt x="19102" y="12800"/>
                </a:lnTo>
                <a:lnTo>
                  <a:pt x="19053" y="12337"/>
                </a:lnTo>
                <a:lnTo>
                  <a:pt x="19029" y="11875"/>
                </a:lnTo>
                <a:lnTo>
                  <a:pt x="18980" y="10926"/>
                </a:lnTo>
                <a:lnTo>
                  <a:pt x="18980" y="10001"/>
                </a:lnTo>
                <a:lnTo>
                  <a:pt x="19004" y="9052"/>
                </a:lnTo>
                <a:lnTo>
                  <a:pt x="19004" y="8955"/>
                </a:lnTo>
                <a:lnTo>
                  <a:pt x="19077" y="7203"/>
                </a:lnTo>
                <a:lnTo>
                  <a:pt x="19150" y="5549"/>
                </a:lnTo>
                <a:lnTo>
                  <a:pt x="19175" y="3894"/>
                </a:lnTo>
                <a:lnTo>
                  <a:pt x="19223" y="2385"/>
                </a:lnTo>
                <a:lnTo>
                  <a:pt x="19248" y="1607"/>
                </a:lnTo>
                <a:lnTo>
                  <a:pt x="19223" y="1242"/>
                </a:lnTo>
                <a:lnTo>
                  <a:pt x="19199" y="852"/>
                </a:lnTo>
                <a:lnTo>
                  <a:pt x="19248" y="804"/>
                </a:lnTo>
                <a:lnTo>
                  <a:pt x="19272" y="755"/>
                </a:lnTo>
                <a:lnTo>
                  <a:pt x="19296" y="682"/>
                </a:lnTo>
                <a:lnTo>
                  <a:pt x="19296" y="609"/>
                </a:lnTo>
                <a:lnTo>
                  <a:pt x="19272" y="560"/>
                </a:lnTo>
                <a:lnTo>
                  <a:pt x="19223" y="512"/>
                </a:lnTo>
                <a:lnTo>
                  <a:pt x="19175" y="463"/>
                </a:lnTo>
                <a:lnTo>
                  <a:pt x="19102" y="439"/>
                </a:lnTo>
                <a:lnTo>
                  <a:pt x="18493" y="317"/>
                </a:lnTo>
                <a:lnTo>
                  <a:pt x="17885" y="268"/>
                </a:lnTo>
                <a:lnTo>
                  <a:pt x="17277" y="244"/>
                </a:lnTo>
                <a:lnTo>
                  <a:pt x="16644" y="244"/>
                </a:lnTo>
                <a:lnTo>
                  <a:pt x="15403" y="293"/>
                </a:lnTo>
                <a:lnTo>
                  <a:pt x="14187" y="293"/>
                </a:lnTo>
                <a:lnTo>
                  <a:pt x="12629" y="220"/>
                </a:lnTo>
                <a:lnTo>
                  <a:pt x="11072" y="122"/>
                </a:lnTo>
                <a:lnTo>
                  <a:pt x="9515" y="49"/>
                </a:lnTo>
                <a:lnTo>
                  <a:pt x="7958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sz="1400" b="0" i="0" u="none" strike="noStrike" kern="1200" cap="none" spc="0" normalizeH="0" baseline="0" noProof="0">
              <a:ln>
                <a:noFill/>
              </a:ln>
              <a:solidFill>
                <a:srgbClr val="273F68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7" name="Google Shape;978;p38">
            <a:extLst>
              <a:ext uri="{FF2B5EF4-FFF2-40B4-BE49-F238E27FC236}">
                <a16:creationId xmlns:a16="http://schemas.microsoft.com/office/drawing/2014/main" id="{B37F846C-9F89-4494-B6CE-10DD98A54D16}"/>
              </a:ext>
            </a:extLst>
          </p:cNvPr>
          <p:cNvSpPr/>
          <p:nvPr/>
        </p:nvSpPr>
        <p:spPr>
          <a:xfrm>
            <a:off x="10643729" y="3532152"/>
            <a:ext cx="1001289" cy="1346463"/>
          </a:xfrm>
          <a:custGeom>
            <a:avLst/>
            <a:gdLst/>
            <a:ahLst/>
            <a:cxnLst/>
            <a:rect l="l" t="t" r="r" b="b"/>
            <a:pathLst>
              <a:path w="17082" h="17228" extrusionOk="0">
                <a:moveTo>
                  <a:pt x="6497" y="2993"/>
                </a:moveTo>
                <a:lnTo>
                  <a:pt x="6400" y="3042"/>
                </a:lnTo>
                <a:lnTo>
                  <a:pt x="6302" y="3090"/>
                </a:lnTo>
                <a:lnTo>
                  <a:pt x="6229" y="3212"/>
                </a:lnTo>
                <a:lnTo>
                  <a:pt x="6229" y="3285"/>
                </a:lnTo>
                <a:lnTo>
                  <a:pt x="6254" y="3334"/>
                </a:lnTo>
                <a:lnTo>
                  <a:pt x="6278" y="3407"/>
                </a:lnTo>
                <a:lnTo>
                  <a:pt x="6351" y="3455"/>
                </a:lnTo>
                <a:lnTo>
                  <a:pt x="6400" y="3480"/>
                </a:lnTo>
                <a:lnTo>
                  <a:pt x="6643" y="3480"/>
                </a:lnTo>
                <a:lnTo>
                  <a:pt x="6692" y="3504"/>
                </a:lnTo>
                <a:lnTo>
                  <a:pt x="6911" y="3504"/>
                </a:lnTo>
                <a:lnTo>
                  <a:pt x="6959" y="3480"/>
                </a:lnTo>
                <a:lnTo>
                  <a:pt x="7008" y="3455"/>
                </a:lnTo>
                <a:lnTo>
                  <a:pt x="7057" y="3407"/>
                </a:lnTo>
                <a:lnTo>
                  <a:pt x="7057" y="3334"/>
                </a:lnTo>
                <a:lnTo>
                  <a:pt x="7057" y="3212"/>
                </a:lnTo>
                <a:lnTo>
                  <a:pt x="7032" y="3163"/>
                </a:lnTo>
                <a:lnTo>
                  <a:pt x="7008" y="3115"/>
                </a:lnTo>
                <a:lnTo>
                  <a:pt x="6935" y="3042"/>
                </a:lnTo>
                <a:lnTo>
                  <a:pt x="6838" y="3017"/>
                </a:lnTo>
                <a:lnTo>
                  <a:pt x="6716" y="2993"/>
                </a:lnTo>
                <a:close/>
                <a:moveTo>
                  <a:pt x="5743" y="3236"/>
                </a:moveTo>
                <a:lnTo>
                  <a:pt x="5670" y="3261"/>
                </a:lnTo>
                <a:lnTo>
                  <a:pt x="5402" y="3358"/>
                </a:lnTo>
                <a:lnTo>
                  <a:pt x="5134" y="3480"/>
                </a:lnTo>
                <a:lnTo>
                  <a:pt x="4891" y="3601"/>
                </a:lnTo>
                <a:lnTo>
                  <a:pt x="4672" y="3747"/>
                </a:lnTo>
                <a:lnTo>
                  <a:pt x="4453" y="3918"/>
                </a:lnTo>
                <a:lnTo>
                  <a:pt x="4234" y="4088"/>
                </a:lnTo>
                <a:lnTo>
                  <a:pt x="4039" y="4283"/>
                </a:lnTo>
                <a:lnTo>
                  <a:pt x="3869" y="4477"/>
                </a:lnTo>
                <a:lnTo>
                  <a:pt x="3699" y="4696"/>
                </a:lnTo>
                <a:lnTo>
                  <a:pt x="3553" y="4940"/>
                </a:lnTo>
                <a:lnTo>
                  <a:pt x="3431" y="5159"/>
                </a:lnTo>
                <a:lnTo>
                  <a:pt x="3309" y="5402"/>
                </a:lnTo>
                <a:lnTo>
                  <a:pt x="3236" y="5670"/>
                </a:lnTo>
                <a:lnTo>
                  <a:pt x="3163" y="5937"/>
                </a:lnTo>
                <a:lnTo>
                  <a:pt x="3115" y="6229"/>
                </a:lnTo>
                <a:lnTo>
                  <a:pt x="3090" y="6497"/>
                </a:lnTo>
                <a:lnTo>
                  <a:pt x="3090" y="6546"/>
                </a:lnTo>
                <a:lnTo>
                  <a:pt x="3115" y="6594"/>
                </a:lnTo>
                <a:lnTo>
                  <a:pt x="3188" y="6667"/>
                </a:lnTo>
                <a:lnTo>
                  <a:pt x="3261" y="6716"/>
                </a:lnTo>
                <a:lnTo>
                  <a:pt x="3285" y="6716"/>
                </a:lnTo>
                <a:lnTo>
                  <a:pt x="3309" y="6692"/>
                </a:lnTo>
                <a:lnTo>
                  <a:pt x="3382" y="6667"/>
                </a:lnTo>
                <a:lnTo>
                  <a:pt x="3431" y="6594"/>
                </a:lnTo>
                <a:lnTo>
                  <a:pt x="3480" y="6546"/>
                </a:lnTo>
                <a:lnTo>
                  <a:pt x="3504" y="6473"/>
                </a:lnTo>
                <a:lnTo>
                  <a:pt x="3528" y="6156"/>
                </a:lnTo>
                <a:lnTo>
                  <a:pt x="3601" y="5864"/>
                </a:lnTo>
                <a:lnTo>
                  <a:pt x="3699" y="5597"/>
                </a:lnTo>
                <a:lnTo>
                  <a:pt x="3820" y="5353"/>
                </a:lnTo>
                <a:lnTo>
                  <a:pt x="3966" y="5086"/>
                </a:lnTo>
                <a:lnTo>
                  <a:pt x="4137" y="4867"/>
                </a:lnTo>
                <a:lnTo>
                  <a:pt x="4307" y="4623"/>
                </a:lnTo>
                <a:lnTo>
                  <a:pt x="4526" y="4429"/>
                </a:lnTo>
                <a:lnTo>
                  <a:pt x="4745" y="4234"/>
                </a:lnTo>
                <a:lnTo>
                  <a:pt x="4988" y="4088"/>
                </a:lnTo>
                <a:lnTo>
                  <a:pt x="5256" y="3942"/>
                </a:lnTo>
                <a:lnTo>
                  <a:pt x="5499" y="3796"/>
                </a:lnTo>
                <a:lnTo>
                  <a:pt x="5767" y="3699"/>
                </a:lnTo>
                <a:lnTo>
                  <a:pt x="5864" y="3650"/>
                </a:lnTo>
                <a:lnTo>
                  <a:pt x="5913" y="3577"/>
                </a:lnTo>
                <a:lnTo>
                  <a:pt x="5937" y="3504"/>
                </a:lnTo>
                <a:lnTo>
                  <a:pt x="5937" y="3407"/>
                </a:lnTo>
                <a:lnTo>
                  <a:pt x="5889" y="3334"/>
                </a:lnTo>
                <a:lnTo>
                  <a:pt x="5840" y="3285"/>
                </a:lnTo>
                <a:lnTo>
                  <a:pt x="5743" y="3236"/>
                </a:lnTo>
                <a:close/>
                <a:moveTo>
                  <a:pt x="7324" y="1971"/>
                </a:moveTo>
                <a:lnTo>
                  <a:pt x="7787" y="2020"/>
                </a:lnTo>
                <a:lnTo>
                  <a:pt x="8249" y="2141"/>
                </a:lnTo>
                <a:lnTo>
                  <a:pt x="8687" y="2312"/>
                </a:lnTo>
                <a:lnTo>
                  <a:pt x="9101" y="2506"/>
                </a:lnTo>
                <a:lnTo>
                  <a:pt x="9490" y="2774"/>
                </a:lnTo>
                <a:lnTo>
                  <a:pt x="9879" y="3066"/>
                </a:lnTo>
                <a:lnTo>
                  <a:pt x="10220" y="3431"/>
                </a:lnTo>
                <a:lnTo>
                  <a:pt x="10512" y="3820"/>
                </a:lnTo>
                <a:lnTo>
                  <a:pt x="10707" y="4088"/>
                </a:lnTo>
                <a:lnTo>
                  <a:pt x="10877" y="4380"/>
                </a:lnTo>
                <a:lnTo>
                  <a:pt x="11023" y="4696"/>
                </a:lnTo>
                <a:lnTo>
                  <a:pt x="11120" y="5013"/>
                </a:lnTo>
                <a:lnTo>
                  <a:pt x="11217" y="5329"/>
                </a:lnTo>
                <a:lnTo>
                  <a:pt x="11266" y="5645"/>
                </a:lnTo>
                <a:lnTo>
                  <a:pt x="11315" y="5986"/>
                </a:lnTo>
                <a:lnTo>
                  <a:pt x="11315" y="6302"/>
                </a:lnTo>
                <a:lnTo>
                  <a:pt x="11315" y="6643"/>
                </a:lnTo>
                <a:lnTo>
                  <a:pt x="11266" y="6959"/>
                </a:lnTo>
                <a:lnTo>
                  <a:pt x="11217" y="7300"/>
                </a:lnTo>
                <a:lnTo>
                  <a:pt x="11144" y="7616"/>
                </a:lnTo>
                <a:lnTo>
                  <a:pt x="11047" y="7932"/>
                </a:lnTo>
                <a:lnTo>
                  <a:pt x="10925" y="8249"/>
                </a:lnTo>
                <a:lnTo>
                  <a:pt x="10780" y="8565"/>
                </a:lnTo>
                <a:lnTo>
                  <a:pt x="10634" y="8857"/>
                </a:lnTo>
                <a:lnTo>
                  <a:pt x="10439" y="9173"/>
                </a:lnTo>
                <a:lnTo>
                  <a:pt x="10220" y="9490"/>
                </a:lnTo>
                <a:lnTo>
                  <a:pt x="9977" y="9757"/>
                </a:lnTo>
                <a:lnTo>
                  <a:pt x="9733" y="10025"/>
                </a:lnTo>
                <a:lnTo>
                  <a:pt x="9441" y="10268"/>
                </a:lnTo>
                <a:lnTo>
                  <a:pt x="9149" y="10487"/>
                </a:lnTo>
                <a:lnTo>
                  <a:pt x="8857" y="10682"/>
                </a:lnTo>
                <a:lnTo>
                  <a:pt x="8541" y="10852"/>
                </a:lnTo>
                <a:lnTo>
                  <a:pt x="8200" y="10998"/>
                </a:lnTo>
                <a:lnTo>
                  <a:pt x="7860" y="11120"/>
                </a:lnTo>
                <a:lnTo>
                  <a:pt x="7519" y="11193"/>
                </a:lnTo>
                <a:lnTo>
                  <a:pt x="7154" y="11242"/>
                </a:lnTo>
                <a:lnTo>
                  <a:pt x="6789" y="11266"/>
                </a:lnTo>
                <a:lnTo>
                  <a:pt x="6424" y="11242"/>
                </a:lnTo>
                <a:lnTo>
                  <a:pt x="6059" y="11193"/>
                </a:lnTo>
                <a:lnTo>
                  <a:pt x="5670" y="11096"/>
                </a:lnTo>
                <a:lnTo>
                  <a:pt x="5353" y="10998"/>
                </a:lnTo>
                <a:lnTo>
                  <a:pt x="5037" y="10877"/>
                </a:lnTo>
                <a:lnTo>
                  <a:pt x="4721" y="10731"/>
                </a:lnTo>
                <a:lnTo>
                  <a:pt x="4404" y="10560"/>
                </a:lnTo>
                <a:lnTo>
                  <a:pt x="4112" y="10390"/>
                </a:lnTo>
                <a:lnTo>
                  <a:pt x="3820" y="10171"/>
                </a:lnTo>
                <a:lnTo>
                  <a:pt x="3553" y="9952"/>
                </a:lnTo>
                <a:lnTo>
                  <a:pt x="3285" y="9733"/>
                </a:lnTo>
                <a:lnTo>
                  <a:pt x="3042" y="9490"/>
                </a:lnTo>
                <a:lnTo>
                  <a:pt x="2823" y="9222"/>
                </a:lnTo>
                <a:lnTo>
                  <a:pt x="2628" y="8930"/>
                </a:lnTo>
                <a:lnTo>
                  <a:pt x="2434" y="8638"/>
                </a:lnTo>
                <a:lnTo>
                  <a:pt x="2288" y="8346"/>
                </a:lnTo>
                <a:lnTo>
                  <a:pt x="2142" y="8030"/>
                </a:lnTo>
                <a:lnTo>
                  <a:pt x="2044" y="7689"/>
                </a:lnTo>
                <a:lnTo>
                  <a:pt x="1971" y="7349"/>
                </a:lnTo>
                <a:lnTo>
                  <a:pt x="1947" y="7057"/>
                </a:lnTo>
                <a:lnTo>
                  <a:pt x="1923" y="6765"/>
                </a:lnTo>
                <a:lnTo>
                  <a:pt x="1923" y="6497"/>
                </a:lnTo>
                <a:lnTo>
                  <a:pt x="1947" y="6205"/>
                </a:lnTo>
                <a:lnTo>
                  <a:pt x="1996" y="5937"/>
                </a:lnTo>
                <a:lnTo>
                  <a:pt x="2044" y="5670"/>
                </a:lnTo>
                <a:lnTo>
                  <a:pt x="2142" y="5402"/>
                </a:lnTo>
                <a:lnTo>
                  <a:pt x="2239" y="5159"/>
                </a:lnTo>
                <a:lnTo>
                  <a:pt x="2336" y="4915"/>
                </a:lnTo>
                <a:lnTo>
                  <a:pt x="2482" y="4672"/>
                </a:lnTo>
                <a:lnTo>
                  <a:pt x="2628" y="4429"/>
                </a:lnTo>
                <a:lnTo>
                  <a:pt x="2774" y="4210"/>
                </a:lnTo>
                <a:lnTo>
                  <a:pt x="2944" y="3991"/>
                </a:lnTo>
                <a:lnTo>
                  <a:pt x="3139" y="3772"/>
                </a:lnTo>
                <a:lnTo>
                  <a:pt x="3528" y="3382"/>
                </a:lnTo>
                <a:lnTo>
                  <a:pt x="3966" y="3017"/>
                </a:lnTo>
                <a:lnTo>
                  <a:pt x="4404" y="2701"/>
                </a:lnTo>
                <a:lnTo>
                  <a:pt x="4891" y="2409"/>
                </a:lnTo>
                <a:lnTo>
                  <a:pt x="5134" y="2287"/>
                </a:lnTo>
                <a:lnTo>
                  <a:pt x="5378" y="2166"/>
                </a:lnTo>
                <a:lnTo>
                  <a:pt x="5645" y="2117"/>
                </a:lnTo>
                <a:lnTo>
                  <a:pt x="6035" y="2068"/>
                </a:lnTo>
                <a:lnTo>
                  <a:pt x="6716" y="1995"/>
                </a:lnTo>
                <a:lnTo>
                  <a:pt x="7300" y="1995"/>
                </a:lnTo>
                <a:lnTo>
                  <a:pt x="7324" y="1971"/>
                </a:lnTo>
                <a:close/>
                <a:moveTo>
                  <a:pt x="6935" y="1533"/>
                </a:moveTo>
                <a:lnTo>
                  <a:pt x="6497" y="1582"/>
                </a:lnTo>
                <a:lnTo>
                  <a:pt x="6083" y="1679"/>
                </a:lnTo>
                <a:lnTo>
                  <a:pt x="5864" y="1703"/>
                </a:lnTo>
                <a:lnTo>
                  <a:pt x="5621" y="1752"/>
                </a:lnTo>
                <a:lnTo>
                  <a:pt x="5353" y="1825"/>
                </a:lnTo>
                <a:lnTo>
                  <a:pt x="5110" y="1922"/>
                </a:lnTo>
                <a:lnTo>
                  <a:pt x="4842" y="2044"/>
                </a:lnTo>
                <a:lnTo>
                  <a:pt x="4599" y="2166"/>
                </a:lnTo>
                <a:lnTo>
                  <a:pt x="4112" y="2458"/>
                </a:lnTo>
                <a:lnTo>
                  <a:pt x="3650" y="2774"/>
                </a:lnTo>
                <a:lnTo>
                  <a:pt x="3212" y="3115"/>
                </a:lnTo>
                <a:lnTo>
                  <a:pt x="2823" y="3504"/>
                </a:lnTo>
                <a:lnTo>
                  <a:pt x="2458" y="3918"/>
                </a:lnTo>
                <a:lnTo>
                  <a:pt x="2312" y="4161"/>
                </a:lnTo>
                <a:lnTo>
                  <a:pt x="2166" y="4380"/>
                </a:lnTo>
                <a:lnTo>
                  <a:pt x="2020" y="4623"/>
                </a:lnTo>
                <a:lnTo>
                  <a:pt x="1923" y="4867"/>
                </a:lnTo>
                <a:lnTo>
                  <a:pt x="1801" y="5110"/>
                </a:lnTo>
                <a:lnTo>
                  <a:pt x="1728" y="5378"/>
                </a:lnTo>
                <a:lnTo>
                  <a:pt x="1631" y="5645"/>
                </a:lnTo>
                <a:lnTo>
                  <a:pt x="1582" y="5913"/>
                </a:lnTo>
                <a:lnTo>
                  <a:pt x="1533" y="6181"/>
                </a:lnTo>
                <a:lnTo>
                  <a:pt x="1509" y="6473"/>
                </a:lnTo>
                <a:lnTo>
                  <a:pt x="1509" y="6765"/>
                </a:lnTo>
                <a:lnTo>
                  <a:pt x="1509" y="7057"/>
                </a:lnTo>
                <a:lnTo>
                  <a:pt x="1558" y="7349"/>
                </a:lnTo>
                <a:lnTo>
                  <a:pt x="1606" y="7640"/>
                </a:lnTo>
                <a:lnTo>
                  <a:pt x="1679" y="7932"/>
                </a:lnTo>
                <a:lnTo>
                  <a:pt x="1752" y="8224"/>
                </a:lnTo>
                <a:lnTo>
                  <a:pt x="1874" y="8492"/>
                </a:lnTo>
                <a:lnTo>
                  <a:pt x="1996" y="8760"/>
                </a:lnTo>
                <a:lnTo>
                  <a:pt x="2142" y="9027"/>
                </a:lnTo>
                <a:lnTo>
                  <a:pt x="2312" y="9295"/>
                </a:lnTo>
                <a:lnTo>
                  <a:pt x="2507" y="9538"/>
                </a:lnTo>
                <a:lnTo>
                  <a:pt x="2726" y="9782"/>
                </a:lnTo>
                <a:lnTo>
                  <a:pt x="2944" y="10001"/>
                </a:lnTo>
                <a:lnTo>
                  <a:pt x="3188" y="10195"/>
                </a:lnTo>
                <a:lnTo>
                  <a:pt x="3699" y="10585"/>
                </a:lnTo>
                <a:lnTo>
                  <a:pt x="3991" y="10779"/>
                </a:lnTo>
                <a:lnTo>
                  <a:pt x="4283" y="10950"/>
                </a:lnTo>
                <a:lnTo>
                  <a:pt x="4599" y="11120"/>
                </a:lnTo>
                <a:lnTo>
                  <a:pt x="4915" y="11266"/>
                </a:lnTo>
                <a:lnTo>
                  <a:pt x="5232" y="11412"/>
                </a:lnTo>
                <a:lnTo>
                  <a:pt x="5572" y="11509"/>
                </a:lnTo>
                <a:lnTo>
                  <a:pt x="5889" y="11607"/>
                </a:lnTo>
                <a:lnTo>
                  <a:pt x="6254" y="11680"/>
                </a:lnTo>
                <a:lnTo>
                  <a:pt x="6594" y="11704"/>
                </a:lnTo>
                <a:lnTo>
                  <a:pt x="6959" y="11728"/>
                </a:lnTo>
                <a:lnTo>
                  <a:pt x="7300" y="11680"/>
                </a:lnTo>
                <a:lnTo>
                  <a:pt x="7641" y="11631"/>
                </a:lnTo>
                <a:lnTo>
                  <a:pt x="7981" y="11534"/>
                </a:lnTo>
                <a:lnTo>
                  <a:pt x="8322" y="11436"/>
                </a:lnTo>
                <a:lnTo>
                  <a:pt x="8638" y="11290"/>
                </a:lnTo>
                <a:lnTo>
                  <a:pt x="8955" y="11120"/>
                </a:lnTo>
                <a:lnTo>
                  <a:pt x="9344" y="10877"/>
                </a:lnTo>
                <a:lnTo>
                  <a:pt x="9733" y="10609"/>
                </a:lnTo>
                <a:lnTo>
                  <a:pt x="10074" y="10293"/>
                </a:lnTo>
                <a:lnTo>
                  <a:pt x="10390" y="9976"/>
                </a:lnTo>
                <a:lnTo>
                  <a:pt x="10658" y="9611"/>
                </a:lnTo>
                <a:lnTo>
                  <a:pt x="10925" y="9222"/>
                </a:lnTo>
                <a:lnTo>
                  <a:pt x="11144" y="8808"/>
                </a:lnTo>
                <a:lnTo>
                  <a:pt x="11339" y="8395"/>
                </a:lnTo>
                <a:lnTo>
                  <a:pt x="11509" y="7957"/>
                </a:lnTo>
                <a:lnTo>
                  <a:pt x="11631" y="7519"/>
                </a:lnTo>
                <a:lnTo>
                  <a:pt x="11704" y="7081"/>
                </a:lnTo>
                <a:lnTo>
                  <a:pt x="11753" y="6619"/>
                </a:lnTo>
                <a:lnTo>
                  <a:pt x="11753" y="6156"/>
                </a:lnTo>
                <a:lnTo>
                  <a:pt x="11728" y="5694"/>
                </a:lnTo>
                <a:lnTo>
                  <a:pt x="11655" y="5256"/>
                </a:lnTo>
                <a:lnTo>
                  <a:pt x="11534" y="4794"/>
                </a:lnTo>
                <a:lnTo>
                  <a:pt x="11363" y="4404"/>
                </a:lnTo>
                <a:lnTo>
                  <a:pt x="11169" y="4015"/>
                </a:lnTo>
                <a:lnTo>
                  <a:pt x="10950" y="3650"/>
                </a:lnTo>
                <a:lnTo>
                  <a:pt x="10682" y="3285"/>
                </a:lnTo>
                <a:lnTo>
                  <a:pt x="10390" y="2969"/>
                </a:lnTo>
                <a:lnTo>
                  <a:pt x="10074" y="2677"/>
                </a:lnTo>
                <a:lnTo>
                  <a:pt x="9733" y="2409"/>
                </a:lnTo>
                <a:lnTo>
                  <a:pt x="9393" y="2166"/>
                </a:lnTo>
                <a:lnTo>
                  <a:pt x="9003" y="1971"/>
                </a:lnTo>
                <a:lnTo>
                  <a:pt x="8614" y="1801"/>
                </a:lnTo>
                <a:lnTo>
                  <a:pt x="8200" y="1655"/>
                </a:lnTo>
                <a:lnTo>
                  <a:pt x="7787" y="1582"/>
                </a:lnTo>
                <a:lnTo>
                  <a:pt x="7349" y="1533"/>
                </a:lnTo>
                <a:close/>
                <a:moveTo>
                  <a:pt x="12118" y="11558"/>
                </a:moveTo>
                <a:lnTo>
                  <a:pt x="12142" y="11582"/>
                </a:lnTo>
                <a:lnTo>
                  <a:pt x="11972" y="11777"/>
                </a:lnTo>
                <a:lnTo>
                  <a:pt x="12093" y="11631"/>
                </a:lnTo>
                <a:lnTo>
                  <a:pt x="12118" y="11558"/>
                </a:lnTo>
                <a:close/>
                <a:moveTo>
                  <a:pt x="6789" y="584"/>
                </a:moveTo>
                <a:lnTo>
                  <a:pt x="7154" y="608"/>
                </a:lnTo>
                <a:lnTo>
                  <a:pt x="7519" y="657"/>
                </a:lnTo>
                <a:lnTo>
                  <a:pt x="7884" y="706"/>
                </a:lnTo>
                <a:lnTo>
                  <a:pt x="8225" y="803"/>
                </a:lnTo>
                <a:lnTo>
                  <a:pt x="8565" y="900"/>
                </a:lnTo>
                <a:lnTo>
                  <a:pt x="8906" y="1022"/>
                </a:lnTo>
                <a:lnTo>
                  <a:pt x="9247" y="1144"/>
                </a:lnTo>
                <a:lnTo>
                  <a:pt x="9563" y="1314"/>
                </a:lnTo>
                <a:lnTo>
                  <a:pt x="9879" y="1484"/>
                </a:lnTo>
                <a:lnTo>
                  <a:pt x="10171" y="1679"/>
                </a:lnTo>
                <a:lnTo>
                  <a:pt x="10439" y="1874"/>
                </a:lnTo>
                <a:lnTo>
                  <a:pt x="10707" y="2093"/>
                </a:lnTo>
                <a:lnTo>
                  <a:pt x="10950" y="2312"/>
                </a:lnTo>
                <a:lnTo>
                  <a:pt x="11193" y="2555"/>
                </a:lnTo>
                <a:lnTo>
                  <a:pt x="11485" y="2896"/>
                </a:lnTo>
                <a:lnTo>
                  <a:pt x="11753" y="3261"/>
                </a:lnTo>
                <a:lnTo>
                  <a:pt x="11996" y="3626"/>
                </a:lnTo>
                <a:lnTo>
                  <a:pt x="12191" y="4015"/>
                </a:lnTo>
                <a:lnTo>
                  <a:pt x="12361" y="4404"/>
                </a:lnTo>
                <a:lnTo>
                  <a:pt x="12507" y="4818"/>
                </a:lnTo>
                <a:lnTo>
                  <a:pt x="12629" y="5232"/>
                </a:lnTo>
                <a:lnTo>
                  <a:pt x="12702" y="5645"/>
                </a:lnTo>
                <a:lnTo>
                  <a:pt x="12750" y="6059"/>
                </a:lnTo>
                <a:lnTo>
                  <a:pt x="12775" y="6473"/>
                </a:lnTo>
                <a:lnTo>
                  <a:pt x="12775" y="6911"/>
                </a:lnTo>
                <a:lnTo>
                  <a:pt x="12726" y="7324"/>
                </a:lnTo>
                <a:lnTo>
                  <a:pt x="12653" y="7762"/>
                </a:lnTo>
                <a:lnTo>
                  <a:pt x="12556" y="8176"/>
                </a:lnTo>
                <a:lnTo>
                  <a:pt x="12434" y="8589"/>
                </a:lnTo>
                <a:lnTo>
                  <a:pt x="12264" y="9003"/>
                </a:lnTo>
                <a:lnTo>
                  <a:pt x="12045" y="9465"/>
                </a:lnTo>
                <a:lnTo>
                  <a:pt x="11801" y="9903"/>
                </a:lnTo>
                <a:lnTo>
                  <a:pt x="11534" y="10293"/>
                </a:lnTo>
                <a:lnTo>
                  <a:pt x="11217" y="10682"/>
                </a:lnTo>
                <a:lnTo>
                  <a:pt x="10901" y="11047"/>
                </a:lnTo>
                <a:lnTo>
                  <a:pt x="10536" y="11388"/>
                </a:lnTo>
                <a:lnTo>
                  <a:pt x="10171" y="11680"/>
                </a:lnTo>
                <a:lnTo>
                  <a:pt x="9782" y="11947"/>
                </a:lnTo>
                <a:lnTo>
                  <a:pt x="9368" y="12191"/>
                </a:lnTo>
                <a:lnTo>
                  <a:pt x="8930" y="12385"/>
                </a:lnTo>
                <a:lnTo>
                  <a:pt x="8468" y="12556"/>
                </a:lnTo>
                <a:lnTo>
                  <a:pt x="8006" y="12677"/>
                </a:lnTo>
                <a:lnTo>
                  <a:pt x="7543" y="12750"/>
                </a:lnTo>
                <a:lnTo>
                  <a:pt x="7032" y="12775"/>
                </a:lnTo>
                <a:lnTo>
                  <a:pt x="6546" y="12775"/>
                </a:lnTo>
                <a:lnTo>
                  <a:pt x="6035" y="12702"/>
                </a:lnTo>
                <a:lnTo>
                  <a:pt x="5597" y="12604"/>
                </a:lnTo>
                <a:lnTo>
                  <a:pt x="5159" y="12483"/>
                </a:lnTo>
                <a:lnTo>
                  <a:pt x="4721" y="12337"/>
                </a:lnTo>
                <a:lnTo>
                  <a:pt x="4307" y="12166"/>
                </a:lnTo>
                <a:lnTo>
                  <a:pt x="3893" y="11947"/>
                </a:lnTo>
                <a:lnTo>
                  <a:pt x="3504" y="11728"/>
                </a:lnTo>
                <a:lnTo>
                  <a:pt x="3115" y="11485"/>
                </a:lnTo>
                <a:lnTo>
                  <a:pt x="2774" y="11193"/>
                </a:lnTo>
                <a:lnTo>
                  <a:pt x="2434" y="10901"/>
                </a:lnTo>
                <a:lnTo>
                  <a:pt x="2117" y="10560"/>
                </a:lnTo>
                <a:lnTo>
                  <a:pt x="1825" y="10220"/>
                </a:lnTo>
                <a:lnTo>
                  <a:pt x="1558" y="9855"/>
                </a:lnTo>
                <a:lnTo>
                  <a:pt x="1314" y="9465"/>
                </a:lnTo>
                <a:lnTo>
                  <a:pt x="1095" y="9052"/>
                </a:lnTo>
                <a:lnTo>
                  <a:pt x="925" y="8638"/>
                </a:lnTo>
                <a:lnTo>
                  <a:pt x="779" y="8200"/>
                </a:lnTo>
                <a:lnTo>
                  <a:pt x="682" y="7811"/>
                </a:lnTo>
                <a:lnTo>
                  <a:pt x="609" y="7446"/>
                </a:lnTo>
                <a:lnTo>
                  <a:pt x="560" y="7081"/>
                </a:lnTo>
                <a:lnTo>
                  <a:pt x="560" y="6716"/>
                </a:lnTo>
                <a:lnTo>
                  <a:pt x="560" y="6351"/>
                </a:lnTo>
                <a:lnTo>
                  <a:pt x="584" y="5986"/>
                </a:lnTo>
                <a:lnTo>
                  <a:pt x="633" y="5645"/>
                </a:lnTo>
                <a:lnTo>
                  <a:pt x="706" y="5305"/>
                </a:lnTo>
                <a:lnTo>
                  <a:pt x="803" y="4964"/>
                </a:lnTo>
                <a:lnTo>
                  <a:pt x="925" y="4648"/>
                </a:lnTo>
                <a:lnTo>
                  <a:pt x="1047" y="4307"/>
                </a:lnTo>
                <a:lnTo>
                  <a:pt x="1217" y="3991"/>
                </a:lnTo>
                <a:lnTo>
                  <a:pt x="1387" y="3674"/>
                </a:lnTo>
                <a:lnTo>
                  <a:pt x="1606" y="3382"/>
                </a:lnTo>
                <a:lnTo>
                  <a:pt x="1825" y="3090"/>
                </a:lnTo>
                <a:lnTo>
                  <a:pt x="2069" y="2798"/>
                </a:lnTo>
                <a:lnTo>
                  <a:pt x="2361" y="2506"/>
                </a:lnTo>
                <a:lnTo>
                  <a:pt x="2726" y="2190"/>
                </a:lnTo>
                <a:lnTo>
                  <a:pt x="3163" y="1849"/>
                </a:lnTo>
                <a:lnTo>
                  <a:pt x="3674" y="1509"/>
                </a:lnTo>
                <a:lnTo>
                  <a:pt x="4210" y="1217"/>
                </a:lnTo>
                <a:lnTo>
                  <a:pt x="4502" y="1071"/>
                </a:lnTo>
                <a:lnTo>
                  <a:pt x="4794" y="949"/>
                </a:lnTo>
                <a:lnTo>
                  <a:pt x="5110" y="852"/>
                </a:lnTo>
                <a:lnTo>
                  <a:pt x="5402" y="754"/>
                </a:lnTo>
                <a:lnTo>
                  <a:pt x="5718" y="681"/>
                </a:lnTo>
                <a:lnTo>
                  <a:pt x="6035" y="633"/>
                </a:lnTo>
                <a:lnTo>
                  <a:pt x="6400" y="608"/>
                </a:lnTo>
                <a:lnTo>
                  <a:pt x="6789" y="584"/>
                </a:lnTo>
                <a:close/>
                <a:moveTo>
                  <a:pt x="11704" y="10998"/>
                </a:moveTo>
                <a:lnTo>
                  <a:pt x="11923" y="11315"/>
                </a:lnTo>
                <a:lnTo>
                  <a:pt x="11874" y="11339"/>
                </a:lnTo>
                <a:lnTo>
                  <a:pt x="11850" y="11363"/>
                </a:lnTo>
                <a:lnTo>
                  <a:pt x="11607" y="11607"/>
                </a:lnTo>
                <a:lnTo>
                  <a:pt x="11339" y="11826"/>
                </a:lnTo>
                <a:lnTo>
                  <a:pt x="11071" y="11996"/>
                </a:lnTo>
                <a:lnTo>
                  <a:pt x="10950" y="12093"/>
                </a:lnTo>
                <a:lnTo>
                  <a:pt x="10925" y="12166"/>
                </a:lnTo>
                <a:lnTo>
                  <a:pt x="10901" y="12239"/>
                </a:lnTo>
                <a:lnTo>
                  <a:pt x="10901" y="12264"/>
                </a:lnTo>
                <a:lnTo>
                  <a:pt x="10974" y="12288"/>
                </a:lnTo>
                <a:lnTo>
                  <a:pt x="11047" y="12288"/>
                </a:lnTo>
                <a:lnTo>
                  <a:pt x="11217" y="12264"/>
                </a:lnTo>
                <a:lnTo>
                  <a:pt x="11363" y="12191"/>
                </a:lnTo>
                <a:lnTo>
                  <a:pt x="11509" y="12093"/>
                </a:lnTo>
                <a:lnTo>
                  <a:pt x="11826" y="11899"/>
                </a:lnTo>
                <a:lnTo>
                  <a:pt x="11972" y="11777"/>
                </a:lnTo>
                <a:lnTo>
                  <a:pt x="11850" y="11899"/>
                </a:lnTo>
                <a:lnTo>
                  <a:pt x="11728" y="11996"/>
                </a:lnTo>
                <a:lnTo>
                  <a:pt x="11485" y="12191"/>
                </a:lnTo>
                <a:lnTo>
                  <a:pt x="11363" y="12288"/>
                </a:lnTo>
                <a:lnTo>
                  <a:pt x="11339" y="12361"/>
                </a:lnTo>
                <a:lnTo>
                  <a:pt x="11339" y="12434"/>
                </a:lnTo>
                <a:lnTo>
                  <a:pt x="11363" y="12483"/>
                </a:lnTo>
                <a:lnTo>
                  <a:pt x="11412" y="12531"/>
                </a:lnTo>
                <a:lnTo>
                  <a:pt x="11485" y="12556"/>
                </a:lnTo>
                <a:lnTo>
                  <a:pt x="11558" y="12531"/>
                </a:lnTo>
                <a:lnTo>
                  <a:pt x="11728" y="12483"/>
                </a:lnTo>
                <a:lnTo>
                  <a:pt x="11874" y="12385"/>
                </a:lnTo>
                <a:lnTo>
                  <a:pt x="12020" y="12288"/>
                </a:lnTo>
                <a:lnTo>
                  <a:pt x="12239" y="12118"/>
                </a:lnTo>
                <a:lnTo>
                  <a:pt x="12361" y="12020"/>
                </a:lnTo>
                <a:lnTo>
                  <a:pt x="12434" y="11899"/>
                </a:lnTo>
                <a:lnTo>
                  <a:pt x="12507" y="11947"/>
                </a:lnTo>
                <a:lnTo>
                  <a:pt x="12288" y="12142"/>
                </a:lnTo>
                <a:lnTo>
                  <a:pt x="12069" y="12337"/>
                </a:lnTo>
                <a:lnTo>
                  <a:pt x="11826" y="12556"/>
                </a:lnTo>
                <a:lnTo>
                  <a:pt x="11728" y="12677"/>
                </a:lnTo>
                <a:lnTo>
                  <a:pt x="11655" y="12823"/>
                </a:lnTo>
                <a:lnTo>
                  <a:pt x="11631" y="12896"/>
                </a:lnTo>
                <a:lnTo>
                  <a:pt x="11680" y="12969"/>
                </a:lnTo>
                <a:lnTo>
                  <a:pt x="11753" y="12994"/>
                </a:lnTo>
                <a:lnTo>
                  <a:pt x="11826" y="12994"/>
                </a:lnTo>
                <a:lnTo>
                  <a:pt x="11972" y="12945"/>
                </a:lnTo>
                <a:lnTo>
                  <a:pt x="12118" y="12848"/>
                </a:lnTo>
                <a:lnTo>
                  <a:pt x="12385" y="12629"/>
                </a:lnTo>
                <a:lnTo>
                  <a:pt x="12604" y="12458"/>
                </a:lnTo>
                <a:lnTo>
                  <a:pt x="12823" y="12264"/>
                </a:lnTo>
                <a:lnTo>
                  <a:pt x="12872" y="12312"/>
                </a:lnTo>
                <a:lnTo>
                  <a:pt x="12604" y="12702"/>
                </a:lnTo>
                <a:lnTo>
                  <a:pt x="12483" y="12848"/>
                </a:lnTo>
                <a:lnTo>
                  <a:pt x="12361" y="12969"/>
                </a:lnTo>
                <a:lnTo>
                  <a:pt x="12215" y="13067"/>
                </a:lnTo>
                <a:lnTo>
                  <a:pt x="12093" y="13213"/>
                </a:lnTo>
                <a:lnTo>
                  <a:pt x="12093" y="13261"/>
                </a:lnTo>
                <a:lnTo>
                  <a:pt x="12093" y="13310"/>
                </a:lnTo>
                <a:lnTo>
                  <a:pt x="12118" y="13334"/>
                </a:lnTo>
                <a:lnTo>
                  <a:pt x="12166" y="13359"/>
                </a:lnTo>
                <a:lnTo>
                  <a:pt x="12312" y="13359"/>
                </a:lnTo>
                <a:lnTo>
                  <a:pt x="12458" y="13334"/>
                </a:lnTo>
                <a:lnTo>
                  <a:pt x="12604" y="13261"/>
                </a:lnTo>
                <a:lnTo>
                  <a:pt x="12750" y="13140"/>
                </a:lnTo>
                <a:lnTo>
                  <a:pt x="12896" y="13042"/>
                </a:lnTo>
                <a:lnTo>
                  <a:pt x="12994" y="12896"/>
                </a:lnTo>
                <a:lnTo>
                  <a:pt x="13115" y="12750"/>
                </a:lnTo>
                <a:lnTo>
                  <a:pt x="13188" y="12604"/>
                </a:lnTo>
                <a:lnTo>
                  <a:pt x="13505" y="12872"/>
                </a:lnTo>
                <a:lnTo>
                  <a:pt x="13407" y="12945"/>
                </a:lnTo>
                <a:lnTo>
                  <a:pt x="13310" y="13018"/>
                </a:lnTo>
                <a:lnTo>
                  <a:pt x="13115" y="13213"/>
                </a:lnTo>
                <a:lnTo>
                  <a:pt x="12896" y="13359"/>
                </a:lnTo>
                <a:lnTo>
                  <a:pt x="12677" y="13529"/>
                </a:lnTo>
                <a:lnTo>
                  <a:pt x="12653" y="13553"/>
                </a:lnTo>
                <a:lnTo>
                  <a:pt x="12629" y="13602"/>
                </a:lnTo>
                <a:lnTo>
                  <a:pt x="12653" y="13651"/>
                </a:lnTo>
                <a:lnTo>
                  <a:pt x="12677" y="13699"/>
                </a:lnTo>
                <a:lnTo>
                  <a:pt x="12750" y="13724"/>
                </a:lnTo>
                <a:lnTo>
                  <a:pt x="12848" y="13748"/>
                </a:lnTo>
                <a:lnTo>
                  <a:pt x="12921" y="13748"/>
                </a:lnTo>
                <a:lnTo>
                  <a:pt x="12994" y="13724"/>
                </a:lnTo>
                <a:lnTo>
                  <a:pt x="13140" y="13651"/>
                </a:lnTo>
                <a:lnTo>
                  <a:pt x="13286" y="13578"/>
                </a:lnTo>
                <a:lnTo>
                  <a:pt x="13407" y="13480"/>
                </a:lnTo>
                <a:lnTo>
                  <a:pt x="13553" y="13383"/>
                </a:lnTo>
                <a:lnTo>
                  <a:pt x="13675" y="13237"/>
                </a:lnTo>
                <a:lnTo>
                  <a:pt x="13724" y="13164"/>
                </a:lnTo>
                <a:lnTo>
                  <a:pt x="13748" y="13091"/>
                </a:lnTo>
                <a:lnTo>
                  <a:pt x="13943" y="13286"/>
                </a:lnTo>
                <a:lnTo>
                  <a:pt x="13918" y="13286"/>
                </a:lnTo>
                <a:lnTo>
                  <a:pt x="13772" y="13383"/>
                </a:lnTo>
                <a:lnTo>
                  <a:pt x="13675" y="13505"/>
                </a:lnTo>
                <a:lnTo>
                  <a:pt x="13456" y="13748"/>
                </a:lnTo>
                <a:lnTo>
                  <a:pt x="13237" y="13967"/>
                </a:lnTo>
                <a:lnTo>
                  <a:pt x="13140" y="14064"/>
                </a:lnTo>
                <a:lnTo>
                  <a:pt x="13067" y="14210"/>
                </a:lnTo>
                <a:lnTo>
                  <a:pt x="13042" y="14235"/>
                </a:lnTo>
                <a:lnTo>
                  <a:pt x="13067" y="14259"/>
                </a:lnTo>
                <a:lnTo>
                  <a:pt x="13067" y="14308"/>
                </a:lnTo>
                <a:lnTo>
                  <a:pt x="13115" y="14308"/>
                </a:lnTo>
                <a:lnTo>
                  <a:pt x="13261" y="14259"/>
                </a:lnTo>
                <a:lnTo>
                  <a:pt x="13407" y="14210"/>
                </a:lnTo>
                <a:lnTo>
                  <a:pt x="13651" y="14040"/>
                </a:lnTo>
                <a:lnTo>
                  <a:pt x="13797" y="13918"/>
                </a:lnTo>
                <a:lnTo>
                  <a:pt x="13943" y="13797"/>
                </a:lnTo>
                <a:lnTo>
                  <a:pt x="14064" y="13626"/>
                </a:lnTo>
                <a:lnTo>
                  <a:pt x="14137" y="13480"/>
                </a:lnTo>
                <a:lnTo>
                  <a:pt x="14332" y="13675"/>
                </a:lnTo>
                <a:lnTo>
                  <a:pt x="14186" y="13918"/>
                </a:lnTo>
                <a:lnTo>
                  <a:pt x="14089" y="14040"/>
                </a:lnTo>
                <a:lnTo>
                  <a:pt x="13991" y="14137"/>
                </a:lnTo>
                <a:lnTo>
                  <a:pt x="13870" y="14235"/>
                </a:lnTo>
                <a:lnTo>
                  <a:pt x="13748" y="14308"/>
                </a:lnTo>
                <a:lnTo>
                  <a:pt x="13626" y="14381"/>
                </a:lnTo>
                <a:lnTo>
                  <a:pt x="13505" y="14454"/>
                </a:lnTo>
                <a:lnTo>
                  <a:pt x="13505" y="14502"/>
                </a:lnTo>
                <a:lnTo>
                  <a:pt x="13480" y="14527"/>
                </a:lnTo>
                <a:lnTo>
                  <a:pt x="13505" y="14600"/>
                </a:lnTo>
                <a:lnTo>
                  <a:pt x="13602" y="14648"/>
                </a:lnTo>
                <a:lnTo>
                  <a:pt x="13675" y="14673"/>
                </a:lnTo>
                <a:lnTo>
                  <a:pt x="13772" y="14673"/>
                </a:lnTo>
                <a:lnTo>
                  <a:pt x="13894" y="14648"/>
                </a:lnTo>
                <a:lnTo>
                  <a:pt x="14089" y="14551"/>
                </a:lnTo>
                <a:lnTo>
                  <a:pt x="14235" y="14454"/>
                </a:lnTo>
                <a:lnTo>
                  <a:pt x="14356" y="14356"/>
                </a:lnTo>
                <a:lnTo>
                  <a:pt x="14454" y="14235"/>
                </a:lnTo>
                <a:lnTo>
                  <a:pt x="14575" y="14113"/>
                </a:lnTo>
                <a:lnTo>
                  <a:pt x="14648" y="13967"/>
                </a:lnTo>
                <a:lnTo>
                  <a:pt x="14867" y="14210"/>
                </a:lnTo>
                <a:lnTo>
                  <a:pt x="14843" y="14210"/>
                </a:lnTo>
                <a:lnTo>
                  <a:pt x="14721" y="14259"/>
                </a:lnTo>
                <a:lnTo>
                  <a:pt x="14624" y="14332"/>
                </a:lnTo>
                <a:lnTo>
                  <a:pt x="14454" y="14527"/>
                </a:lnTo>
                <a:lnTo>
                  <a:pt x="14235" y="14746"/>
                </a:lnTo>
                <a:lnTo>
                  <a:pt x="14113" y="14867"/>
                </a:lnTo>
                <a:lnTo>
                  <a:pt x="13991" y="14940"/>
                </a:lnTo>
                <a:lnTo>
                  <a:pt x="13967" y="14989"/>
                </a:lnTo>
                <a:lnTo>
                  <a:pt x="13967" y="15038"/>
                </a:lnTo>
                <a:lnTo>
                  <a:pt x="14016" y="15086"/>
                </a:lnTo>
                <a:lnTo>
                  <a:pt x="14064" y="15086"/>
                </a:lnTo>
                <a:lnTo>
                  <a:pt x="14356" y="15013"/>
                </a:lnTo>
                <a:lnTo>
                  <a:pt x="14478" y="14940"/>
                </a:lnTo>
                <a:lnTo>
                  <a:pt x="14624" y="14867"/>
                </a:lnTo>
                <a:lnTo>
                  <a:pt x="14867" y="14648"/>
                </a:lnTo>
                <a:lnTo>
                  <a:pt x="14965" y="14527"/>
                </a:lnTo>
                <a:lnTo>
                  <a:pt x="15038" y="14405"/>
                </a:lnTo>
                <a:lnTo>
                  <a:pt x="15038" y="14381"/>
                </a:lnTo>
                <a:lnTo>
                  <a:pt x="15330" y="14673"/>
                </a:lnTo>
                <a:lnTo>
                  <a:pt x="15111" y="14867"/>
                </a:lnTo>
                <a:lnTo>
                  <a:pt x="14892" y="15062"/>
                </a:lnTo>
                <a:lnTo>
                  <a:pt x="14648" y="15232"/>
                </a:lnTo>
                <a:lnTo>
                  <a:pt x="14527" y="15330"/>
                </a:lnTo>
                <a:lnTo>
                  <a:pt x="14429" y="15427"/>
                </a:lnTo>
                <a:lnTo>
                  <a:pt x="14405" y="15451"/>
                </a:lnTo>
                <a:lnTo>
                  <a:pt x="14405" y="15500"/>
                </a:lnTo>
                <a:lnTo>
                  <a:pt x="14429" y="15524"/>
                </a:lnTo>
                <a:lnTo>
                  <a:pt x="14454" y="15549"/>
                </a:lnTo>
                <a:lnTo>
                  <a:pt x="14624" y="15573"/>
                </a:lnTo>
                <a:lnTo>
                  <a:pt x="14770" y="15549"/>
                </a:lnTo>
                <a:lnTo>
                  <a:pt x="14940" y="15476"/>
                </a:lnTo>
                <a:lnTo>
                  <a:pt x="15086" y="15378"/>
                </a:lnTo>
                <a:lnTo>
                  <a:pt x="15232" y="15281"/>
                </a:lnTo>
                <a:lnTo>
                  <a:pt x="15354" y="15159"/>
                </a:lnTo>
                <a:lnTo>
                  <a:pt x="15573" y="14916"/>
                </a:lnTo>
                <a:lnTo>
                  <a:pt x="15743" y="15111"/>
                </a:lnTo>
                <a:lnTo>
                  <a:pt x="15476" y="15378"/>
                </a:lnTo>
                <a:lnTo>
                  <a:pt x="15330" y="15476"/>
                </a:lnTo>
                <a:lnTo>
                  <a:pt x="15184" y="15573"/>
                </a:lnTo>
                <a:lnTo>
                  <a:pt x="15038" y="15670"/>
                </a:lnTo>
                <a:lnTo>
                  <a:pt x="14892" y="15792"/>
                </a:lnTo>
                <a:lnTo>
                  <a:pt x="14843" y="15840"/>
                </a:lnTo>
                <a:lnTo>
                  <a:pt x="14867" y="15913"/>
                </a:lnTo>
                <a:lnTo>
                  <a:pt x="14892" y="15986"/>
                </a:lnTo>
                <a:lnTo>
                  <a:pt x="14940" y="16011"/>
                </a:lnTo>
                <a:lnTo>
                  <a:pt x="15038" y="16035"/>
                </a:lnTo>
                <a:lnTo>
                  <a:pt x="15159" y="16011"/>
                </a:lnTo>
                <a:lnTo>
                  <a:pt x="15354" y="15962"/>
                </a:lnTo>
                <a:lnTo>
                  <a:pt x="15524" y="15865"/>
                </a:lnTo>
                <a:lnTo>
                  <a:pt x="15695" y="15767"/>
                </a:lnTo>
                <a:lnTo>
                  <a:pt x="15889" y="15597"/>
                </a:lnTo>
                <a:lnTo>
                  <a:pt x="16060" y="15427"/>
                </a:lnTo>
                <a:lnTo>
                  <a:pt x="16352" y="15694"/>
                </a:lnTo>
                <a:lnTo>
                  <a:pt x="16181" y="15865"/>
                </a:lnTo>
                <a:lnTo>
                  <a:pt x="16011" y="16011"/>
                </a:lnTo>
                <a:lnTo>
                  <a:pt x="15743" y="16157"/>
                </a:lnTo>
                <a:lnTo>
                  <a:pt x="15500" y="16303"/>
                </a:lnTo>
                <a:lnTo>
                  <a:pt x="15451" y="16327"/>
                </a:lnTo>
                <a:lnTo>
                  <a:pt x="15451" y="16376"/>
                </a:lnTo>
                <a:lnTo>
                  <a:pt x="15476" y="16400"/>
                </a:lnTo>
                <a:lnTo>
                  <a:pt x="15524" y="16424"/>
                </a:lnTo>
                <a:lnTo>
                  <a:pt x="15719" y="16424"/>
                </a:lnTo>
                <a:lnTo>
                  <a:pt x="15889" y="16449"/>
                </a:lnTo>
                <a:lnTo>
                  <a:pt x="16084" y="16400"/>
                </a:lnTo>
                <a:lnTo>
                  <a:pt x="16254" y="16351"/>
                </a:lnTo>
                <a:lnTo>
                  <a:pt x="16400" y="16254"/>
                </a:lnTo>
                <a:lnTo>
                  <a:pt x="16522" y="16157"/>
                </a:lnTo>
                <a:lnTo>
                  <a:pt x="16498" y="16254"/>
                </a:lnTo>
                <a:lnTo>
                  <a:pt x="16400" y="16376"/>
                </a:lnTo>
                <a:lnTo>
                  <a:pt x="16279" y="16473"/>
                </a:lnTo>
                <a:lnTo>
                  <a:pt x="16133" y="16546"/>
                </a:lnTo>
                <a:lnTo>
                  <a:pt x="15987" y="16619"/>
                </a:lnTo>
                <a:lnTo>
                  <a:pt x="15768" y="16668"/>
                </a:lnTo>
                <a:lnTo>
                  <a:pt x="15451" y="16765"/>
                </a:lnTo>
                <a:lnTo>
                  <a:pt x="15427" y="16692"/>
                </a:lnTo>
                <a:lnTo>
                  <a:pt x="15354" y="16643"/>
                </a:lnTo>
                <a:lnTo>
                  <a:pt x="15208" y="16546"/>
                </a:lnTo>
                <a:lnTo>
                  <a:pt x="15062" y="16400"/>
                </a:lnTo>
                <a:lnTo>
                  <a:pt x="14770" y="16132"/>
                </a:lnTo>
                <a:lnTo>
                  <a:pt x="14016" y="15524"/>
                </a:lnTo>
                <a:lnTo>
                  <a:pt x="13626" y="15159"/>
                </a:lnTo>
                <a:lnTo>
                  <a:pt x="13261" y="14770"/>
                </a:lnTo>
                <a:lnTo>
                  <a:pt x="12556" y="14016"/>
                </a:lnTo>
                <a:lnTo>
                  <a:pt x="12312" y="13772"/>
                </a:lnTo>
                <a:lnTo>
                  <a:pt x="12045" y="13553"/>
                </a:lnTo>
                <a:lnTo>
                  <a:pt x="11485" y="13140"/>
                </a:lnTo>
                <a:lnTo>
                  <a:pt x="11217" y="12921"/>
                </a:lnTo>
                <a:lnTo>
                  <a:pt x="10950" y="12677"/>
                </a:lnTo>
                <a:lnTo>
                  <a:pt x="10707" y="12434"/>
                </a:lnTo>
                <a:lnTo>
                  <a:pt x="10512" y="12166"/>
                </a:lnTo>
                <a:lnTo>
                  <a:pt x="10828" y="11899"/>
                </a:lnTo>
                <a:lnTo>
                  <a:pt x="11144" y="11607"/>
                </a:lnTo>
                <a:lnTo>
                  <a:pt x="11436" y="11315"/>
                </a:lnTo>
                <a:lnTo>
                  <a:pt x="11704" y="10998"/>
                </a:lnTo>
                <a:close/>
                <a:moveTo>
                  <a:pt x="6400" y="0"/>
                </a:moveTo>
                <a:lnTo>
                  <a:pt x="5791" y="73"/>
                </a:lnTo>
                <a:lnTo>
                  <a:pt x="5183" y="170"/>
                </a:lnTo>
                <a:lnTo>
                  <a:pt x="4891" y="243"/>
                </a:lnTo>
                <a:lnTo>
                  <a:pt x="4599" y="341"/>
                </a:lnTo>
                <a:lnTo>
                  <a:pt x="4258" y="462"/>
                </a:lnTo>
                <a:lnTo>
                  <a:pt x="3918" y="633"/>
                </a:lnTo>
                <a:lnTo>
                  <a:pt x="3601" y="827"/>
                </a:lnTo>
                <a:lnTo>
                  <a:pt x="3285" y="1022"/>
                </a:lnTo>
                <a:lnTo>
                  <a:pt x="2969" y="1241"/>
                </a:lnTo>
                <a:lnTo>
                  <a:pt x="2677" y="1484"/>
                </a:lnTo>
                <a:lnTo>
                  <a:pt x="2117" y="1971"/>
                </a:lnTo>
                <a:lnTo>
                  <a:pt x="1850" y="2239"/>
                </a:lnTo>
                <a:lnTo>
                  <a:pt x="1606" y="2506"/>
                </a:lnTo>
                <a:lnTo>
                  <a:pt x="1363" y="2798"/>
                </a:lnTo>
                <a:lnTo>
                  <a:pt x="1168" y="3066"/>
                </a:lnTo>
                <a:lnTo>
                  <a:pt x="949" y="3382"/>
                </a:lnTo>
                <a:lnTo>
                  <a:pt x="779" y="3699"/>
                </a:lnTo>
                <a:lnTo>
                  <a:pt x="609" y="4015"/>
                </a:lnTo>
                <a:lnTo>
                  <a:pt x="463" y="4331"/>
                </a:lnTo>
                <a:lnTo>
                  <a:pt x="341" y="4672"/>
                </a:lnTo>
                <a:lnTo>
                  <a:pt x="244" y="5013"/>
                </a:lnTo>
                <a:lnTo>
                  <a:pt x="146" y="5353"/>
                </a:lnTo>
                <a:lnTo>
                  <a:pt x="73" y="5718"/>
                </a:lnTo>
                <a:lnTo>
                  <a:pt x="25" y="6083"/>
                </a:lnTo>
                <a:lnTo>
                  <a:pt x="0" y="6448"/>
                </a:lnTo>
                <a:lnTo>
                  <a:pt x="0" y="6813"/>
                </a:lnTo>
                <a:lnTo>
                  <a:pt x="0" y="7203"/>
                </a:lnTo>
                <a:lnTo>
                  <a:pt x="25" y="7592"/>
                </a:lnTo>
                <a:lnTo>
                  <a:pt x="98" y="7957"/>
                </a:lnTo>
                <a:lnTo>
                  <a:pt x="171" y="8346"/>
                </a:lnTo>
                <a:lnTo>
                  <a:pt x="268" y="8711"/>
                </a:lnTo>
                <a:lnTo>
                  <a:pt x="390" y="9076"/>
                </a:lnTo>
                <a:lnTo>
                  <a:pt x="560" y="9441"/>
                </a:lnTo>
                <a:lnTo>
                  <a:pt x="730" y="9782"/>
                </a:lnTo>
                <a:lnTo>
                  <a:pt x="925" y="10122"/>
                </a:lnTo>
                <a:lnTo>
                  <a:pt x="1168" y="10463"/>
                </a:lnTo>
                <a:lnTo>
                  <a:pt x="1436" y="10804"/>
                </a:lnTo>
                <a:lnTo>
                  <a:pt x="1704" y="11096"/>
                </a:lnTo>
                <a:lnTo>
                  <a:pt x="1996" y="11363"/>
                </a:lnTo>
                <a:lnTo>
                  <a:pt x="2312" y="11631"/>
                </a:lnTo>
                <a:lnTo>
                  <a:pt x="2628" y="11874"/>
                </a:lnTo>
                <a:lnTo>
                  <a:pt x="2969" y="12093"/>
                </a:lnTo>
                <a:lnTo>
                  <a:pt x="3334" y="12312"/>
                </a:lnTo>
                <a:lnTo>
                  <a:pt x="3747" y="12531"/>
                </a:lnTo>
                <a:lnTo>
                  <a:pt x="4161" y="12726"/>
                </a:lnTo>
                <a:lnTo>
                  <a:pt x="4599" y="12896"/>
                </a:lnTo>
                <a:lnTo>
                  <a:pt x="5037" y="13042"/>
                </a:lnTo>
                <a:lnTo>
                  <a:pt x="5499" y="13164"/>
                </a:lnTo>
                <a:lnTo>
                  <a:pt x="5937" y="13261"/>
                </a:lnTo>
                <a:lnTo>
                  <a:pt x="6400" y="13334"/>
                </a:lnTo>
                <a:lnTo>
                  <a:pt x="6862" y="13383"/>
                </a:lnTo>
                <a:lnTo>
                  <a:pt x="7324" y="13383"/>
                </a:lnTo>
                <a:lnTo>
                  <a:pt x="7787" y="13334"/>
                </a:lnTo>
                <a:lnTo>
                  <a:pt x="8225" y="13261"/>
                </a:lnTo>
                <a:lnTo>
                  <a:pt x="8638" y="13140"/>
                </a:lnTo>
                <a:lnTo>
                  <a:pt x="9076" y="12994"/>
                </a:lnTo>
                <a:lnTo>
                  <a:pt x="9466" y="12799"/>
                </a:lnTo>
                <a:lnTo>
                  <a:pt x="9879" y="12580"/>
                </a:lnTo>
                <a:lnTo>
                  <a:pt x="10269" y="12337"/>
                </a:lnTo>
                <a:lnTo>
                  <a:pt x="10293" y="12458"/>
                </a:lnTo>
                <a:lnTo>
                  <a:pt x="10317" y="12580"/>
                </a:lnTo>
                <a:lnTo>
                  <a:pt x="10390" y="12677"/>
                </a:lnTo>
                <a:lnTo>
                  <a:pt x="10463" y="12775"/>
                </a:lnTo>
                <a:lnTo>
                  <a:pt x="10658" y="12969"/>
                </a:lnTo>
                <a:lnTo>
                  <a:pt x="10828" y="13140"/>
                </a:lnTo>
                <a:lnTo>
                  <a:pt x="11120" y="13383"/>
                </a:lnTo>
                <a:lnTo>
                  <a:pt x="11412" y="13602"/>
                </a:lnTo>
                <a:lnTo>
                  <a:pt x="11704" y="13845"/>
                </a:lnTo>
                <a:lnTo>
                  <a:pt x="11972" y="14089"/>
                </a:lnTo>
                <a:lnTo>
                  <a:pt x="12385" y="14502"/>
                </a:lnTo>
                <a:lnTo>
                  <a:pt x="12775" y="14916"/>
                </a:lnTo>
                <a:lnTo>
                  <a:pt x="13164" y="15330"/>
                </a:lnTo>
                <a:lnTo>
                  <a:pt x="13553" y="15743"/>
                </a:lnTo>
                <a:lnTo>
                  <a:pt x="13772" y="15938"/>
                </a:lnTo>
                <a:lnTo>
                  <a:pt x="13991" y="16132"/>
                </a:lnTo>
                <a:lnTo>
                  <a:pt x="14429" y="16473"/>
                </a:lnTo>
                <a:lnTo>
                  <a:pt x="14770" y="16789"/>
                </a:lnTo>
                <a:lnTo>
                  <a:pt x="14916" y="16935"/>
                </a:lnTo>
                <a:lnTo>
                  <a:pt x="15111" y="17081"/>
                </a:lnTo>
                <a:lnTo>
                  <a:pt x="15184" y="17106"/>
                </a:lnTo>
                <a:lnTo>
                  <a:pt x="15232" y="17154"/>
                </a:lnTo>
                <a:lnTo>
                  <a:pt x="15305" y="17179"/>
                </a:lnTo>
                <a:lnTo>
                  <a:pt x="15451" y="17227"/>
                </a:lnTo>
                <a:lnTo>
                  <a:pt x="15646" y="17203"/>
                </a:lnTo>
                <a:lnTo>
                  <a:pt x="15841" y="17179"/>
                </a:lnTo>
                <a:lnTo>
                  <a:pt x="16035" y="17106"/>
                </a:lnTo>
                <a:lnTo>
                  <a:pt x="16230" y="17033"/>
                </a:lnTo>
                <a:lnTo>
                  <a:pt x="16498" y="16911"/>
                </a:lnTo>
                <a:lnTo>
                  <a:pt x="16644" y="16814"/>
                </a:lnTo>
                <a:lnTo>
                  <a:pt x="16790" y="16668"/>
                </a:lnTo>
                <a:lnTo>
                  <a:pt x="16911" y="16497"/>
                </a:lnTo>
                <a:lnTo>
                  <a:pt x="17009" y="16327"/>
                </a:lnTo>
                <a:lnTo>
                  <a:pt x="17057" y="16132"/>
                </a:lnTo>
                <a:lnTo>
                  <a:pt x="17082" y="15938"/>
                </a:lnTo>
                <a:lnTo>
                  <a:pt x="17057" y="15840"/>
                </a:lnTo>
                <a:lnTo>
                  <a:pt x="17033" y="15767"/>
                </a:lnTo>
                <a:lnTo>
                  <a:pt x="17009" y="15670"/>
                </a:lnTo>
                <a:lnTo>
                  <a:pt x="16936" y="15597"/>
                </a:lnTo>
                <a:lnTo>
                  <a:pt x="16887" y="15549"/>
                </a:lnTo>
                <a:lnTo>
                  <a:pt x="15500" y="14137"/>
                </a:lnTo>
                <a:lnTo>
                  <a:pt x="14819" y="13432"/>
                </a:lnTo>
                <a:lnTo>
                  <a:pt x="14089" y="12750"/>
                </a:lnTo>
                <a:lnTo>
                  <a:pt x="13772" y="12458"/>
                </a:lnTo>
                <a:lnTo>
                  <a:pt x="13432" y="12166"/>
                </a:lnTo>
                <a:lnTo>
                  <a:pt x="13091" y="11899"/>
                </a:lnTo>
                <a:lnTo>
                  <a:pt x="12775" y="11582"/>
                </a:lnTo>
                <a:lnTo>
                  <a:pt x="12580" y="11363"/>
                </a:lnTo>
                <a:lnTo>
                  <a:pt x="12385" y="11120"/>
                </a:lnTo>
                <a:lnTo>
                  <a:pt x="12166" y="10901"/>
                </a:lnTo>
                <a:lnTo>
                  <a:pt x="12045" y="10804"/>
                </a:lnTo>
                <a:lnTo>
                  <a:pt x="11923" y="10706"/>
                </a:lnTo>
                <a:lnTo>
                  <a:pt x="12191" y="10317"/>
                </a:lnTo>
                <a:lnTo>
                  <a:pt x="12434" y="9928"/>
                </a:lnTo>
                <a:lnTo>
                  <a:pt x="12629" y="9490"/>
                </a:lnTo>
                <a:lnTo>
                  <a:pt x="12823" y="9076"/>
                </a:lnTo>
                <a:lnTo>
                  <a:pt x="12969" y="8614"/>
                </a:lnTo>
                <a:lnTo>
                  <a:pt x="13091" y="8176"/>
                </a:lnTo>
                <a:lnTo>
                  <a:pt x="13188" y="7713"/>
                </a:lnTo>
                <a:lnTo>
                  <a:pt x="13261" y="7251"/>
                </a:lnTo>
                <a:lnTo>
                  <a:pt x="13310" y="6765"/>
                </a:lnTo>
                <a:lnTo>
                  <a:pt x="13310" y="6302"/>
                </a:lnTo>
                <a:lnTo>
                  <a:pt x="13286" y="5840"/>
                </a:lnTo>
                <a:lnTo>
                  <a:pt x="13237" y="5378"/>
                </a:lnTo>
                <a:lnTo>
                  <a:pt x="13164" y="4891"/>
                </a:lnTo>
                <a:lnTo>
                  <a:pt x="13042" y="4453"/>
                </a:lnTo>
                <a:lnTo>
                  <a:pt x="12896" y="3991"/>
                </a:lnTo>
                <a:lnTo>
                  <a:pt x="12702" y="3553"/>
                </a:lnTo>
                <a:lnTo>
                  <a:pt x="12580" y="3285"/>
                </a:lnTo>
                <a:lnTo>
                  <a:pt x="12434" y="3042"/>
                </a:lnTo>
                <a:lnTo>
                  <a:pt x="12288" y="2798"/>
                </a:lnTo>
                <a:lnTo>
                  <a:pt x="12118" y="2579"/>
                </a:lnTo>
                <a:lnTo>
                  <a:pt x="11753" y="2141"/>
                </a:lnTo>
                <a:lnTo>
                  <a:pt x="11339" y="1728"/>
                </a:lnTo>
                <a:lnTo>
                  <a:pt x="10901" y="1363"/>
                </a:lnTo>
                <a:lnTo>
                  <a:pt x="10415" y="1046"/>
                </a:lnTo>
                <a:lnTo>
                  <a:pt x="9904" y="754"/>
                </a:lnTo>
                <a:lnTo>
                  <a:pt x="9368" y="511"/>
                </a:lnTo>
                <a:lnTo>
                  <a:pt x="8784" y="316"/>
                </a:lnTo>
                <a:lnTo>
                  <a:pt x="8225" y="170"/>
                </a:lnTo>
                <a:lnTo>
                  <a:pt x="7616" y="73"/>
                </a:lnTo>
                <a:lnTo>
                  <a:pt x="7008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sz="1400" b="0" i="0" u="none" strike="noStrike" kern="1200" cap="none" spc="0" normalizeH="0" baseline="0" noProof="0">
              <a:ln>
                <a:noFill/>
              </a:ln>
              <a:solidFill>
                <a:srgbClr val="273F68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8" name="02  找到第一本書">
            <a:extLst>
              <a:ext uri="{FF2B5EF4-FFF2-40B4-BE49-F238E27FC236}">
                <a16:creationId xmlns:a16="http://schemas.microsoft.com/office/drawing/2014/main" id="{74423967-304A-4F3B-AABE-3EF6F1AB4533}"/>
              </a:ext>
            </a:extLst>
          </p:cNvPr>
          <p:cNvSpPr>
            <a:spLocks noGrp="1"/>
          </p:cNvSpPr>
          <p:nvPr/>
        </p:nvSpPr>
        <p:spPr>
          <a:xfrm>
            <a:off x="609600" y="314325"/>
            <a:ext cx="95250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3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13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350" b="1" dirty="0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rPr>
              <a:t>02  </a:t>
            </a:r>
            <a:r>
              <a:rPr sz="1350" b="1" dirty="0" err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rPr>
              <a:t>找到第一本書</a:t>
            </a:r>
            <a:endParaRPr sz="1350" b="1" dirty="0">
              <a:solidFill>
                <a:srgbClr val="A2712D"/>
              </a:solidFill>
              <a:latin typeface="Microsoft JhengHei"/>
              <a:ea typeface="Microsoft JhengHei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19125672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B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" name="Shape 1"/>
          <p:cNvSpPr/>
          <p:nvPr/>
        </p:nvSpPr>
        <p:spPr>
          <a:xfrm>
            <a:off x="146304" y="0"/>
            <a:ext cx="12051792" cy="118872"/>
          </a:xfrm>
          <a:prstGeom prst="rect">
            <a:avLst/>
          </a:prstGeom>
          <a:solidFill>
            <a:srgbClr val="17334B"/>
          </a:solidFill>
          <a:ln w="12700">
            <a:solidFill>
              <a:srgbClr val="17334B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Text 2"/>
          <p:cNvSpPr/>
          <p:nvPr/>
        </p:nvSpPr>
        <p:spPr>
          <a:xfrm>
            <a:off x="502920" y="274320"/>
            <a:ext cx="8229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kern="0" spc="140" dirty="0">
                <a:solidFill>
                  <a:srgbClr val="2F8C87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PROVIDENCE UNIVERSITY  |  LUKING LIBRARY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740664"/>
            <a:ext cx="11155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17334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三秒判斷：可以直接交 AI 產出的內容嗎？</a:t>
            </a:r>
            <a:endParaRPr lang="en-US" sz="2900" dirty="0"/>
          </a:p>
        </p:txBody>
      </p:sp>
      <p:sp>
        <p:nvSpPr>
          <p:cNvPr id="6" name="Shape 4"/>
          <p:cNvSpPr/>
          <p:nvPr/>
        </p:nvSpPr>
        <p:spPr>
          <a:xfrm>
            <a:off x="512064" y="6336792"/>
            <a:ext cx="11155680" cy="0"/>
          </a:xfrm>
          <a:prstGeom prst="line">
            <a:avLst/>
          </a:prstGeom>
          <a:noFill/>
          <a:ln w="15240">
            <a:solidFill>
              <a:srgbClr val="D7E1E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Text 5"/>
          <p:cNvSpPr/>
          <p:nvPr/>
        </p:nvSpPr>
        <p:spPr>
          <a:xfrm>
            <a:off x="512064" y="6437376"/>
            <a:ext cx="8503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61737D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靜宜大學蓋夏圖書館  •  資訊素養與 AI 學習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731520" y="1856232"/>
            <a:ext cx="5257800" cy="3337560"/>
          </a:xfrm>
          <a:prstGeom prst="roundRect">
            <a:avLst>
              <a:gd name="adj" fmla="val 411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Shape 8"/>
          <p:cNvSpPr/>
          <p:nvPr/>
        </p:nvSpPr>
        <p:spPr>
          <a:xfrm>
            <a:off x="731520" y="1856232"/>
            <a:ext cx="73152" cy="3337560"/>
          </a:xfrm>
          <a:prstGeom prst="rect">
            <a:avLst/>
          </a:prstGeom>
          <a:solidFill>
            <a:srgbClr val="B35A45"/>
          </a:solidFill>
          <a:ln w="12700">
            <a:solidFill>
              <a:srgbClr val="B35A45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Text 9"/>
          <p:cNvSpPr/>
          <p:nvPr/>
        </p:nvSpPr>
        <p:spPr>
          <a:xfrm>
            <a:off x="950976" y="2011680"/>
            <a:ext cx="4892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7334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不可以直接交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950976" y="2551176"/>
            <a:ext cx="4828032" cy="2505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8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AI 編造的參考文獻、沒有看過的文章摘要、未確認的數字、整段未標示的生成內容。</a:t>
            </a:r>
            <a:endParaRPr lang="en-US" sz="1580" dirty="0"/>
          </a:p>
        </p:txBody>
      </p:sp>
      <p:sp>
        <p:nvSpPr>
          <p:cNvPr id="13" name="Shape 11"/>
          <p:cNvSpPr/>
          <p:nvPr/>
        </p:nvSpPr>
        <p:spPr>
          <a:xfrm>
            <a:off x="6199632" y="1856232"/>
            <a:ext cx="5257800" cy="3337560"/>
          </a:xfrm>
          <a:prstGeom prst="roundRect">
            <a:avLst>
              <a:gd name="adj" fmla="val 411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Shape 12"/>
          <p:cNvSpPr/>
          <p:nvPr/>
        </p:nvSpPr>
        <p:spPr>
          <a:xfrm>
            <a:off x="6199632" y="1856232"/>
            <a:ext cx="73152" cy="3337560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Text 13"/>
          <p:cNvSpPr/>
          <p:nvPr/>
        </p:nvSpPr>
        <p:spPr>
          <a:xfrm>
            <a:off x="6419088" y="2011680"/>
            <a:ext cx="4892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7334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可以作為輔助</a:t>
            </a:r>
            <a:endParaRPr lang="en-US" sz="1900" dirty="0"/>
          </a:p>
        </p:txBody>
      </p:sp>
      <p:sp>
        <p:nvSpPr>
          <p:cNvPr id="16" name="Text 14"/>
          <p:cNvSpPr/>
          <p:nvPr/>
        </p:nvSpPr>
        <p:spPr>
          <a:xfrm>
            <a:off x="6419088" y="2551176"/>
            <a:ext cx="4828032" cy="2505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8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讓 AI 提供研究問題、列檢索詞、提供文章結構建議、協助語句潤飾；依老師規範揭露並自行查核。</a:t>
            </a:r>
            <a:endParaRPr lang="en-US" sz="158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B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" name="Shape 1"/>
          <p:cNvSpPr/>
          <p:nvPr/>
        </p:nvSpPr>
        <p:spPr>
          <a:xfrm>
            <a:off x="146304" y="0"/>
            <a:ext cx="12051792" cy="118872"/>
          </a:xfrm>
          <a:prstGeom prst="rect">
            <a:avLst/>
          </a:prstGeom>
          <a:solidFill>
            <a:srgbClr val="17334B"/>
          </a:solidFill>
          <a:ln w="12700">
            <a:solidFill>
              <a:srgbClr val="17334B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Text 2"/>
          <p:cNvSpPr/>
          <p:nvPr/>
        </p:nvSpPr>
        <p:spPr>
          <a:xfrm>
            <a:off x="502920" y="274320"/>
            <a:ext cx="8229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kern="0" spc="140" dirty="0">
                <a:solidFill>
                  <a:srgbClr val="2F8C87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PROVIDENCE UNIVERSITY  |  LUKING LIBRARY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740664"/>
            <a:ext cx="11155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17334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館藏查詢系統：先找到書，再找到位置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521208" y="1426464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61737D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適合：課本延伸閱讀、專書、論文、館藏可借狀態查詢。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12064" y="6336792"/>
            <a:ext cx="11155680" cy="0"/>
          </a:xfrm>
          <a:prstGeom prst="line">
            <a:avLst/>
          </a:prstGeom>
          <a:noFill/>
          <a:ln w="15240">
            <a:solidFill>
              <a:srgbClr val="D7E1E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Text 6"/>
          <p:cNvSpPr/>
          <p:nvPr/>
        </p:nvSpPr>
        <p:spPr>
          <a:xfrm>
            <a:off x="512064" y="6437376"/>
            <a:ext cx="8503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61737D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靜宜大學蓋夏圖書館  •  資訊素養與 AI 學習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777240" y="1993392"/>
            <a:ext cx="100584" cy="100584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Text 9"/>
          <p:cNvSpPr/>
          <p:nvPr/>
        </p:nvSpPr>
        <p:spPr>
          <a:xfrm>
            <a:off x="1042416" y="1883664"/>
            <a:ext cx="1057960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2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輸入書名、作者或主題詞，先從廣泛搜尋開始。</a:t>
            </a:r>
            <a:endParaRPr lang="en-US" sz="1920" dirty="0"/>
          </a:p>
        </p:txBody>
      </p:sp>
      <p:sp>
        <p:nvSpPr>
          <p:cNvPr id="12" name="Shape 10"/>
          <p:cNvSpPr/>
          <p:nvPr/>
        </p:nvSpPr>
        <p:spPr>
          <a:xfrm>
            <a:off x="777240" y="2770632"/>
            <a:ext cx="100584" cy="100584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Text 11"/>
          <p:cNvSpPr/>
          <p:nvPr/>
        </p:nvSpPr>
        <p:spPr>
          <a:xfrm>
            <a:off x="1042416" y="2660904"/>
            <a:ext cx="1057960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2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利用資料類型、出版年等條件縮小結果。</a:t>
            </a:r>
            <a:endParaRPr lang="en-US" sz="1920" dirty="0"/>
          </a:p>
        </p:txBody>
      </p:sp>
      <p:sp>
        <p:nvSpPr>
          <p:cNvPr id="14" name="Shape 12"/>
          <p:cNvSpPr/>
          <p:nvPr/>
        </p:nvSpPr>
        <p:spPr>
          <a:xfrm>
            <a:off x="777240" y="3547872"/>
            <a:ext cx="100584" cy="100584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Text 13"/>
          <p:cNvSpPr/>
          <p:nvPr/>
        </p:nvSpPr>
        <p:spPr>
          <a:xfrm>
            <a:off x="1042416" y="3438144"/>
            <a:ext cx="1057960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2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打開詳細書目，確認館藏地、索書號、流通狀態。</a:t>
            </a:r>
            <a:endParaRPr lang="en-US" sz="1920" dirty="0"/>
          </a:p>
        </p:txBody>
      </p:sp>
      <p:sp>
        <p:nvSpPr>
          <p:cNvPr id="16" name="Shape 14"/>
          <p:cNvSpPr/>
          <p:nvPr/>
        </p:nvSpPr>
        <p:spPr>
          <a:xfrm>
            <a:off x="777240" y="4325112"/>
            <a:ext cx="100584" cy="100584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7" name="Text 15"/>
          <p:cNvSpPr/>
          <p:nvPr/>
        </p:nvSpPr>
        <p:spPr>
          <a:xfrm>
            <a:off x="1042416" y="4215384"/>
            <a:ext cx="1057960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2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找不到時，調整關鍵字／同義詞，或洽參考諮詢台。</a:t>
            </a:r>
            <a:endParaRPr lang="en-US" sz="1920" dirty="0"/>
          </a:p>
        </p:txBody>
      </p:sp>
      <p:pic>
        <p:nvPicPr>
          <p:cNvPr id="18" name="Image 0" descr="/mnt/data/pu_slide_assets/catalo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9024" y="5330952"/>
            <a:ext cx="768096" cy="768096"/>
          </a:xfrm>
          <a:prstGeom prst="rect">
            <a:avLst/>
          </a:prstGeom>
        </p:spPr>
      </p:pic>
      <p:sp>
        <p:nvSpPr>
          <p:cNvPr id="19" name="Text 16">
            <a:hlinkClick r:id="rId4"/>
          </p:cNvPr>
          <p:cNvSpPr/>
          <p:nvPr/>
        </p:nvSpPr>
        <p:spPr>
          <a:xfrm>
            <a:off x="777240" y="5550408"/>
            <a:ext cx="9326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u="sng" dirty="0">
                <a:solidFill>
                  <a:srgbClr val="23617A"/>
                </a:solidFill>
                <a:uFill>
                  <a:solidFill>
                    <a:srgbClr val="23617A"/>
                  </a:solidFill>
                </a:uFill>
                <a:latin typeface="新細明體" pitchFamily="34" charset="0"/>
                <a:ea typeface="新細明體" pitchFamily="34" charset="-122"/>
                <a:cs typeface="新細明體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館藏查詢  https://webpacx.lib.pu.edu.tw/</a:t>
            </a:r>
            <a:endParaRPr lang="en-US" sz="1400" dirty="0"/>
          </a:p>
        </p:txBody>
      </p:sp>
      <p:pic>
        <p:nvPicPr>
          <p:cNvPr id="21" name="圖片 20">
            <a:extLst>
              <a:ext uri="{FF2B5EF4-FFF2-40B4-BE49-F238E27FC236}">
                <a16:creationId xmlns:a16="http://schemas.microsoft.com/office/drawing/2014/main" id="{F1CF73B9-0385-54EE-5D07-8D826D265A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5174" y="1705355"/>
            <a:ext cx="5097108" cy="3282697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9D77A4D8-E0A8-46DE-90EA-F5A08BC0FF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019" y="632332"/>
            <a:ext cx="8910293" cy="5722149"/>
          </a:xfrm>
          <a:prstGeom prst="rect">
            <a:avLst/>
          </a:prstGeom>
        </p:spPr>
      </p:pic>
      <p:sp>
        <p:nvSpPr>
          <p:cNvPr id="5" name="標題 4">
            <a:extLst>
              <a:ext uri="{FF2B5EF4-FFF2-40B4-BE49-F238E27FC236}">
                <a16:creationId xmlns:a16="http://schemas.microsoft.com/office/drawing/2014/main" id="{89F24A96-3894-47E4-A75E-ED5270963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3792" y="18923"/>
            <a:ext cx="6420925" cy="5909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3600" dirty="0">
                <a:solidFill>
                  <a:schemeClr val="bg1"/>
                </a:solidFill>
                <a:latin typeface="微軟正黑體 Light" panose="020B0304030504040204" pitchFamily="34" charset="-120"/>
                <a:ea typeface="微軟正黑體 Light" panose="020B0304030504040204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https://webpacx.lib.pu.edu.tw</a:t>
            </a:r>
            <a:r>
              <a:rPr lang="zh-TW" altLang="en-US" sz="3600" dirty="0">
                <a:solidFill>
                  <a:schemeClr val="bg1"/>
                </a:solidFill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 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169FD08D-4860-4AC4-B6B7-58E021FAD5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06" y="2687735"/>
            <a:ext cx="1389367" cy="2661320"/>
          </a:xfrm>
          <a:prstGeom prst="rect">
            <a:avLst/>
          </a:prstGeom>
          <a:ln>
            <a:solidFill>
              <a:srgbClr val="FFC000"/>
            </a:solidFill>
          </a:ln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4763B151-C322-40FF-BBFD-0B5C1C6A2E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4873" y="2708845"/>
            <a:ext cx="1125075" cy="1455043"/>
          </a:xfrm>
          <a:prstGeom prst="rect">
            <a:avLst/>
          </a:prstGeom>
          <a:ln>
            <a:solidFill>
              <a:srgbClr val="FFCC66"/>
            </a:solidFill>
          </a:ln>
        </p:spPr>
      </p:pic>
      <p:sp>
        <p:nvSpPr>
          <p:cNvPr id="8" name="矩形圖說文字 5">
            <a:extLst>
              <a:ext uri="{FF2B5EF4-FFF2-40B4-BE49-F238E27FC236}">
                <a16:creationId xmlns:a16="http://schemas.microsoft.com/office/drawing/2014/main" id="{80A4BAAD-960B-48FB-B127-4C387086FF07}"/>
              </a:ext>
            </a:extLst>
          </p:cNvPr>
          <p:cNvSpPr/>
          <p:nvPr/>
        </p:nvSpPr>
        <p:spPr>
          <a:xfrm>
            <a:off x="8547407" y="1178307"/>
            <a:ext cx="1186929" cy="432048"/>
          </a:xfrm>
          <a:prstGeom prst="wedgeRectCallout">
            <a:avLst>
              <a:gd name="adj1" fmla="val 18919"/>
              <a:gd name="adj2" fmla="val -112335"/>
            </a:avLst>
          </a:prstGeom>
          <a:solidFill>
            <a:srgbClr val="CC99FF"/>
          </a:solidFill>
          <a:ln w="444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繁黑體 Std B" panose="020B0700000000000000" pitchFamily="34" charset="-120"/>
                <a:ea typeface="Adobe 繁黑體 Std B" panose="020B0700000000000000" pitchFamily="34" charset="-120"/>
                <a:cs typeface="+mn-cs"/>
              </a:rPr>
              <a:t>個人書房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910974F-5857-4FD7-9784-FDD34EDCB26E}"/>
              </a:ext>
            </a:extLst>
          </p:cNvPr>
          <p:cNvSpPr/>
          <p:nvPr/>
        </p:nvSpPr>
        <p:spPr>
          <a:xfrm>
            <a:off x="2261705" y="2456070"/>
            <a:ext cx="411568" cy="23166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0C716050-C2C8-4074-8E31-2AEA136A0369}"/>
              </a:ext>
            </a:extLst>
          </p:cNvPr>
          <p:cNvSpPr/>
          <p:nvPr/>
        </p:nvSpPr>
        <p:spPr>
          <a:xfrm>
            <a:off x="2774873" y="2462448"/>
            <a:ext cx="608849" cy="23166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913B209D-87FE-4C70-A63C-266F7771DC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68166" y="1846470"/>
            <a:ext cx="6648145" cy="4050019"/>
          </a:xfrm>
          <a:prstGeom prst="rect">
            <a:avLst/>
          </a:prstGeom>
        </p:spPr>
      </p:pic>
      <p:sp>
        <p:nvSpPr>
          <p:cNvPr id="11" name="02  找到第一本書">
            <a:extLst>
              <a:ext uri="{FF2B5EF4-FFF2-40B4-BE49-F238E27FC236}">
                <a16:creationId xmlns:a16="http://schemas.microsoft.com/office/drawing/2014/main" id="{850E0095-75FA-479D-BE86-02A0CB54A91A}"/>
              </a:ext>
            </a:extLst>
          </p:cNvPr>
          <p:cNvSpPr>
            <a:spLocks noGrp="1"/>
          </p:cNvSpPr>
          <p:nvPr/>
        </p:nvSpPr>
        <p:spPr>
          <a:xfrm>
            <a:off x="609600" y="314325"/>
            <a:ext cx="95250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3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13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350" b="1" dirty="0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rPr>
              <a:t>02  </a:t>
            </a:r>
            <a:r>
              <a:rPr sz="1350" b="1" dirty="0" err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rPr>
              <a:t>找到第一本書</a:t>
            </a:r>
            <a:endParaRPr sz="1350" b="1" dirty="0">
              <a:solidFill>
                <a:srgbClr val="A2712D"/>
              </a:solidFill>
              <a:latin typeface="Microsoft JhengHei"/>
              <a:ea typeface="Microsoft JhengHei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1717436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B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" name="Shape 1"/>
          <p:cNvSpPr/>
          <p:nvPr/>
        </p:nvSpPr>
        <p:spPr>
          <a:xfrm>
            <a:off x="146304" y="0"/>
            <a:ext cx="12051792" cy="118872"/>
          </a:xfrm>
          <a:prstGeom prst="rect">
            <a:avLst/>
          </a:prstGeom>
          <a:solidFill>
            <a:srgbClr val="17334B"/>
          </a:solidFill>
          <a:ln w="12700">
            <a:solidFill>
              <a:srgbClr val="17334B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Text 2"/>
          <p:cNvSpPr/>
          <p:nvPr/>
        </p:nvSpPr>
        <p:spPr>
          <a:xfrm>
            <a:off x="502920" y="274320"/>
            <a:ext cx="8229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kern="0" spc="140" dirty="0">
                <a:solidFill>
                  <a:srgbClr val="2F8C87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PROVIDENCE UNIVERSITY  |  LUKING LIBRARY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740664"/>
            <a:ext cx="11155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17334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找書示範：把生活主題變成搜尋策略</a:t>
            </a:r>
            <a:endParaRPr lang="en-US" sz="2900" dirty="0"/>
          </a:p>
        </p:txBody>
      </p:sp>
      <p:sp>
        <p:nvSpPr>
          <p:cNvPr id="6" name="Shape 4"/>
          <p:cNvSpPr/>
          <p:nvPr/>
        </p:nvSpPr>
        <p:spPr>
          <a:xfrm>
            <a:off x="512064" y="6336792"/>
            <a:ext cx="11155680" cy="0"/>
          </a:xfrm>
          <a:prstGeom prst="line">
            <a:avLst/>
          </a:prstGeom>
          <a:noFill/>
          <a:ln w="15240">
            <a:solidFill>
              <a:srgbClr val="D7E1E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Text 5"/>
          <p:cNvSpPr/>
          <p:nvPr/>
        </p:nvSpPr>
        <p:spPr>
          <a:xfrm>
            <a:off x="512064" y="6437376"/>
            <a:ext cx="8503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61737D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靜宜大學蓋夏圖書館  •  資訊素養與 AI 學習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11109960" y="6419088"/>
            <a:ext cx="502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2F8C87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731520" y="1865376"/>
            <a:ext cx="5257800" cy="3364992"/>
          </a:xfrm>
          <a:prstGeom prst="roundRect">
            <a:avLst>
              <a:gd name="adj" fmla="val 407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Shape 8"/>
          <p:cNvSpPr/>
          <p:nvPr/>
        </p:nvSpPr>
        <p:spPr>
          <a:xfrm>
            <a:off x="731520" y="1865376"/>
            <a:ext cx="73152" cy="3364992"/>
          </a:xfrm>
          <a:prstGeom prst="rect">
            <a:avLst/>
          </a:prstGeom>
          <a:solidFill>
            <a:srgbClr val="D7AA55"/>
          </a:solidFill>
          <a:ln w="12700">
            <a:solidFill>
              <a:srgbClr val="D7AA55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Text 9"/>
          <p:cNvSpPr/>
          <p:nvPr/>
        </p:nvSpPr>
        <p:spPr>
          <a:xfrm>
            <a:off x="950976" y="2020824"/>
            <a:ext cx="4892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7334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主題：數位成癮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950976" y="2560320"/>
            <a:ext cx="4828032" cy="2532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8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第一輪：數位成癮</a:t>
            </a:r>
            <a:endParaRPr lang="en-US" sz="1580" dirty="0"/>
          </a:p>
          <a:p>
            <a:pPr marL="0" indent="0">
              <a:buNone/>
            </a:pPr>
            <a:r>
              <a:rPr lang="en-US" sz="158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第二輪：手機依賴／社群媒體</a:t>
            </a:r>
            <a:endParaRPr lang="en-US" sz="1580" dirty="0"/>
          </a:p>
          <a:p>
            <a:pPr marL="0" indent="0">
              <a:buNone/>
            </a:pPr>
            <a:r>
              <a:rPr lang="en-US" sz="158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英文延伸：digital addiction / social media use</a:t>
            </a:r>
            <a:endParaRPr lang="en-US" sz="1580" dirty="0"/>
          </a:p>
        </p:txBody>
      </p:sp>
      <p:sp>
        <p:nvSpPr>
          <p:cNvPr id="13" name="Shape 11"/>
          <p:cNvSpPr/>
          <p:nvPr/>
        </p:nvSpPr>
        <p:spPr>
          <a:xfrm>
            <a:off x="6199632" y="1865376"/>
            <a:ext cx="5257800" cy="3364992"/>
          </a:xfrm>
          <a:prstGeom prst="roundRect">
            <a:avLst>
              <a:gd name="adj" fmla="val 407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Shape 12"/>
          <p:cNvSpPr/>
          <p:nvPr/>
        </p:nvSpPr>
        <p:spPr>
          <a:xfrm>
            <a:off x="6199632" y="1865376"/>
            <a:ext cx="73152" cy="3364992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Text 13"/>
          <p:cNvSpPr/>
          <p:nvPr/>
        </p:nvSpPr>
        <p:spPr>
          <a:xfrm>
            <a:off x="6419088" y="2020824"/>
            <a:ext cx="4892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7334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確認 3 個關鍵欄位</a:t>
            </a:r>
            <a:endParaRPr lang="en-US" sz="1900" dirty="0"/>
          </a:p>
        </p:txBody>
      </p:sp>
      <p:sp>
        <p:nvSpPr>
          <p:cNvPr id="16" name="Text 14"/>
          <p:cNvSpPr/>
          <p:nvPr/>
        </p:nvSpPr>
        <p:spPr>
          <a:xfrm>
            <a:off x="6419088" y="2560320"/>
            <a:ext cx="4828032" cy="2532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8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① 書名與主題相關嗎？</a:t>
            </a:r>
            <a:endParaRPr lang="en-US" sz="1580" dirty="0"/>
          </a:p>
          <a:p>
            <a:pPr marL="0" indent="0">
              <a:buNone/>
            </a:pPr>
            <a:r>
              <a:rPr lang="en-US" sz="158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② 出版年代合適嗎？</a:t>
            </a:r>
            <a:endParaRPr lang="en-US" sz="1580" dirty="0"/>
          </a:p>
          <a:p>
            <a:pPr marL="0" indent="0">
              <a:buNone/>
            </a:pPr>
            <a:r>
              <a:rPr lang="en-US" sz="158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③ 館藏位置、索書號、可借狀態？</a:t>
            </a:r>
            <a:endParaRPr lang="en-US" sz="158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B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" name="Shape 1"/>
          <p:cNvSpPr/>
          <p:nvPr/>
        </p:nvSpPr>
        <p:spPr>
          <a:xfrm>
            <a:off x="146304" y="0"/>
            <a:ext cx="12051792" cy="118872"/>
          </a:xfrm>
          <a:prstGeom prst="rect">
            <a:avLst/>
          </a:prstGeom>
          <a:solidFill>
            <a:srgbClr val="17334B"/>
          </a:solidFill>
          <a:ln w="12700">
            <a:solidFill>
              <a:srgbClr val="17334B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Text 2"/>
          <p:cNvSpPr/>
          <p:nvPr/>
        </p:nvSpPr>
        <p:spPr>
          <a:xfrm>
            <a:off x="502920" y="274320"/>
            <a:ext cx="8229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kern="0" spc="140" dirty="0">
                <a:solidFill>
                  <a:srgbClr val="2F8C87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PROVIDENCE UNIVERSITY  |  LUKING LIBRARY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740664"/>
            <a:ext cx="11155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17334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雲端書庫 HyRead eBook：閱讀不受書架限制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521208" y="1426464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61737D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電子書與電子雜誌是課堂延伸閱讀、自主學習的入口。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12064" y="6336792"/>
            <a:ext cx="11155680" cy="0"/>
          </a:xfrm>
          <a:prstGeom prst="line">
            <a:avLst/>
          </a:prstGeom>
          <a:noFill/>
          <a:ln w="15240">
            <a:solidFill>
              <a:srgbClr val="D7E1E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Text 6"/>
          <p:cNvSpPr/>
          <p:nvPr/>
        </p:nvSpPr>
        <p:spPr>
          <a:xfrm>
            <a:off x="512064" y="6437376"/>
            <a:ext cx="8503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61737D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靜宜大學蓋夏圖書館  •  資訊素養與 AI 學習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731520" y="1856232"/>
            <a:ext cx="5266944" cy="3401568"/>
          </a:xfrm>
          <a:prstGeom prst="roundRect">
            <a:avLst>
              <a:gd name="adj" fmla="val 403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Shape 9"/>
          <p:cNvSpPr/>
          <p:nvPr/>
        </p:nvSpPr>
        <p:spPr>
          <a:xfrm>
            <a:off x="731520" y="1856232"/>
            <a:ext cx="73152" cy="3401568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Text 10"/>
          <p:cNvSpPr/>
          <p:nvPr/>
        </p:nvSpPr>
        <p:spPr>
          <a:xfrm>
            <a:off x="950976" y="2011680"/>
            <a:ext cx="4901184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7334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可以做什麼？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950976" y="2551176"/>
            <a:ext cx="4837176" cy="2569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8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搜尋電子書、瀏覽電子雜誌、利用支援的裝置閱讀。</a:t>
            </a:r>
            <a:endParaRPr lang="en-US" sz="1580" dirty="0"/>
          </a:p>
          <a:p>
            <a:pPr marL="0" indent="0">
              <a:buNone/>
            </a:pPr>
            <a:endParaRPr lang="en-US" sz="1580" dirty="0"/>
          </a:p>
          <a:p>
            <a:pPr marL="0" indent="0">
              <a:buNone/>
            </a:pPr>
            <a:r>
              <a:rPr lang="en-US" sz="158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依平台規則借閱、預約與下載；可用書目與名額依實際平台顯示。</a:t>
            </a:r>
            <a:endParaRPr lang="en-US" sz="1580" dirty="0"/>
          </a:p>
        </p:txBody>
      </p:sp>
      <p:sp>
        <p:nvSpPr>
          <p:cNvPr id="14" name="Shape 12"/>
          <p:cNvSpPr/>
          <p:nvPr/>
        </p:nvSpPr>
        <p:spPr>
          <a:xfrm>
            <a:off x="6208776" y="1856232"/>
            <a:ext cx="5266944" cy="3401568"/>
          </a:xfrm>
          <a:prstGeom prst="roundRect">
            <a:avLst>
              <a:gd name="adj" fmla="val 403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Shape 13"/>
          <p:cNvSpPr/>
          <p:nvPr/>
        </p:nvSpPr>
        <p:spPr>
          <a:xfrm>
            <a:off x="6208776" y="1856232"/>
            <a:ext cx="73152" cy="3401568"/>
          </a:xfrm>
          <a:prstGeom prst="rect">
            <a:avLst/>
          </a:prstGeom>
          <a:solidFill>
            <a:srgbClr val="D7AA55"/>
          </a:solidFill>
          <a:ln w="12700">
            <a:solidFill>
              <a:srgbClr val="D7AA55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6" name="Text 14"/>
          <p:cNvSpPr/>
          <p:nvPr/>
        </p:nvSpPr>
        <p:spPr>
          <a:xfrm>
            <a:off x="6428232" y="2011680"/>
            <a:ext cx="4901184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7334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現場任務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6428232" y="2551176"/>
            <a:ext cx="4837176" cy="2569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8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搜尋一個你的興趣主題：</a:t>
            </a:r>
            <a:endParaRPr lang="en-US" sz="1580" dirty="0"/>
          </a:p>
          <a:p>
            <a:pPr marL="0" indent="0">
              <a:buNone/>
            </a:pPr>
            <a:endParaRPr lang="en-US" sz="1580" dirty="0"/>
          </a:p>
          <a:p>
            <a:pPr marL="0" indent="0">
              <a:buNone/>
            </a:pPr>
            <a:r>
              <a:rPr lang="en-US" sz="158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AI／心理學／旅行／料理／理財</a:t>
            </a:r>
            <a:endParaRPr lang="en-US" sz="1580" dirty="0"/>
          </a:p>
          <a:p>
            <a:pPr marL="0" indent="0">
              <a:buNone/>
            </a:pPr>
            <a:endParaRPr lang="en-US" sz="1580" dirty="0"/>
          </a:p>
          <a:p>
            <a:pPr marL="0" indent="0">
              <a:buNone/>
            </a:pPr>
            <a:r>
              <a:rPr lang="en-US" sz="158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挑選一本書，記下書名和作者。</a:t>
            </a:r>
            <a:endParaRPr lang="en-US" sz="1580" dirty="0"/>
          </a:p>
        </p:txBody>
      </p:sp>
      <p:pic>
        <p:nvPicPr>
          <p:cNvPr id="18" name="Image 0" descr="/mnt/data/pu_slide_assets/hyrea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1592" y="5349240"/>
            <a:ext cx="758952" cy="758952"/>
          </a:xfrm>
          <a:prstGeom prst="rect">
            <a:avLst/>
          </a:prstGeom>
        </p:spPr>
      </p:pic>
      <p:sp>
        <p:nvSpPr>
          <p:cNvPr id="19" name="Text 16">
            <a:hlinkClick r:id="rId4"/>
          </p:cNvPr>
          <p:cNvSpPr/>
          <p:nvPr/>
        </p:nvSpPr>
        <p:spPr>
          <a:xfrm>
            <a:off x="777240" y="5669280"/>
            <a:ext cx="8961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u="sng" dirty="0">
                <a:solidFill>
                  <a:srgbClr val="23617A"/>
                </a:solidFill>
                <a:uFill>
                  <a:solidFill>
                    <a:srgbClr val="23617A"/>
                  </a:solidFill>
                </a:uFill>
                <a:latin typeface="新細明體" pitchFamily="34" charset="0"/>
                <a:ea typeface="新細明體" pitchFamily="34" charset="-122"/>
                <a:cs typeface="新細明體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靜宜大學雲端書庫 HyRead eBook</a:t>
            </a:r>
            <a:endParaRPr lang="en-US" sz="1300" dirty="0"/>
          </a:p>
        </p:txBody>
      </p:sp>
      <p:pic>
        <p:nvPicPr>
          <p:cNvPr id="21" name="圖片 20">
            <a:extLst>
              <a:ext uri="{FF2B5EF4-FFF2-40B4-BE49-F238E27FC236}">
                <a16:creationId xmlns:a16="http://schemas.microsoft.com/office/drawing/2014/main" id="{AEDFB3EF-252B-EF3C-8742-E14DAEAE6D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71892" y="4060801"/>
            <a:ext cx="4569388" cy="3018403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" name="Shape 1"/>
          <p:cNvSpPr/>
          <p:nvPr/>
        </p:nvSpPr>
        <p:spPr>
          <a:xfrm>
            <a:off x="146304" y="0"/>
            <a:ext cx="12051792" cy="118872"/>
          </a:xfrm>
          <a:prstGeom prst="rect">
            <a:avLst/>
          </a:prstGeom>
          <a:solidFill>
            <a:srgbClr val="17334B"/>
          </a:solidFill>
          <a:ln w="12700">
            <a:solidFill>
              <a:srgbClr val="17334B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Text 2"/>
          <p:cNvSpPr/>
          <p:nvPr/>
        </p:nvSpPr>
        <p:spPr>
          <a:xfrm>
            <a:off x="502920" y="274320"/>
            <a:ext cx="8229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kern="0" spc="140" dirty="0">
                <a:solidFill>
                  <a:srgbClr val="2F8C87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PROVIDENCE UNIVERSITY  |  LUKING LIBRARY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740664"/>
            <a:ext cx="11155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17334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iRead eBooks 華藝電子書：中文學術與休閒閱讀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521208" y="1426464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61737D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收錄繁體中文學術專書與各類暢銷電子書，支援線上閱讀與行動借閱。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12064" y="6336792"/>
            <a:ext cx="11155680" cy="0"/>
          </a:xfrm>
          <a:prstGeom prst="line">
            <a:avLst/>
          </a:prstGeom>
          <a:noFill/>
          <a:ln w="15240">
            <a:solidFill>
              <a:srgbClr val="D7E1E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Text 6"/>
          <p:cNvSpPr/>
          <p:nvPr/>
        </p:nvSpPr>
        <p:spPr>
          <a:xfrm>
            <a:off x="512064" y="6437376"/>
            <a:ext cx="8503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61737D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靜宜大學蓋夏圖書館  •  資訊素養與 AI 學習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731520" y="1856232"/>
            <a:ext cx="5266944" cy="3401568"/>
          </a:xfrm>
          <a:prstGeom prst="roundRect">
            <a:avLst>
              <a:gd name="adj" fmla="val 403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Shape 9"/>
          <p:cNvSpPr/>
          <p:nvPr/>
        </p:nvSpPr>
        <p:spPr>
          <a:xfrm>
            <a:off x="731520" y="1856232"/>
            <a:ext cx="73152" cy="3401568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Text 10"/>
          <p:cNvSpPr/>
          <p:nvPr/>
        </p:nvSpPr>
        <p:spPr>
          <a:xfrm>
            <a:off x="950976" y="2011680"/>
            <a:ext cx="4901184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7334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可以做什麼？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950976" y="2551176"/>
            <a:ext cx="4837176" cy="2569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8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搜尋繁體中文電子書、瀏覽全館分類、主題書展與本館書架。</a:t>
            </a:r>
            <a:endParaRPr lang="en-US" sz="1580" dirty="0"/>
          </a:p>
          <a:p>
            <a:pPr marL="0" indent="0">
              <a:buNone/>
            </a:pPr>
            <a:endParaRPr lang="en-US" sz="1580" dirty="0"/>
          </a:p>
          <a:p>
            <a:pPr marL="0" indent="0">
              <a:buNone/>
            </a:pPr>
            <a:r>
              <a:rPr lang="en-US" sz="158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支援線上閱讀全文，或搭配 Airiti Reader APP 借閱與下載；可用名額依實際平台顯示。</a:t>
            </a:r>
            <a:endParaRPr lang="en-US" sz="1580" dirty="0"/>
          </a:p>
        </p:txBody>
      </p:sp>
      <p:sp>
        <p:nvSpPr>
          <p:cNvPr id="14" name="Shape 12"/>
          <p:cNvSpPr/>
          <p:nvPr/>
        </p:nvSpPr>
        <p:spPr>
          <a:xfrm>
            <a:off x="6208776" y="1856232"/>
            <a:ext cx="5266944" cy="3401568"/>
          </a:xfrm>
          <a:prstGeom prst="roundRect">
            <a:avLst>
              <a:gd name="adj" fmla="val 403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Shape 13"/>
          <p:cNvSpPr/>
          <p:nvPr/>
        </p:nvSpPr>
        <p:spPr>
          <a:xfrm>
            <a:off x="6208776" y="1856232"/>
            <a:ext cx="73152" cy="3401568"/>
          </a:xfrm>
          <a:prstGeom prst="rect">
            <a:avLst/>
          </a:prstGeom>
          <a:solidFill>
            <a:srgbClr val="D7AA55"/>
          </a:solidFill>
          <a:ln w="12700">
            <a:solidFill>
              <a:srgbClr val="D7AA55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6" name="Text 14"/>
          <p:cNvSpPr/>
          <p:nvPr/>
        </p:nvSpPr>
        <p:spPr>
          <a:xfrm>
            <a:off x="6428232" y="2011680"/>
            <a:ext cx="4901184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7334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現場任務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6428232" y="2551176"/>
            <a:ext cx="4837176" cy="2569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8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輸入書名、作者、出版社或 ISBN 搜尋：</a:t>
            </a:r>
            <a:endParaRPr lang="en-US" sz="1580" dirty="0"/>
          </a:p>
          <a:p>
            <a:pPr marL="0" indent="0">
              <a:buNone/>
            </a:pPr>
            <a:endParaRPr lang="en-US" sz="1580" dirty="0"/>
          </a:p>
          <a:p>
            <a:pPr marL="0" indent="0">
              <a:buNone/>
            </a:pPr>
            <a:r>
              <a:rPr lang="en-US" sz="158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點選「主題書展」或「本館書架」探索好書</a:t>
            </a:r>
            <a:endParaRPr lang="en-US" sz="1580" dirty="0"/>
          </a:p>
          <a:p>
            <a:pPr marL="0" indent="0">
              <a:buNone/>
            </a:pPr>
            <a:endParaRPr lang="en-US" sz="1580" dirty="0"/>
          </a:p>
          <a:p>
            <a:pPr marL="0" indent="0">
              <a:buNone/>
            </a:pPr>
            <a:r>
              <a:rPr lang="en-US" sz="158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挑選一本書，體驗「線上閱讀」或借閱功能。</a:t>
            </a:r>
            <a:endParaRPr lang="en-US" sz="1580" dirty="0"/>
          </a:p>
        </p:txBody>
      </p:sp>
      <p:sp>
        <p:nvSpPr>
          <p:cNvPr id="19" name="Text 16">
            <a:hlinkClick r:id="rId2"/>
          </p:cNvPr>
          <p:cNvSpPr/>
          <p:nvPr/>
        </p:nvSpPr>
        <p:spPr>
          <a:xfrm>
            <a:off x="777240" y="5669280"/>
            <a:ext cx="8961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u="sng" dirty="0">
                <a:solidFill>
                  <a:srgbClr val="23617A"/>
                </a:solidFill>
                <a:uFill>
                  <a:solidFill>
                    <a:srgbClr val="23617A"/>
                  </a:solidFill>
                </a:uFill>
                <a:latin typeface="新細明體" pitchFamily="34" charset="0"/>
                <a:ea typeface="新細明體" pitchFamily="34" charset="-122"/>
                <a:cs typeface="新細明體" pitchFamily="34" charset="-12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iRead eBooks 華藝電子書  https://pu.airitibooks.com/</a:t>
            </a:r>
            <a:endParaRPr lang="en-US" sz="1300" dirty="0"/>
          </a:p>
        </p:txBody>
      </p:sp>
      <p:pic>
        <p:nvPicPr>
          <p:cNvPr id="20" name="Image 0" descr="qr_irea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1592" y="5349240"/>
            <a:ext cx="758952" cy="758952"/>
          </a:xfrm>
          <a:prstGeom prst="rect">
            <a:avLst/>
          </a:prstGeom>
        </p:spPr>
      </p:pic>
      <p:pic>
        <p:nvPicPr>
          <p:cNvPr id="21" name="圖片 20" descr="iread_screensho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1892" y="4060801"/>
            <a:ext cx="4569388" cy="3018403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" name="Shape 1"/>
          <p:cNvSpPr/>
          <p:nvPr/>
        </p:nvSpPr>
        <p:spPr>
          <a:xfrm>
            <a:off x="146304" y="0"/>
            <a:ext cx="12051792" cy="118872"/>
          </a:xfrm>
          <a:prstGeom prst="rect">
            <a:avLst/>
          </a:prstGeom>
          <a:solidFill>
            <a:srgbClr val="17334B"/>
          </a:solidFill>
          <a:ln w="12700">
            <a:solidFill>
              <a:srgbClr val="17334B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Text 2"/>
          <p:cNvSpPr/>
          <p:nvPr/>
        </p:nvSpPr>
        <p:spPr>
          <a:xfrm>
            <a:off x="502920" y="274320"/>
            <a:ext cx="8229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kern="0" spc="140" dirty="0">
                <a:solidFill>
                  <a:srgbClr val="2F8C87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PROVIDENCE UNIVERSITY  |  LUKING LIBRARY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740664"/>
            <a:ext cx="11155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17334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udn數位閱讀電子書：跨領域書刊與行動閱讀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521208" y="1426464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61737D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整合暢銷電子書、電子雜誌與行動閱讀服務，滿足課外延伸與多元學習。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12064" y="6336792"/>
            <a:ext cx="11155680" cy="0"/>
          </a:xfrm>
          <a:prstGeom prst="line">
            <a:avLst/>
          </a:prstGeom>
          <a:noFill/>
          <a:ln w="15240">
            <a:solidFill>
              <a:srgbClr val="D7E1E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Text 6"/>
          <p:cNvSpPr/>
          <p:nvPr/>
        </p:nvSpPr>
        <p:spPr>
          <a:xfrm>
            <a:off x="512064" y="6437376"/>
            <a:ext cx="8503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61737D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靜宜大學蓋夏圖書館  •  資訊素養與 AI 學習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731520" y="1856232"/>
            <a:ext cx="5266944" cy="3401568"/>
          </a:xfrm>
          <a:prstGeom prst="roundRect">
            <a:avLst>
              <a:gd name="adj" fmla="val 403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Shape 9"/>
          <p:cNvSpPr/>
          <p:nvPr/>
        </p:nvSpPr>
        <p:spPr>
          <a:xfrm>
            <a:off x="731520" y="1856232"/>
            <a:ext cx="73152" cy="3401568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Text 10"/>
          <p:cNvSpPr/>
          <p:nvPr/>
        </p:nvSpPr>
        <p:spPr>
          <a:xfrm>
            <a:off x="950976" y="2011680"/>
            <a:ext cx="4901184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7334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可以做什麼？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950976" y="2551176"/>
            <a:ext cx="4837176" cy="2569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8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瀏覽熱門借閱排行、主題特展、多元領域電子書刊與影音課程。</a:t>
            </a:r>
            <a:endParaRPr lang="en-US" sz="1580" dirty="0"/>
          </a:p>
          <a:p>
            <a:pPr marL="0" indent="0">
              <a:buNone/>
            </a:pPr>
            <a:endParaRPr lang="en-US" sz="1580" dirty="0"/>
          </a:p>
          <a:p>
            <a:pPr marL="0" indent="0">
              <a:buNone/>
            </a:pPr>
            <a:r>
              <a:rPr lang="en-US" sz="158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以校園帳密登入即可線上閱讀，或搭配「udn 讀書館」APP 借閱下載，到期自動歸還。</a:t>
            </a:r>
            <a:endParaRPr lang="en-US" sz="1580" dirty="0"/>
          </a:p>
        </p:txBody>
      </p:sp>
      <p:sp>
        <p:nvSpPr>
          <p:cNvPr id="14" name="Shape 12"/>
          <p:cNvSpPr/>
          <p:nvPr/>
        </p:nvSpPr>
        <p:spPr>
          <a:xfrm>
            <a:off x="6208776" y="1856232"/>
            <a:ext cx="5266944" cy="3401568"/>
          </a:xfrm>
          <a:prstGeom prst="roundRect">
            <a:avLst>
              <a:gd name="adj" fmla="val 403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Shape 13"/>
          <p:cNvSpPr/>
          <p:nvPr/>
        </p:nvSpPr>
        <p:spPr>
          <a:xfrm>
            <a:off x="6208776" y="1856232"/>
            <a:ext cx="73152" cy="3401568"/>
          </a:xfrm>
          <a:prstGeom prst="rect">
            <a:avLst/>
          </a:prstGeom>
          <a:solidFill>
            <a:srgbClr val="D7AA55"/>
          </a:solidFill>
          <a:ln w="12700">
            <a:solidFill>
              <a:srgbClr val="D7AA55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6" name="Text 14"/>
          <p:cNvSpPr/>
          <p:nvPr/>
        </p:nvSpPr>
        <p:spPr>
          <a:xfrm>
            <a:off x="6428232" y="2011680"/>
            <a:ext cx="4901184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7334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現場任務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6428232" y="2551176"/>
            <a:ext cx="4837176" cy="2569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8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從「主題特展」或「熱門排行」瀏覽書單：</a:t>
            </a:r>
            <a:endParaRPr lang="en-US" sz="1580" dirty="0"/>
          </a:p>
          <a:p>
            <a:pPr marL="0" indent="0">
              <a:buNone/>
            </a:pPr>
            <a:endParaRPr lang="en-US" sz="1580" dirty="0"/>
          </a:p>
          <a:p>
            <a:pPr marL="0" indent="0">
              <a:buNone/>
            </a:pPr>
            <a:r>
              <a:rPr lang="en-US" sz="158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文學／商管／語言學習／AI 科普／心理勵志</a:t>
            </a:r>
            <a:endParaRPr lang="en-US" sz="1580" dirty="0"/>
          </a:p>
          <a:p>
            <a:pPr marL="0" indent="0">
              <a:buNone/>
            </a:pPr>
            <a:endParaRPr lang="en-US" sz="1580" dirty="0"/>
          </a:p>
          <a:p>
            <a:pPr marL="0" indent="0">
              <a:buNone/>
            </a:pPr>
            <a:r>
              <a:rPr lang="en-US" sz="158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挑選一本感興趣的電子書，試閱或記下書名。</a:t>
            </a:r>
            <a:endParaRPr lang="en-US" sz="1580" dirty="0"/>
          </a:p>
        </p:txBody>
      </p:sp>
      <p:sp>
        <p:nvSpPr>
          <p:cNvPr id="19" name="Text 16">
            <a:hlinkClick r:id="rId2"/>
          </p:cNvPr>
          <p:cNvSpPr/>
          <p:nvPr/>
        </p:nvSpPr>
        <p:spPr>
          <a:xfrm>
            <a:off x="777240" y="5669280"/>
            <a:ext cx="8961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u="sng" dirty="0">
                <a:solidFill>
                  <a:srgbClr val="23617A"/>
                </a:solidFill>
                <a:uFill>
                  <a:solidFill>
                    <a:srgbClr val="23617A"/>
                  </a:solidFill>
                </a:uFill>
                <a:latin typeface="新細明體" pitchFamily="34" charset="0"/>
                <a:ea typeface="新細明體" pitchFamily="34" charset="-122"/>
                <a:cs typeface="新細明體" pitchFamily="34" charset="-12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udn數位閱讀電子書  https://reading.udn.com/udnlib/pu</a:t>
            </a:r>
            <a:endParaRPr lang="en-US" sz="1300" dirty="0"/>
          </a:p>
        </p:txBody>
      </p:sp>
      <p:pic>
        <p:nvPicPr>
          <p:cNvPr id="20" name="Image 0" descr="qr_ud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1592" y="5349240"/>
            <a:ext cx="758952" cy="758952"/>
          </a:xfrm>
          <a:prstGeom prst="rect">
            <a:avLst/>
          </a:prstGeom>
        </p:spPr>
      </p:pic>
      <p:pic>
        <p:nvPicPr>
          <p:cNvPr id="21" name="圖片 20" descr="udn_screensho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1892" y="4060801"/>
            <a:ext cx="4569388" cy="3018403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B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" name="Shape 1"/>
          <p:cNvSpPr/>
          <p:nvPr/>
        </p:nvSpPr>
        <p:spPr>
          <a:xfrm>
            <a:off x="146304" y="0"/>
            <a:ext cx="12051792" cy="118872"/>
          </a:xfrm>
          <a:prstGeom prst="rect">
            <a:avLst/>
          </a:prstGeom>
          <a:solidFill>
            <a:srgbClr val="17334B"/>
          </a:solidFill>
          <a:ln w="12700">
            <a:solidFill>
              <a:srgbClr val="17334B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Text 2"/>
          <p:cNvSpPr/>
          <p:nvPr/>
        </p:nvSpPr>
        <p:spPr>
          <a:xfrm>
            <a:off x="502920" y="274320"/>
            <a:ext cx="8229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kern="0" spc="140" dirty="0">
                <a:solidFill>
                  <a:srgbClr val="2F8C87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PROVIDENCE UNIVERSITY  |  LUKING LIBRARY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740664"/>
            <a:ext cx="11155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17334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Easytest：把英檢練習變成日常習慣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521208" y="1426464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61737D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英語檢定、TOEIC 準備可從圖書館電子資源開始。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12064" y="6336792"/>
            <a:ext cx="11155680" cy="0"/>
          </a:xfrm>
          <a:prstGeom prst="line">
            <a:avLst/>
          </a:prstGeom>
          <a:noFill/>
          <a:ln w="15240">
            <a:solidFill>
              <a:srgbClr val="D7E1E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Text 6"/>
          <p:cNvSpPr/>
          <p:nvPr/>
        </p:nvSpPr>
        <p:spPr>
          <a:xfrm>
            <a:off x="512064" y="6437376"/>
            <a:ext cx="8503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61737D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靜宜大學蓋夏圖書館  •  資訊素養與 AI 學習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758952" y="1984248"/>
            <a:ext cx="100584" cy="100584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Text 9"/>
          <p:cNvSpPr/>
          <p:nvPr/>
        </p:nvSpPr>
        <p:spPr>
          <a:xfrm>
            <a:off x="1024128" y="1874520"/>
            <a:ext cx="103967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進入 Easytest 線上學習測驗平台。</a:t>
            </a:r>
            <a:endParaRPr lang="en-US" sz="2000" dirty="0"/>
          </a:p>
        </p:txBody>
      </p:sp>
      <p:sp>
        <p:nvSpPr>
          <p:cNvPr id="12" name="Shape 10"/>
          <p:cNvSpPr/>
          <p:nvPr/>
        </p:nvSpPr>
        <p:spPr>
          <a:xfrm>
            <a:off x="758952" y="2807208"/>
            <a:ext cx="100584" cy="100584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Text 11"/>
          <p:cNvSpPr/>
          <p:nvPr/>
        </p:nvSpPr>
        <p:spPr>
          <a:xfrm>
            <a:off x="1024128" y="2697480"/>
            <a:ext cx="103967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依個人程度及需求選擇 TOEIC、英檢等題型或學習單元。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758952" y="3630168"/>
            <a:ext cx="100584" cy="100584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Text 13"/>
          <p:cNvSpPr/>
          <p:nvPr/>
        </p:nvSpPr>
        <p:spPr>
          <a:xfrm>
            <a:off x="1024128" y="3520440"/>
            <a:ext cx="103967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完成模擬題後，檢視答錯的題型，建立弱點清單。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758952" y="4453128"/>
            <a:ext cx="100584" cy="100584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7" name="Text 15"/>
          <p:cNvSpPr/>
          <p:nvPr/>
        </p:nvSpPr>
        <p:spPr>
          <a:xfrm>
            <a:off x="1024128" y="4343400"/>
            <a:ext cx="103967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每次練習訂定短目標；實際題庫、登入限制依平台公告。</a:t>
            </a:r>
            <a:endParaRPr lang="en-US" sz="2000" dirty="0"/>
          </a:p>
        </p:txBody>
      </p:sp>
      <p:sp>
        <p:nvSpPr>
          <p:cNvPr id="18" name="Text 16">
            <a:hlinkClick r:id="rId3"/>
          </p:cNvPr>
          <p:cNvSpPr/>
          <p:nvPr/>
        </p:nvSpPr>
        <p:spPr>
          <a:xfrm>
            <a:off x="777240" y="5596128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u="sng" dirty="0">
                <a:solidFill>
                  <a:srgbClr val="23617A"/>
                </a:solidFill>
                <a:uFill>
                  <a:solidFill>
                    <a:srgbClr val="23617A"/>
                  </a:solidFill>
                </a:uFill>
                <a:latin typeface="新細明體" pitchFamily="34" charset="0"/>
                <a:ea typeface="新細明體" pitchFamily="34" charset="-122"/>
                <a:cs typeface="新細明體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Easytest 線上學習測驗平台</a:t>
            </a:r>
            <a:endParaRPr lang="en-US" sz="1400" dirty="0"/>
          </a:p>
        </p:txBody>
      </p:sp>
      <p:pic>
        <p:nvPicPr>
          <p:cNvPr id="20" name="圖片 19">
            <a:extLst>
              <a:ext uri="{FF2B5EF4-FFF2-40B4-BE49-F238E27FC236}">
                <a16:creationId xmlns:a16="http://schemas.microsoft.com/office/drawing/2014/main" id="{0A284725-42DB-C941-DD5E-AE30F82530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5618" y="3803904"/>
            <a:ext cx="4832478" cy="2964184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B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" name="Shape 1"/>
          <p:cNvSpPr/>
          <p:nvPr/>
        </p:nvSpPr>
        <p:spPr>
          <a:xfrm>
            <a:off x="146304" y="0"/>
            <a:ext cx="12051792" cy="118872"/>
          </a:xfrm>
          <a:prstGeom prst="rect">
            <a:avLst/>
          </a:prstGeom>
          <a:solidFill>
            <a:srgbClr val="17334B"/>
          </a:solidFill>
          <a:ln w="12700">
            <a:solidFill>
              <a:srgbClr val="17334B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Text 2"/>
          <p:cNvSpPr/>
          <p:nvPr/>
        </p:nvSpPr>
        <p:spPr>
          <a:xfrm>
            <a:off x="502920" y="274320"/>
            <a:ext cx="8229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kern="0" spc="140" dirty="0">
                <a:solidFill>
                  <a:srgbClr val="2F8C87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PROVIDENCE UNIVERSITY  |  LUKING LIBRARY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740664"/>
            <a:ext cx="11155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17334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影音資源：除了讀，還可以「看」與「聽」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521208" y="1426464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61737D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影音資料同樣可以是學習材料，別忘了使用授權範圍。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12064" y="6336792"/>
            <a:ext cx="11155680" cy="0"/>
          </a:xfrm>
          <a:prstGeom prst="line">
            <a:avLst/>
          </a:prstGeom>
          <a:noFill/>
          <a:ln w="15240">
            <a:solidFill>
              <a:srgbClr val="D7E1E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Text 6"/>
          <p:cNvSpPr/>
          <p:nvPr/>
        </p:nvSpPr>
        <p:spPr>
          <a:xfrm>
            <a:off x="512064" y="6437376"/>
            <a:ext cx="8503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61737D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靜宜大學蓋夏圖書館  •  資訊素養與 AI 學習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731520" y="1901952"/>
            <a:ext cx="5257800" cy="3355848"/>
          </a:xfrm>
          <a:prstGeom prst="roundRect">
            <a:avLst>
              <a:gd name="adj" fmla="val 408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Shape 9"/>
          <p:cNvSpPr/>
          <p:nvPr/>
        </p:nvSpPr>
        <p:spPr>
          <a:xfrm>
            <a:off x="731520" y="1901952"/>
            <a:ext cx="73152" cy="3355848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Text 10"/>
          <p:cNvSpPr/>
          <p:nvPr/>
        </p:nvSpPr>
        <p:spPr>
          <a:xfrm>
            <a:off x="950976" y="2057400"/>
            <a:ext cx="4892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7334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數位影像／影音資源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950976" y="2596896"/>
            <a:ext cx="4828032" cy="2523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8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從圖書館 Jumper 資源清單進入影音類資源，依主題選擇影片、教育影音或數位內容。</a:t>
            </a:r>
            <a:endParaRPr lang="en-US" sz="1580" dirty="0"/>
          </a:p>
        </p:txBody>
      </p:sp>
      <p:sp>
        <p:nvSpPr>
          <p:cNvPr id="14" name="Shape 12"/>
          <p:cNvSpPr/>
          <p:nvPr/>
        </p:nvSpPr>
        <p:spPr>
          <a:xfrm>
            <a:off x="6199632" y="1901952"/>
            <a:ext cx="5257800" cy="3355848"/>
          </a:xfrm>
          <a:prstGeom prst="roundRect">
            <a:avLst>
              <a:gd name="adj" fmla="val 408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Shape 13"/>
          <p:cNvSpPr/>
          <p:nvPr/>
        </p:nvSpPr>
        <p:spPr>
          <a:xfrm>
            <a:off x="6199632" y="1901952"/>
            <a:ext cx="73152" cy="3355848"/>
          </a:xfrm>
          <a:prstGeom prst="rect">
            <a:avLst/>
          </a:prstGeom>
          <a:solidFill>
            <a:srgbClr val="D7AA55"/>
          </a:solidFill>
          <a:ln w="12700">
            <a:solidFill>
              <a:srgbClr val="D7AA55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6" name="Text 14"/>
          <p:cNvSpPr/>
          <p:nvPr/>
        </p:nvSpPr>
        <p:spPr>
          <a:xfrm>
            <a:off x="6419088" y="2057400"/>
            <a:ext cx="4892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7334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使用提醒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6419088" y="2596896"/>
            <a:ext cx="4828032" cy="2523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8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確認個人觀看與公開播映之授權差異。</a:t>
            </a:r>
            <a:endParaRPr lang="en-US" sz="1580" dirty="0"/>
          </a:p>
          <a:p>
            <a:pPr marL="0" indent="0">
              <a:buNone/>
            </a:pPr>
            <a:endParaRPr lang="en-US" sz="1580" dirty="0"/>
          </a:p>
          <a:p>
            <a:pPr marL="0" indent="0">
              <a:buNone/>
            </a:pPr>
            <a:r>
              <a:rPr lang="en-US" sz="158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報告使用影片截圖、片段時仍需註明來源並遵守授權。</a:t>
            </a:r>
            <a:endParaRPr lang="en-US" sz="1580" dirty="0"/>
          </a:p>
        </p:txBody>
      </p:sp>
      <p:sp>
        <p:nvSpPr>
          <p:cNvPr id="18" name="Text 16">
            <a:hlinkClick r:id="rId3"/>
          </p:cNvPr>
          <p:cNvSpPr/>
          <p:nvPr/>
        </p:nvSpPr>
        <p:spPr>
          <a:xfrm>
            <a:off x="777240" y="5632704"/>
            <a:ext cx="9692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u="sng" dirty="0">
                <a:solidFill>
                  <a:srgbClr val="23617A"/>
                </a:solidFill>
                <a:uFill>
                  <a:solidFill>
                    <a:srgbClr val="23617A"/>
                  </a:solidFill>
                </a:uFill>
                <a:latin typeface="新細明體" pitchFamily="34" charset="0"/>
                <a:ea typeface="新細明體" pitchFamily="34" charset="-122"/>
                <a:cs typeface="新細明體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圖書館影音資源清單</a:t>
            </a:r>
            <a:endParaRPr lang="en-US" sz="1300" dirty="0"/>
          </a:p>
        </p:txBody>
      </p:sp>
      <p:pic>
        <p:nvPicPr>
          <p:cNvPr id="20" name="圖片 19">
            <a:extLst>
              <a:ext uri="{FF2B5EF4-FFF2-40B4-BE49-F238E27FC236}">
                <a16:creationId xmlns:a16="http://schemas.microsoft.com/office/drawing/2014/main" id="{F3A702DE-AB78-F388-D0BC-E4423F0F78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3264" y="3858768"/>
            <a:ext cx="5469636" cy="2995438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B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" name="Shape 1"/>
          <p:cNvSpPr/>
          <p:nvPr/>
        </p:nvSpPr>
        <p:spPr>
          <a:xfrm>
            <a:off x="146304" y="0"/>
            <a:ext cx="12051792" cy="118872"/>
          </a:xfrm>
          <a:prstGeom prst="rect">
            <a:avLst/>
          </a:prstGeom>
          <a:solidFill>
            <a:srgbClr val="17334B"/>
          </a:solidFill>
          <a:ln w="12700">
            <a:solidFill>
              <a:srgbClr val="17334B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Text 2"/>
          <p:cNvSpPr/>
          <p:nvPr/>
        </p:nvSpPr>
        <p:spPr>
          <a:xfrm>
            <a:off x="502920" y="274320"/>
            <a:ext cx="8229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kern="0" spc="140" dirty="0">
                <a:solidFill>
                  <a:srgbClr val="2F8C87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PROVIDENCE UNIVERSITY  |  LUKING LIBRARY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740664"/>
            <a:ext cx="11155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17334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語言學習網：讓語言成為你的跨域能力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521208" y="1426464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61737D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不只是英語，還可探索日語、西班牙語、法語等學習資源。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12064" y="6336792"/>
            <a:ext cx="11155680" cy="0"/>
          </a:xfrm>
          <a:prstGeom prst="line">
            <a:avLst/>
          </a:prstGeom>
          <a:noFill/>
          <a:ln w="15240">
            <a:solidFill>
              <a:srgbClr val="D7E1E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Text 6"/>
          <p:cNvSpPr/>
          <p:nvPr/>
        </p:nvSpPr>
        <p:spPr>
          <a:xfrm>
            <a:off x="512064" y="6437376"/>
            <a:ext cx="8503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61737D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靜宜大學蓋夏圖書館  •  資訊素養與 AI 學習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768096" y="1965960"/>
            <a:ext cx="100584" cy="100584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Text 9"/>
          <p:cNvSpPr/>
          <p:nvPr/>
        </p:nvSpPr>
        <p:spPr>
          <a:xfrm>
            <a:off x="1033272" y="1856232"/>
            <a:ext cx="104881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2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依語種與學習目標選擇課程或平台。</a:t>
            </a:r>
            <a:endParaRPr lang="en-US" sz="1920" dirty="0"/>
          </a:p>
        </p:txBody>
      </p:sp>
      <p:sp>
        <p:nvSpPr>
          <p:cNvPr id="12" name="Shape 10"/>
          <p:cNvSpPr/>
          <p:nvPr/>
        </p:nvSpPr>
        <p:spPr>
          <a:xfrm>
            <a:off x="768096" y="2798064"/>
            <a:ext cx="100584" cy="100584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Text 11"/>
          <p:cNvSpPr/>
          <p:nvPr/>
        </p:nvSpPr>
        <p:spPr>
          <a:xfrm>
            <a:off x="1033272" y="2688336"/>
            <a:ext cx="104881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2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以影片／聽力材料搭配詞彙筆記，建立學習循環。</a:t>
            </a:r>
            <a:endParaRPr lang="en-US" sz="1920" dirty="0"/>
          </a:p>
        </p:txBody>
      </p:sp>
      <p:sp>
        <p:nvSpPr>
          <p:cNvPr id="14" name="Shape 12"/>
          <p:cNvSpPr/>
          <p:nvPr/>
        </p:nvSpPr>
        <p:spPr>
          <a:xfrm>
            <a:off x="768096" y="3630168"/>
            <a:ext cx="100584" cy="100584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Text 13"/>
          <p:cNvSpPr/>
          <p:nvPr/>
        </p:nvSpPr>
        <p:spPr>
          <a:xfrm>
            <a:off x="1033272" y="3520440"/>
            <a:ext cx="104881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2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例如 </a:t>
            </a:r>
            <a:r>
              <a:rPr lang="en-US" sz="192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  <a:hlinkClick r:id="rId3"/>
              </a:rPr>
              <a:t>FunDay 英語學院，可利用時事素材與英語練習</a:t>
            </a:r>
            <a:r>
              <a:rPr lang="en-US" sz="192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。</a:t>
            </a:r>
            <a:endParaRPr lang="en-US" sz="1920" dirty="0"/>
          </a:p>
        </p:txBody>
      </p:sp>
      <p:sp>
        <p:nvSpPr>
          <p:cNvPr id="16" name="Shape 14"/>
          <p:cNvSpPr/>
          <p:nvPr/>
        </p:nvSpPr>
        <p:spPr>
          <a:xfrm>
            <a:off x="768096" y="4462272"/>
            <a:ext cx="100584" cy="100584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7" name="Text 15"/>
          <p:cNvSpPr/>
          <p:nvPr/>
        </p:nvSpPr>
        <p:spPr>
          <a:xfrm>
            <a:off x="1033272" y="4352544"/>
            <a:ext cx="104881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2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部分資源限定本校師生或有同時上線人數限制。</a:t>
            </a:r>
            <a:endParaRPr lang="en-US" sz="1920" dirty="0"/>
          </a:p>
        </p:txBody>
      </p:sp>
      <p:sp>
        <p:nvSpPr>
          <p:cNvPr id="18" name="Text 16">
            <a:hlinkClick r:id="rId4"/>
          </p:cNvPr>
          <p:cNvSpPr/>
          <p:nvPr/>
        </p:nvSpPr>
        <p:spPr>
          <a:xfrm>
            <a:off x="777240" y="5650992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u="sng" dirty="0">
                <a:solidFill>
                  <a:srgbClr val="23617A"/>
                </a:solidFill>
                <a:uFill>
                  <a:solidFill>
                    <a:srgbClr val="23617A"/>
                  </a:solidFill>
                </a:uFill>
                <a:latin typeface="新細明體" pitchFamily="34" charset="0"/>
                <a:ea typeface="新細明體" pitchFamily="34" charset="-122"/>
                <a:cs typeface="新細明體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靜宜大學語言學習網</a:t>
            </a:r>
            <a:endParaRPr lang="en-US" sz="1300" dirty="0"/>
          </a:p>
        </p:txBody>
      </p:sp>
      <p:pic>
        <p:nvPicPr>
          <p:cNvPr id="19" name="圖片 18">
            <a:extLst>
              <a:ext uri="{FF2B5EF4-FFF2-40B4-BE49-F238E27FC236}">
                <a16:creationId xmlns:a16="http://schemas.microsoft.com/office/drawing/2014/main" id="{1E50EBBB-0A36-44CC-B7C8-ABAE286B906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001" t="10800" r="9655" b="4000"/>
          <a:stretch/>
        </p:blipFill>
        <p:spPr>
          <a:xfrm>
            <a:off x="6682418" y="2593542"/>
            <a:ext cx="5288672" cy="3154676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B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" name="Shape 1"/>
          <p:cNvSpPr/>
          <p:nvPr/>
        </p:nvSpPr>
        <p:spPr>
          <a:xfrm>
            <a:off x="146304" y="0"/>
            <a:ext cx="12051792" cy="118872"/>
          </a:xfrm>
          <a:prstGeom prst="rect">
            <a:avLst/>
          </a:prstGeom>
          <a:solidFill>
            <a:srgbClr val="17334B"/>
          </a:solidFill>
          <a:ln w="12700">
            <a:solidFill>
              <a:srgbClr val="17334B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Text 2"/>
          <p:cNvSpPr/>
          <p:nvPr/>
        </p:nvSpPr>
        <p:spPr>
          <a:xfrm>
            <a:off x="502920" y="274320"/>
            <a:ext cx="8229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kern="0" spc="140" dirty="0">
                <a:solidFill>
                  <a:srgbClr val="2F8C87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PROVIDENCE UNIVERSITY  |  LUKING LIBRARY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740664"/>
            <a:ext cx="11155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17334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Journal 學術期刊資料庫：從新聞走向研究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521208" y="1426464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61737D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原華藝 CEPS 中文電子期刊；適合查找中文學術研究。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12064" y="6336792"/>
            <a:ext cx="11155680" cy="0"/>
          </a:xfrm>
          <a:prstGeom prst="line">
            <a:avLst/>
          </a:prstGeom>
          <a:noFill/>
          <a:ln w="15240">
            <a:solidFill>
              <a:srgbClr val="D7E1E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Text 6"/>
          <p:cNvSpPr/>
          <p:nvPr/>
        </p:nvSpPr>
        <p:spPr>
          <a:xfrm>
            <a:off x="512064" y="6437376"/>
            <a:ext cx="8503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61737D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靜宜大學蓋夏圖書館  •  資訊素養與 AI 學習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777240" y="1975104"/>
            <a:ext cx="100584" cy="100584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Text 9"/>
          <p:cNvSpPr/>
          <p:nvPr/>
        </p:nvSpPr>
        <p:spPr>
          <a:xfrm>
            <a:off x="1042416" y="1865376"/>
            <a:ext cx="104881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1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輸入中文研究主題；例如：社群媒體與心理健康。</a:t>
            </a:r>
            <a:endParaRPr lang="en-US" sz="1910" dirty="0"/>
          </a:p>
        </p:txBody>
      </p:sp>
      <p:sp>
        <p:nvSpPr>
          <p:cNvPr id="12" name="Shape 10"/>
          <p:cNvSpPr/>
          <p:nvPr/>
        </p:nvSpPr>
        <p:spPr>
          <a:xfrm>
            <a:off x="777240" y="2807208"/>
            <a:ext cx="100584" cy="100584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Text 11"/>
          <p:cNvSpPr/>
          <p:nvPr/>
        </p:nvSpPr>
        <p:spPr>
          <a:xfrm>
            <a:off x="1042416" y="2697480"/>
            <a:ext cx="104881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1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以年份、主題與其他篩選條件鎖定相關期刊文章。</a:t>
            </a:r>
            <a:endParaRPr lang="en-US" sz="1910" dirty="0"/>
          </a:p>
        </p:txBody>
      </p:sp>
      <p:sp>
        <p:nvSpPr>
          <p:cNvPr id="14" name="Shape 12"/>
          <p:cNvSpPr/>
          <p:nvPr/>
        </p:nvSpPr>
        <p:spPr>
          <a:xfrm>
            <a:off x="777240" y="3639312"/>
            <a:ext cx="100584" cy="100584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Text 13"/>
          <p:cNvSpPr/>
          <p:nvPr/>
        </p:nvSpPr>
        <p:spPr>
          <a:xfrm>
            <a:off x="1042416" y="3529584"/>
            <a:ext cx="104881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1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看摘要、關鍵字、研究方法，評估是否適用。</a:t>
            </a:r>
            <a:endParaRPr lang="en-US" sz="1910" dirty="0"/>
          </a:p>
        </p:txBody>
      </p:sp>
      <p:sp>
        <p:nvSpPr>
          <p:cNvPr id="16" name="Shape 14"/>
          <p:cNvSpPr/>
          <p:nvPr/>
        </p:nvSpPr>
        <p:spPr>
          <a:xfrm>
            <a:off x="777240" y="4471416"/>
            <a:ext cx="100584" cy="100584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7" name="Text 15"/>
          <p:cNvSpPr/>
          <p:nvPr/>
        </p:nvSpPr>
        <p:spPr>
          <a:xfrm>
            <a:off x="1042416" y="4361688"/>
            <a:ext cx="104881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1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取得全文後保存完整書目，引用時以原文資訊為準。</a:t>
            </a:r>
            <a:endParaRPr lang="en-US" sz="1910" dirty="0"/>
          </a:p>
        </p:txBody>
      </p:sp>
      <p:sp>
        <p:nvSpPr>
          <p:cNvPr id="18" name="Text 16">
            <a:hlinkClick r:id="rId3"/>
          </p:cNvPr>
          <p:cNvSpPr/>
          <p:nvPr/>
        </p:nvSpPr>
        <p:spPr>
          <a:xfrm>
            <a:off x="777240" y="5641848"/>
            <a:ext cx="10241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u="sng" dirty="0">
                <a:solidFill>
                  <a:srgbClr val="23617A"/>
                </a:solidFill>
                <a:uFill>
                  <a:solidFill>
                    <a:srgbClr val="23617A"/>
                  </a:solidFill>
                </a:uFill>
                <a:latin typeface="新細明體" pitchFamily="34" charset="0"/>
                <a:ea typeface="新細明體" pitchFamily="34" charset="-122"/>
                <a:cs typeface="新細明體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Journal 學術期刊資料庫（圖書館入口）</a:t>
            </a:r>
            <a:endParaRPr lang="en-US" sz="1300" dirty="0"/>
          </a:p>
        </p:txBody>
      </p:sp>
      <p:sp>
        <p:nvSpPr>
          <p:cNvPr id="20" name="Text 12">
            <a:extLst>
              <a:ext uri="{FF2B5EF4-FFF2-40B4-BE49-F238E27FC236}">
                <a16:creationId xmlns:a16="http://schemas.microsoft.com/office/drawing/2014/main" id="{65D1BC0C-14BC-C619-5EDE-15A060AFC842}"/>
              </a:ext>
            </a:extLst>
          </p:cNvPr>
          <p:cNvSpPr/>
          <p:nvPr/>
        </p:nvSpPr>
        <p:spPr>
          <a:xfrm>
            <a:off x="4444665" y="286591"/>
            <a:ext cx="7383244" cy="426641"/>
          </a:xfrm>
          <a:prstGeom prst="roundRect">
            <a:avLst>
              <a:gd name="adj" fmla="val 50000"/>
            </a:avLst>
          </a:prstGeom>
          <a:solidFill>
            <a:srgbClr val="141B33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dirty="0" err="1">
                <a:solidFill>
                  <a:schemeClr val="bg1"/>
                </a:solidFill>
                <a:latin typeface="PMingLiU" pitchFamily="34" charset="0"/>
                <a:ea typeface="PMingLiU" pitchFamily="34" charset="-122"/>
                <a:cs typeface="PMingLiU" pitchFamily="34" charset="-120"/>
              </a:rPr>
              <a:t>圖書館首頁</a:t>
            </a:r>
            <a:r>
              <a:rPr lang="en-US" sz="1400" dirty="0">
                <a:solidFill>
                  <a:schemeClr val="bg1"/>
                </a:solidFill>
                <a:latin typeface="PMingLiU" pitchFamily="34" charset="0"/>
                <a:ea typeface="PMingLiU" pitchFamily="34" charset="-122"/>
                <a:cs typeface="PMingLiU" pitchFamily="34" charset="-120"/>
              </a:rPr>
              <a:t> ›</a:t>
            </a:r>
            <a:r>
              <a:rPr lang="zh-TW" altLang="en-US" sz="1400" dirty="0">
                <a:solidFill>
                  <a:schemeClr val="bg1"/>
                </a:solidFill>
                <a:latin typeface="PMingLiU" pitchFamily="34" charset="0"/>
                <a:ea typeface="PMingLiU" pitchFamily="34" charset="-122"/>
                <a:cs typeface="PMingLiU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資源查詢＞查詢系統＞</a:t>
            </a:r>
            <a:r>
              <a:rPr lang="en-US" altLang="zh-TW" sz="1400" dirty="0">
                <a:solidFill>
                  <a:schemeClr val="bg1"/>
                </a:solidFill>
                <a:latin typeface="PMingLiU" pitchFamily="34" charset="0"/>
                <a:ea typeface="PMingLiU" pitchFamily="34" charset="-122"/>
                <a:cs typeface="PMingLiU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Jumper</a:t>
            </a:r>
            <a:r>
              <a:rPr lang="zh-TW" altLang="en-US" sz="1400" dirty="0">
                <a:solidFill>
                  <a:schemeClr val="bg1"/>
                </a:solidFill>
                <a:latin typeface="PMingLiU" pitchFamily="34" charset="0"/>
                <a:ea typeface="PMingLiU" pitchFamily="34" charset="-122"/>
                <a:cs typeface="PMingLiU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電子資源探索服務</a:t>
            </a:r>
            <a:r>
              <a:rPr lang="en-US" sz="1400" dirty="0">
                <a:solidFill>
                  <a:schemeClr val="bg1"/>
                </a:solidFill>
                <a:latin typeface="PMingLiU" pitchFamily="34" charset="0"/>
                <a:ea typeface="PMingLiU" pitchFamily="34" charset="-122"/>
                <a:cs typeface="PMingLiU" pitchFamily="34" charset="-120"/>
              </a:rPr>
              <a:t>› </a:t>
            </a:r>
            <a:r>
              <a:rPr lang="en-US" sz="1400" dirty="0">
                <a:solidFill>
                  <a:schemeClr val="bg1"/>
                </a:solidFill>
                <a:latin typeface="PMingLiU" pitchFamily="34" charset="0"/>
                <a:ea typeface="PMingLiU" pitchFamily="34" charset="-122"/>
                <a:cs typeface="PMingLiU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Journal 學術期刊資料庫</a:t>
            </a:r>
            <a:endParaRPr lang="en-US" sz="1400" dirty="0">
              <a:solidFill>
                <a:schemeClr val="bg1"/>
              </a:solidFill>
              <a:latin typeface="PMingLiU"/>
              <a:ea typeface="PMingLiU"/>
              <a:cs typeface="PMingLiU"/>
            </a:endParaRPr>
          </a:p>
        </p:txBody>
      </p:sp>
      <p:pic>
        <p:nvPicPr>
          <p:cNvPr id="22" name="圖片 21">
            <a:extLst>
              <a:ext uri="{FF2B5EF4-FFF2-40B4-BE49-F238E27FC236}">
                <a16:creationId xmlns:a16="http://schemas.microsoft.com/office/drawing/2014/main" id="{E4CF89E0-9087-E78F-2626-51F980A7B1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80152" y="2605969"/>
            <a:ext cx="5403184" cy="2834781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B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" name="Shape 1"/>
          <p:cNvSpPr/>
          <p:nvPr/>
        </p:nvSpPr>
        <p:spPr>
          <a:xfrm>
            <a:off x="146304" y="0"/>
            <a:ext cx="12051792" cy="118872"/>
          </a:xfrm>
          <a:prstGeom prst="rect">
            <a:avLst/>
          </a:prstGeom>
          <a:solidFill>
            <a:srgbClr val="17334B"/>
          </a:solidFill>
          <a:ln w="12700">
            <a:solidFill>
              <a:srgbClr val="17334B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Text 2"/>
          <p:cNvSpPr/>
          <p:nvPr/>
        </p:nvSpPr>
        <p:spPr>
          <a:xfrm>
            <a:off x="502920" y="274320"/>
            <a:ext cx="8229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kern="0" spc="140" dirty="0">
                <a:solidFill>
                  <a:srgbClr val="2F8C87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PROVIDENCE UNIVERSITY  |  LUKING LIBRARY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740664"/>
            <a:ext cx="11155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17334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EBSCOhost：跨學科檢索與主題探索</a:t>
            </a:r>
            <a:endParaRPr lang="en-US" sz="2900" dirty="0"/>
          </a:p>
        </p:txBody>
      </p:sp>
      <p:sp>
        <p:nvSpPr>
          <p:cNvPr id="6" name="Shape 4"/>
          <p:cNvSpPr/>
          <p:nvPr/>
        </p:nvSpPr>
        <p:spPr>
          <a:xfrm>
            <a:off x="512064" y="6336792"/>
            <a:ext cx="11155680" cy="0"/>
          </a:xfrm>
          <a:prstGeom prst="line">
            <a:avLst/>
          </a:prstGeom>
          <a:noFill/>
          <a:ln w="15240">
            <a:solidFill>
              <a:srgbClr val="D7E1E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Text 5"/>
          <p:cNvSpPr/>
          <p:nvPr/>
        </p:nvSpPr>
        <p:spPr>
          <a:xfrm>
            <a:off x="512064" y="6437376"/>
            <a:ext cx="8503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61737D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靜宜大學蓋夏圖書館  •  資訊素養與 AI 學習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731520" y="1837944"/>
            <a:ext cx="5266944" cy="3429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Shape 8"/>
          <p:cNvSpPr/>
          <p:nvPr/>
        </p:nvSpPr>
        <p:spPr>
          <a:xfrm>
            <a:off x="731520" y="1837944"/>
            <a:ext cx="73152" cy="3429000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Text 9"/>
          <p:cNvSpPr/>
          <p:nvPr/>
        </p:nvSpPr>
        <p:spPr>
          <a:xfrm>
            <a:off x="950976" y="1993392"/>
            <a:ext cx="4901184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7334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適合什麼需求？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950976" y="2532888"/>
            <a:ext cx="4837176" cy="2596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8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教育、商管、人文社科等跨學科主題；依本校訂購內容搜尋期刊文章與其他資料。</a:t>
            </a:r>
            <a:endParaRPr lang="en-US" sz="1580" dirty="0"/>
          </a:p>
        </p:txBody>
      </p:sp>
      <p:sp>
        <p:nvSpPr>
          <p:cNvPr id="13" name="Shape 11"/>
          <p:cNvSpPr/>
          <p:nvPr/>
        </p:nvSpPr>
        <p:spPr>
          <a:xfrm>
            <a:off x="6199632" y="1837944"/>
            <a:ext cx="5266944" cy="3429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Shape 12"/>
          <p:cNvSpPr/>
          <p:nvPr/>
        </p:nvSpPr>
        <p:spPr>
          <a:xfrm>
            <a:off x="6199632" y="1837944"/>
            <a:ext cx="73152" cy="3429000"/>
          </a:xfrm>
          <a:prstGeom prst="rect">
            <a:avLst/>
          </a:prstGeom>
          <a:solidFill>
            <a:srgbClr val="D7AA55"/>
          </a:solidFill>
          <a:ln w="12700">
            <a:solidFill>
              <a:srgbClr val="D7AA55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Text 13"/>
          <p:cNvSpPr/>
          <p:nvPr/>
        </p:nvSpPr>
        <p:spPr>
          <a:xfrm>
            <a:off x="6419088" y="1993392"/>
            <a:ext cx="4901184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7334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進階搜尋訣竅</a:t>
            </a:r>
            <a:endParaRPr lang="en-US" sz="1900" dirty="0"/>
          </a:p>
        </p:txBody>
      </p:sp>
      <p:sp>
        <p:nvSpPr>
          <p:cNvPr id="16" name="Text 14"/>
          <p:cNvSpPr/>
          <p:nvPr/>
        </p:nvSpPr>
        <p:spPr>
          <a:xfrm>
            <a:off x="6419088" y="2532888"/>
            <a:ext cx="4837176" cy="2596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8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① 多欄位組合 AND／OR</a:t>
            </a:r>
            <a:endParaRPr lang="en-US" sz="1580" dirty="0"/>
          </a:p>
          <a:p>
            <a:pPr marL="0" indent="0">
              <a:buNone/>
            </a:pPr>
            <a:r>
              <a:rPr lang="en-US" sz="158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② 設定出版日期與全文條件</a:t>
            </a:r>
            <a:endParaRPr lang="en-US" sz="1580" dirty="0"/>
          </a:p>
          <a:p>
            <a:pPr marL="0" indent="0">
              <a:buNone/>
            </a:pPr>
            <a:r>
              <a:rPr lang="en-US" sz="158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③ 利用主題詞、摘要與書目追蹤</a:t>
            </a:r>
            <a:endParaRPr lang="en-US" sz="1580" dirty="0"/>
          </a:p>
        </p:txBody>
      </p:sp>
      <p:sp>
        <p:nvSpPr>
          <p:cNvPr id="17" name="Text 15">
            <a:hlinkClick r:id="rId3"/>
          </p:cNvPr>
          <p:cNvSpPr/>
          <p:nvPr/>
        </p:nvSpPr>
        <p:spPr>
          <a:xfrm>
            <a:off x="777240" y="5650992"/>
            <a:ext cx="9875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u="sng" dirty="0">
                <a:solidFill>
                  <a:srgbClr val="23617A"/>
                </a:solidFill>
                <a:uFill>
                  <a:solidFill>
                    <a:srgbClr val="23617A"/>
                  </a:solidFill>
                </a:uFill>
                <a:latin typeface="新細明體" pitchFamily="34" charset="0"/>
                <a:ea typeface="新細明體" pitchFamily="34" charset="-122"/>
                <a:cs typeface="新細明體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EBSCOhost 系列資料庫</a:t>
            </a:r>
            <a:endParaRPr lang="en-US" sz="1300" dirty="0"/>
          </a:p>
        </p:txBody>
      </p:sp>
      <p:pic>
        <p:nvPicPr>
          <p:cNvPr id="19" name="圖片 18">
            <a:extLst>
              <a:ext uri="{FF2B5EF4-FFF2-40B4-BE49-F238E27FC236}">
                <a16:creationId xmlns:a16="http://schemas.microsoft.com/office/drawing/2014/main" id="{E0C4E1EB-0B15-7AF5-FB74-385F1019BA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0956" y="3501277"/>
            <a:ext cx="5862664" cy="3394174"/>
          </a:xfrm>
          <a:prstGeom prst="rect">
            <a:avLst/>
          </a:prstGeom>
        </p:spPr>
      </p:pic>
      <p:sp>
        <p:nvSpPr>
          <p:cNvPr id="21" name="Text 12">
            <a:extLst>
              <a:ext uri="{FF2B5EF4-FFF2-40B4-BE49-F238E27FC236}">
                <a16:creationId xmlns:a16="http://schemas.microsoft.com/office/drawing/2014/main" id="{661B7199-5A3B-79C5-0C29-4B093197334D}"/>
              </a:ext>
            </a:extLst>
          </p:cNvPr>
          <p:cNvSpPr/>
          <p:nvPr/>
        </p:nvSpPr>
        <p:spPr>
          <a:xfrm>
            <a:off x="3364992" y="1316327"/>
            <a:ext cx="7383244" cy="426641"/>
          </a:xfrm>
          <a:prstGeom prst="roundRect">
            <a:avLst>
              <a:gd name="adj" fmla="val 50000"/>
            </a:avLst>
          </a:prstGeom>
          <a:solidFill>
            <a:srgbClr val="141B33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dirty="0" err="1">
                <a:solidFill>
                  <a:schemeClr val="bg1"/>
                </a:solidFill>
                <a:latin typeface="PMingLiU" pitchFamily="34" charset="0"/>
                <a:ea typeface="PMingLiU" pitchFamily="34" charset="-122"/>
                <a:cs typeface="PMingLiU" pitchFamily="34" charset="-120"/>
              </a:rPr>
              <a:t>圖書館首頁</a:t>
            </a:r>
            <a:r>
              <a:rPr lang="en-US" sz="1400" dirty="0">
                <a:solidFill>
                  <a:schemeClr val="bg1"/>
                </a:solidFill>
                <a:latin typeface="PMingLiU" pitchFamily="34" charset="0"/>
                <a:ea typeface="PMingLiU" pitchFamily="34" charset="-122"/>
                <a:cs typeface="PMingLiU" pitchFamily="34" charset="-120"/>
              </a:rPr>
              <a:t> ›</a:t>
            </a:r>
            <a:r>
              <a:rPr lang="zh-TW" altLang="en-US" sz="1400" dirty="0">
                <a:solidFill>
                  <a:schemeClr val="bg1"/>
                </a:solidFill>
                <a:latin typeface="PMingLiU" pitchFamily="34" charset="0"/>
                <a:ea typeface="PMingLiU" pitchFamily="34" charset="-122"/>
                <a:cs typeface="PMingLiU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資源查詢＞查詢系統＞</a:t>
            </a:r>
            <a:r>
              <a:rPr lang="en-US" altLang="zh-TW" sz="1400" dirty="0">
                <a:solidFill>
                  <a:schemeClr val="bg1"/>
                </a:solidFill>
                <a:latin typeface="PMingLiU" pitchFamily="34" charset="0"/>
                <a:ea typeface="PMingLiU" pitchFamily="34" charset="-122"/>
                <a:cs typeface="PMingLiU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Jumper</a:t>
            </a:r>
            <a:r>
              <a:rPr lang="zh-TW" altLang="en-US" sz="1400" dirty="0">
                <a:solidFill>
                  <a:schemeClr val="bg1"/>
                </a:solidFill>
                <a:latin typeface="PMingLiU" pitchFamily="34" charset="0"/>
                <a:ea typeface="PMingLiU" pitchFamily="34" charset="-122"/>
                <a:cs typeface="PMingLiU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電子資源探索服務</a:t>
            </a:r>
            <a:r>
              <a:rPr lang="en-US" sz="1400" dirty="0">
                <a:solidFill>
                  <a:schemeClr val="bg1"/>
                </a:solidFill>
                <a:latin typeface="PMingLiU" pitchFamily="34" charset="0"/>
                <a:ea typeface="PMingLiU" pitchFamily="34" charset="-122"/>
                <a:cs typeface="PMingLiU" pitchFamily="34" charset="-120"/>
              </a:rPr>
              <a:t>› </a:t>
            </a:r>
            <a:r>
              <a:rPr lang="en-US" sz="1400" dirty="0">
                <a:solidFill>
                  <a:schemeClr val="bg1"/>
                </a:solidFill>
                <a:latin typeface="PMingLiU" pitchFamily="34" charset="0"/>
                <a:ea typeface="PMingLiU" pitchFamily="34" charset="-122"/>
                <a:cs typeface="PMingLiU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EBSCOhost </a:t>
            </a:r>
            <a:r>
              <a:rPr lang="zh-TW" altLang="en-US" sz="1400" dirty="0">
                <a:solidFill>
                  <a:schemeClr val="bg1"/>
                </a:solidFill>
                <a:latin typeface="PMingLiU" pitchFamily="34" charset="0"/>
                <a:ea typeface="PMingLiU" pitchFamily="34" charset="-122"/>
                <a:cs typeface="PMingLiU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系列資料庫</a:t>
            </a:r>
            <a:endParaRPr lang="en-US" sz="1400" dirty="0">
              <a:solidFill>
                <a:schemeClr val="bg1"/>
              </a:solidFill>
              <a:latin typeface="PMingLiU"/>
              <a:ea typeface="PMingLiU"/>
              <a:cs typeface="PMingLiU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B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" name="Shape 1"/>
          <p:cNvSpPr/>
          <p:nvPr/>
        </p:nvSpPr>
        <p:spPr>
          <a:xfrm>
            <a:off x="146304" y="0"/>
            <a:ext cx="12051792" cy="118872"/>
          </a:xfrm>
          <a:prstGeom prst="rect">
            <a:avLst/>
          </a:prstGeom>
          <a:solidFill>
            <a:srgbClr val="17334B"/>
          </a:solidFill>
          <a:ln w="12700">
            <a:solidFill>
              <a:srgbClr val="17334B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Text 2"/>
          <p:cNvSpPr/>
          <p:nvPr/>
        </p:nvSpPr>
        <p:spPr>
          <a:xfrm>
            <a:off x="502920" y="274320"/>
            <a:ext cx="8229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kern="0" spc="140" dirty="0">
                <a:solidFill>
                  <a:srgbClr val="2F8C87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PROVIDENCE UNIVERSITY  |  LUKING LIBRARY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740664"/>
            <a:ext cx="11155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17334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ProQuest：跨領域研究文獻入口</a:t>
            </a:r>
            <a:endParaRPr lang="en-US" sz="2900" dirty="0"/>
          </a:p>
        </p:txBody>
      </p:sp>
      <p:sp>
        <p:nvSpPr>
          <p:cNvPr id="6" name="Shape 4"/>
          <p:cNvSpPr/>
          <p:nvPr/>
        </p:nvSpPr>
        <p:spPr>
          <a:xfrm>
            <a:off x="512064" y="6336792"/>
            <a:ext cx="11155680" cy="0"/>
          </a:xfrm>
          <a:prstGeom prst="line">
            <a:avLst/>
          </a:prstGeom>
          <a:noFill/>
          <a:ln w="15240">
            <a:solidFill>
              <a:srgbClr val="D7E1E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Text 5"/>
          <p:cNvSpPr/>
          <p:nvPr/>
        </p:nvSpPr>
        <p:spPr>
          <a:xfrm>
            <a:off x="512064" y="6437376"/>
            <a:ext cx="8503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61737D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靜宜大學蓋夏圖書館  •  資訊素養與 AI 學習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731520" y="1837944"/>
            <a:ext cx="5266944" cy="3429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Shape 8"/>
          <p:cNvSpPr/>
          <p:nvPr/>
        </p:nvSpPr>
        <p:spPr>
          <a:xfrm>
            <a:off x="731520" y="1837944"/>
            <a:ext cx="73152" cy="3429000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Text 9"/>
          <p:cNvSpPr/>
          <p:nvPr/>
        </p:nvSpPr>
        <p:spPr>
          <a:xfrm>
            <a:off x="950976" y="1993392"/>
            <a:ext cx="4901184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7334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用途與特色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950976" y="2532888"/>
            <a:ext cx="4837176" cy="2596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8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透過本校訂購的 ProQuest 系列資源查找不同學科文獻；內容類型與全文權限依資料庫而異。</a:t>
            </a:r>
            <a:endParaRPr lang="en-US" sz="1580" dirty="0"/>
          </a:p>
        </p:txBody>
      </p:sp>
      <p:sp>
        <p:nvSpPr>
          <p:cNvPr id="13" name="Shape 11"/>
          <p:cNvSpPr/>
          <p:nvPr/>
        </p:nvSpPr>
        <p:spPr>
          <a:xfrm>
            <a:off x="6199632" y="1837944"/>
            <a:ext cx="5266944" cy="3429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Shape 12"/>
          <p:cNvSpPr/>
          <p:nvPr/>
        </p:nvSpPr>
        <p:spPr>
          <a:xfrm>
            <a:off x="6199632" y="1837944"/>
            <a:ext cx="73152" cy="3429000"/>
          </a:xfrm>
          <a:prstGeom prst="rect">
            <a:avLst/>
          </a:prstGeom>
          <a:solidFill>
            <a:srgbClr val="D7AA55"/>
          </a:solidFill>
          <a:ln w="12700">
            <a:solidFill>
              <a:srgbClr val="D7AA55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Text 13"/>
          <p:cNvSpPr/>
          <p:nvPr/>
        </p:nvSpPr>
        <p:spPr>
          <a:xfrm>
            <a:off x="6419088" y="1993392"/>
            <a:ext cx="4901184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7334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操作三步驟</a:t>
            </a:r>
            <a:endParaRPr lang="en-US" sz="1900" dirty="0"/>
          </a:p>
        </p:txBody>
      </p:sp>
      <p:sp>
        <p:nvSpPr>
          <p:cNvPr id="16" name="Text 14"/>
          <p:cNvSpPr/>
          <p:nvPr/>
        </p:nvSpPr>
        <p:spPr>
          <a:xfrm>
            <a:off x="6419088" y="2532888"/>
            <a:ext cx="4837176" cy="2596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8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① 設定主題關鍵字</a:t>
            </a:r>
            <a:endParaRPr lang="en-US" sz="1580" dirty="0"/>
          </a:p>
          <a:p>
            <a:pPr marL="0" indent="0">
              <a:buNone/>
            </a:pPr>
            <a:r>
              <a:rPr lang="en-US" sz="158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② 閱讀摘要與來源資訊</a:t>
            </a:r>
            <a:endParaRPr lang="en-US" sz="1580" dirty="0"/>
          </a:p>
          <a:p>
            <a:pPr marL="0" indent="0">
              <a:buNone/>
            </a:pPr>
            <a:r>
              <a:rPr lang="en-US" sz="158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③ 篩選相關結果並確認全文取得方式</a:t>
            </a:r>
            <a:endParaRPr lang="en-US" sz="1580" dirty="0"/>
          </a:p>
        </p:txBody>
      </p:sp>
      <p:sp>
        <p:nvSpPr>
          <p:cNvPr id="17" name="Text 15">
            <a:hlinkClick r:id="rId3"/>
          </p:cNvPr>
          <p:cNvSpPr/>
          <p:nvPr/>
        </p:nvSpPr>
        <p:spPr>
          <a:xfrm>
            <a:off x="777240" y="5650992"/>
            <a:ext cx="9875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u="sng" dirty="0">
                <a:solidFill>
                  <a:srgbClr val="23617A"/>
                </a:solidFill>
                <a:uFill>
                  <a:solidFill>
                    <a:srgbClr val="23617A"/>
                  </a:solidFill>
                </a:uFill>
                <a:latin typeface="新細明體" pitchFamily="34" charset="0"/>
                <a:ea typeface="新細明體" pitchFamily="34" charset="-122"/>
                <a:cs typeface="新細明體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ProQuest 系列資料庫</a:t>
            </a:r>
            <a:endParaRPr lang="en-US" sz="1300" dirty="0"/>
          </a:p>
        </p:txBody>
      </p:sp>
      <p:sp>
        <p:nvSpPr>
          <p:cNvPr id="19" name="Text 12">
            <a:extLst>
              <a:ext uri="{FF2B5EF4-FFF2-40B4-BE49-F238E27FC236}">
                <a16:creationId xmlns:a16="http://schemas.microsoft.com/office/drawing/2014/main" id="{C6D8C26F-82F6-C2CC-16D4-F174F0BBB675}"/>
              </a:ext>
            </a:extLst>
          </p:cNvPr>
          <p:cNvSpPr/>
          <p:nvPr/>
        </p:nvSpPr>
        <p:spPr>
          <a:xfrm>
            <a:off x="3364992" y="1316327"/>
            <a:ext cx="7383244" cy="426641"/>
          </a:xfrm>
          <a:prstGeom prst="roundRect">
            <a:avLst>
              <a:gd name="adj" fmla="val 50000"/>
            </a:avLst>
          </a:prstGeom>
          <a:solidFill>
            <a:srgbClr val="141B33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dirty="0" err="1">
                <a:solidFill>
                  <a:schemeClr val="bg1"/>
                </a:solidFill>
                <a:latin typeface="PMingLiU" pitchFamily="34" charset="0"/>
                <a:ea typeface="PMingLiU" pitchFamily="34" charset="-122"/>
                <a:cs typeface="PMingLiU" pitchFamily="34" charset="-120"/>
              </a:rPr>
              <a:t>圖書館首頁</a:t>
            </a:r>
            <a:r>
              <a:rPr lang="en-US" sz="1400" dirty="0">
                <a:solidFill>
                  <a:schemeClr val="bg1"/>
                </a:solidFill>
                <a:latin typeface="PMingLiU" pitchFamily="34" charset="0"/>
                <a:ea typeface="PMingLiU" pitchFamily="34" charset="-122"/>
                <a:cs typeface="PMingLiU" pitchFamily="34" charset="-120"/>
              </a:rPr>
              <a:t> ›</a:t>
            </a:r>
            <a:r>
              <a:rPr lang="zh-TW" altLang="en-US" sz="1400" dirty="0">
                <a:solidFill>
                  <a:schemeClr val="bg1"/>
                </a:solidFill>
                <a:latin typeface="PMingLiU" pitchFamily="34" charset="0"/>
                <a:ea typeface="PMingLiU" pitchFamily="34" charset="-122"/>
                <a:cs typeface="PMingLiU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資源查詢＞查詢系統＞</a:t>
            </a:r>
            <a:r>
              <a:rPr lang="en-US" altLang="zh-TW" sz="1400" dirty="0">
                <a:solidFill>
                  <a:schemeClr val="bg1"/>
                </a:solidFill>
                <a:latin typeface="PMingLiU" pitchFamily="34" charset="0"/>
                <a:ea typeface="PMingLiU" pitchFamily="34" charset="-122"/>
                <a:cs typeface="PMingLiU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Jumper</a:t>
            </a:r>
            <a:r>
              <a:rPr lang="zh-TW" altLang="en-US" sz="1400" dirty="0">
                <a:solidFill>
                  <a:schemeClr val="bg1"/>
                </a:solidFill>
                <a:latin typeface="PMingLiU" pitchFamily="34" charset="0"/>
                <a:ea typeface="PMingLiU" pitchFamily="34" charset="-122"/>
                <a:cs typeface="PMingLiU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電子資源探索服務</a:t>
            </a:r>
            <a:r>
              <a:rPr lang="en-US" sz="1400" dirty="0">
                <a:solidFill>
                  <a:schemeClr val="bg1"/>
                </a:solidFill>
                <a:latin typeface="PMingLiU" pitchFamily="34" charset="0"/>
                <a:ea typeface="PMingLiU" pitchFamily="34" charset="-122"/>
                <a:cs typeface="PMingLiU" pitchFamily="34" charset="-120"/>
              </a:rPr>
              <a:t>› </a:t>
            </a:r>
            <a:r>
              <a:rPr lang="en-US" sz="1400" dirty="0" err="1">
                <a:solidFill>
                  <a:schemeClr val="bg1"/>
                </a:solidFill>
                <a:latin typeface="PMingLiU" pitchFamily="34" charset="0"/>
                <a:ea typeface="PMingLiU" pitchFamily="34" charset="-122"/>
                <a:cs typeface="PMingLiU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</a:t>
            </a:r>
            <a:r>
              <a:rPr lang="en-US" altLang="zh-TW" sz="1400" dirty="0" err="1">
                <a:solidFill>
                  <a:schemeClr val="bg1"/>
                </a:solidFill>
                <a:latin typeface="PMingLiU" pitchFamily="34" charset="0"/>
                <a:ea typeface="PMingLiU" pitchFamily="34" charset="-122"/>
                <a:cs typeface="PMingLiU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QUEST</a:t>
            </a:r>
            <a:r>
              <a:rPr lang="en-US" sz="1400" dirty="0">
                <a:solidFill>
                  <a:schemeClr val="bg1"/>
                </a:solidFill>
                <a:latin typeface="PMingLiU" pitchFamily="34" charset="0"/>
                <a:ea typeface="PMingLiU" pitchFamily="34" charset="-122"/>
                <a:cs typeface="PMingLiU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zh-TW" altLang="en-US" sz="1400" dirty="0">
                <a:solidFill>
                  <a:schemeClr val="bg1"/>
                </a:solidFill>
                <a:latin typeface="PMingLiU" pitchFamily="34" charset="0"/>
                <a:ea typeface="PMingLiU" pitchFamily="34" charset="-122"/>
                <a:cs typeface="PMingLiU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系列資料庫</a:t>
            </a:r>
            <a:endParaRPr lang="en-US" sz="1400" dirty="0">
              <a:solidFill>
                <a:schemeClr val="bg1"/>
              </a:solidFill>
              <a:latin typeface="PMingLiU"/>
              <a:ea typeface="PMingLiU"/>
              <a:cs typeface="PMingLiU"/>
            </a:endParaRPr>
          </a:p>
        </p:txBody>
      </p:sp>
      <p:pic>
        <p:nvPicPr>
          <p:cNvPr id="21" name="圖片 20">
            <a:extLst>
              <a:ext uri="{FF2B5EF4-FFF2-40B4-BE49-F238E27FC236}">
                <a16:creationId xmlns:a16="http://schemas.microsoft.com/office/drawing/2014/main" id="{9B7A0AEC-96A5-71E4-BEA8-D7A1F5D301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9349" y="3618732"/>
            <a:ext cx="6803571" cy="3239268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B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" name="Shape 1"/>
          <p:cNvSpPr/>
          <p:nvPr/>
        </p:nvSpPr>
        <p:spPr>
          <a:xfrm>
            <a:off x="146304" y="0"/>
            <a:ext cx="12051792" cy="118872"/>
          </a:xfrm>
          <a:prstGeom prst="rect">
            <a:avLst/>
          </a:prstGeom>
          <a:solidFill>
            <a:srgbClr val="17334B"/>
          </a:solidFill>
          <a:ln w="12700">
            <a:solidFill>
              <a:srgbClr val="17334B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Text 2"/>
          <p:cNvSpPr/>
          <p:nvPr/>
        </p:nvSpPr>
        <p:spPr>
          <a:xfrm>
            <a:off x="502920" y="274320"/>
            <a:ext cx="8229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kern="0" spc="140" dirty="0">
                <a:solidFill>
                  <a:srgbClr val="2F8C87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PROVIDENCE UNIVERSITY  |  LUKING LIBRARY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740664"/>
            <a:ext cx="11155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17334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同一個題目，該去哪個平台找？</a:t>
            </a:r>
            <a:endParaRPr lang="en-US" sz="2900" dirty="0"/>
          </a:p>
        </p:txBody>
      </p:sp>
      <p:sp>
        <p:nvSpPr>
          <p:cNvPr id="6" name="Shape 4"/>
          <p:cNvSpPr/>
          <p:nvPr/>
        </p:nvSpPr>
        <p:spPr>
          <a:xfrm>
            <a:off x="512064" y="6336792"/>
            <a:ext cx="11155680" cy="0"/>
          </a:xfrm>
          <a:prstGeom prst="line">
            <a:avLst/>
          </a:prstGeom>
          <a:noFill/>
          <a:ln w="15240">
            <a:solidFill>
              <a:srgbClr val="D7E1E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Text 5"/>
          <p:cNvSpPr/>
          <p:nvPr/>
        </p:nvSpPr>
        <p:spPr>
          <a:xfrm>
            <a:off x="512064" y="6437376"/>
            <a:ext cx="8503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61737D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靜宜大學蓋夏圖書館  •  資訊素養與 AI 學習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786384" y="1801368"/>
            <a:ext cx="10561320" cy="566928"/>
          </a:xfrm>
          <a:prstGeom prst="roundRect">
            <a:avLst>
              <a:gd name="adj" fmla="val 12903"/>
            </a:avLst>
          </a:prstGeom>
          <a:solidFill>
            <a:srgbClr val="EAF5EF"/>
          </a:solidFill>
          <a:ln w="12700">
            <a:solidFill>
              <a:srgbClr val="EAF5EF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Text 8"/>
          <p:cNvSpPr/>
          <p:nvPr/>
        </p:nvSpPr>
        <p:spPr>
          <a:xfrm>
            <a:off x="987552" y="1892808"/>
            <a:ext cx="6675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2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找專書與館藏位置</a:t>
            </a:r>
            <a:endParaRPr lang="en-US" sz="1720" dirty="0"/>
          </a:p>
        </p:txBody>
      </p:sp>
      <p:sp>
        <p:nvSpPr>
          <p:cNvPr id="11" name="Text 9"/>
          <p:cNvSpPr/>
          <p:nvPr/>
        </p:nvSpPr>
        <p:spPr>
          <a:xfrm>
            <a:off x="7388352" y="1892808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20" b="1" dirty="0">
                <a:solidFill>
                  <a:srgbClr val="2F8C87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館藏查詢</a:t>
            </a:r>
            <a:endParaRPr lang="en-US" sz="1720" dirty="0"/>
          </a:p>
        </p:txBody>
      </p:sp>
      <p:sp>
        <p:nvSpPr>
          <p:cNvPr id="12" name="Shape 10"/>
          <p:cNvSpPr/>
          <p:nvPr/>
        </p:nvSpPr>
        <p:spPr>
          <a:xfrm>
            <a:off x="786384" y="2468880"/>
            <a:ext cx="10561320" cy="566928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Text 11"/>
          <p:cNvSpPr/>
          <p:nvPr/>
        </p:nvSpPr>
        <p:spPr>
          <a:xfrm>
            <a:off x="987552" y="2560320"/>
            <a:ext cx="6675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2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找休閒或延伸閱讀</a:t>
            </a:r>
            <a:endParaRPr lang="en-US" sz="1720" dirty="0"/>
          </a:p>
        </p:txBody>
      </p:sp>
      <p:sp>
        <p:nvSpPr>
          <p:cNvPr id="14" name="Text 12"/>
          <p:cNvSpPr/>
          <p:nvPr/>
        </p:nvSpPr>
        <p:spPr>
          <a:xfrm>
            <a:off x="7388352" y="256032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20" b="1" dirty="0">
                <a:solidFill>
                  <a:srgbClr val="2F8C87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HyRead eBook</a:t>
            </a:r>
            <a:endParaRPr lang="en-US" sz="1720" dirty="0"/>
          </a:p>
        </p:txBody>
      </p:sp>
      <p:sp>
        <p:nvSpPr>
          <p:cNvPr id="15" name="Shape 13"/>
          <p:cNvSpPr/>
          <p:nvPr/>
        </p:nvSpPr>
        <p:spPr>
          <a:xfrm>
            <a:off x="786384" y="3136392"/>
            <a:ext cx="10561320" cy="566928"/>
          </a:xfrm>
          <a:prstGeom prst="roundRect">
            <a:avLst>
              <a:gd name="adj" fmla="val 12903"/>
            </a:avLst>
          </a:prstGeom>
          <a:solidFill>
            <a:srgbClr val="EAF5EF"/>
          </a:solidFill>
          <a:ln w="12700">
            <a:solidFill>
              <a:srgbClr val="EAF5EF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6" name="Text 14"/>
          <p:cNvSpPr/>
          <p:nvPr/>
        </p:nvSpPr>
        <p:spPr>
          <a:xfrm>
            <a:off x="987552" y="3227832"/>
            <a:ext cx="6675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2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練 TOEIC／英檢</a:t>
            </a:r>
            <a:endParaRPr lang="en-US" sz="1720" dirty="0"/>
          </a:p>
        </p:txBody>
      </p:sp>
      <p:sp>
        <p:nvSpPr>
          <p:cNvPr id="17" name="Text 15"/>
          <p:cNvSpPr/>
          <p:nvPr/>
        </p:nvSpPr>
        <p:spPr>
          <a:xfrm>
            <a:off x="7388352" y="3227832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20" b="1" dirty="0">
                <a:solidFill>
                  <a:srgbClr val="2F8C87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Easytest</a:t>
            </a:r>
            <a:endParaRPr lang="en-US" sz="1720" dirty="0"/>
          </a:p>
        </p:txBody>
      </p:sp>
      <p:sp>
        <p:nvSpPr>
          <p:cNvPr id="18" name="Shape 16"/>
          <p:cNvSpPr/>
          <p:nvPr/>
        </p:nvSpPr>
        <p:spPr>
          <a:xfrm>
            <a:off x="786384" y="3803904"/>
            <a:ext cx="10561320" cy="566928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9" name="Text 17"/>
          <p:cNvSpPr/>
          <p:nvPr/>
        </p:nvSpPr>
        <p:spPr>
          <a:xfrm>
            <a:off x="987552" y="3895344"/>
            <a:ext cx="6675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2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學語言、看教育影音</a:t>
            </a:r>
            <a:endParaRPr lang="en-US" sz="1720" dirty="0"/>
          </a:p>
        </p:txBody>
      </p:sp>
      <p:sp>
        <p:nvSpPr>
          <p:cNvPr id="20" name="Text 18"/>
          <p:cNvSpPr/>
          <p:nvPr/>
        </p:nvSpPr>
        <p:spPr>
          <a:xfrm>
            <a:off x="7388352" y="3895344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20" b="1" dirty="0">
                <a:solidFill>
                  <a:srgbClr val="2F8C87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語言學習網／影音資源</a:t>
            </a:r>
            <a:endParaRPr lang="en-US" sz="1720" dirty="0"/>
          </a:p>
        </p:txBody>
      </p:sp>
      <p:sp>
        <p:nvSpPr>
          <p:cNvPr id="21" name="Shape 19"/>
          <p:cNvSpPr/>
          <p:nvPr/>
        </p:nvSpPr>
        <p:spPr>
          <a:xfrm>
            <a:off x="786384" y="4471416"/>
            <a:ext cx="10561320" cy="566928"/>
          </a:xfrm>
          <a:prstGeom prst="roundRect">
            <a:avLst>
              <a:gd name="adj" fmla="val 12903"/>
            </a:avLst>
          </a:prstGeom>
          <a:solidFill>
            <a:srgbClr val="EAF5EF"/>
          </a:solidFill>
          <a:ln w="12700">
            <a:solidFill>
              <a:srgbClr val="EAF5EF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2" name="Text 20"/>
          <p:cNvSpPr/>
          <p:nvPr/>
        </p:nvSpPr>
        <p:spPr>
          <a:xfrm>
            <a:off x="987552" y="4562856"/>
            <a:ext cx="6675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2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找中文學術期刊論文</a:t>
            </a:r>
            <a:endParaRPr lang="en-US" sz="1720" dirty="0"/>
          </a:p>
        </p:txBody>
      </p:sp>
      <p:sp>
        <p:nvSpPr>
          <p:cNvPr id="23" name="Text 21"/>
          <p:cNvSpPr/>
          <p:nvPr/>
        </p:nvSpPr>
        <p:spPr>
          <a:xfrm>
            <a:off x="7388352" y="4562856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20" b="1" dirty="0">
                <a:solidFill>
                  <a:srgbClr val="2F8C87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Journal</a:t>
            </a:r>
            <a:endParaRPr lang="en-US" sz="1720" dirty="0"/>
          </a:p>
        </p:txBody>
      </p:sp>
      <p:sp>
        <p:nvSpPr>
          <p:cNvPr id="24" name="Shape 22"/>
          <p:cNvSpPr/>
          <p:nvPr/>
        </p:nvSpPr>
        <p:spPr>
          <a:xfrm>
            <a:off x="786384" y="5138928"/>
            <a:ext cx="10561320" cy="566928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5" name="Text 23"/>
          <p:cNvSpPr/>
          <p:nvPr/>
        </p:nvSpPr>
        <p:spPr>
          <a:xfrm>
            <a:off x="987552" y="5230368"/>
            <a:ext cx="6675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2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找跨學科英文研究文獻</a:t>
            </a:r>
            <a:endParaRPr lang="en-US" sz="1720" dirty="0"/>
          </a:p>
        </p:txBody>
      </p:sp>
      <p:sp>
        <p:nvSpPr>
          <p:cNvPr id="26" name="Text 24"/>
          <p:cNvSpPr/>
          <p:nvPr/>
        </p:nvSpPr>
        <p:spPr>
          <a:xfrm>
            <a:off x="7388352" y="5230368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20" b="1" dirty="0">
                <a:solidFill>
                  <a:srgbClr val="2F8C87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EBSCOhost／ProQuest</a:t>
            </a:r>
            <a:endParaRPr lang="en-US" sz="172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B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" name="Shape 1"/>
          <p:cNvSpPr/>
          <p:nvPr/>
        </p:nvSpPr>
        <p:spPr>
          <a:xfrm>
            <a:off x="146304" y="0"/>
            <a:ext cx="12051792" cy="118872"/>
          </a:xfrm>
          <a:prstGeom prst="rect">
            <a:avLst/>
          </a:prstGeom>
          <a:solidFill>
            <a:srgbClr val="17334B"/>
          </a:solidFill>
          <a:ln w="12700">
            <a:solidFill>
              <a:srgbClr val="17334B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Text 2"/>
          <p:cNvSpPr/>
          <p:nvPr/>
        </p:nvSpPr>
        <p:spPr>
          <a:xfrm>
            <a:off x="502920" y="274320"/>
            <a:ext cx="8229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kern="0" spc="140" dirty="0">
                <a:solidFill>
                  <a:srgbClr val="2F8C87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PROVIDENCE UNIVERSITY  |  LUKING LIBRARY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740664"/>
            <a:ext cx="11155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17334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小挑戰：幫自己的課堂報告找 3 種來源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521208" y="1426464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61737D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題目示例：短影音對大學生注意力的影響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12064" y="6336792"/>
            <a:ext cx="11155680" cy="0"/>
          </a:xfrm>
          <a:prstGeom prst="line">
            <a:avLst/>
          </a:prstGeom>
          <a:noFill/>
          <a:ln w="15240">
            <a:solidFill>
              <a:srgbClr val="D7E1E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Text 6"/>
          <p:cNvSpPr/>
          <p:nvPr/>
        </p:nvSpPr>
        <p:spPr>
          <a:xfrm>
            <a:off x="512064" y="6437376"/>
            <a:ext cx="8503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61737D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靜宜大學蓋夏圖書館  •  資訊素養與 AI 學習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1109960" y="6419088"/>
            <a:ext cx="502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2F8C87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25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786384" y="2075688"/>
            <a:ext cx="100584" cy="100584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Text 9"/>
          <p:cNvSpPr/>
          <p:nvPr/>
        </p:nvSpPr>
        <p:spPr>
          <a:xfrm>
            <a:off x="1051560" y="1965960"/>
            <a:ext cx="1030528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02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一本書：用館藏查詢確認書目與索書號。</a:t>
            </a:r>
            <a:endParaRPr lang="en-US" sz="2020" dirty="0"/>
          </a:p>
        </p:txBody>
      </p:sp>
      <p:sp>
        <p:nvSpPr>
          <p:cNvPr id="12" name="Shape 10"/>
          <p:cNvSpPr/>
          <p:nvPr/>
        </p:nvSpPr>
        <p:spPr>
          <a:xfrm>
            <a:off x="786384" y="2916936"/>
            <a:ext cx="100584" cy="100584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Text 11"/>
          <p:cNvSpPr/>
          <p:nvPr/>
        </p:nvSpPr>
        <p:spPr>
          <a:xfrm>
            <a:off x="1051560" y="2807208"/>
            <a:ext cx="1030528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02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一篇研究：用 Journal 或 EBSCOhost／ProQuest 找到論文。</a:t>
            </a:r>
            <a:endParaRPr lang="en-US" sz="2020" dirty="0"/>
          </a:p>
        </p:txBody>
      </p:sp>
      <p:sp>
        <p:nvSpPr>
          <p:cNvPr id="14" name="Shape 12"/>
          <p:cNvSpPr/>
          <p:nvPr/>
        </p:nvSpPr>
        <p:spPr>
          <a:xfrm>
            <a:off x="786384" y="3758184"/>
            <a:ext cx="100584" cy="100584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Text 13"/>
          <p:cNvSpPr/>
          <p:nvPr/>
        </p:nvSpPr>
        <p:spPr>
          <a:xfrm>
            <a:off x="1051560" y="3648456"/>
            <a:ext cx="1030528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02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一個 AI 輔助：請 AI 提出關鍵字，查驗並修正。</a:t>
            </a:r>
            <a:endParaRPr lang="en-US" sz="2020" dirty="0"/>
          </a:p>
        </p:txBody>
      </p:sp>
      <p:sp>
        <p:nvSpPr>
          <p:cNvPr id="16" name="Shape 14"/>
          <p:cNvSpPr/>
          <p:nvPr/>
        </p:nvSpPr>
        <p:spPr>
          <a:xfrm>
            <a:off x="786384" y="4599432"/>
            <a:ext cx="100584" cy="100584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7" name="Text 15"/>
          <p:cNvSpPr/>
          <p:nvPr/>
        </p:nvSpPr>
        <p:spPr>
          <a:xfrm>
            <a:off x="1051560" y="4489704"/>
            <a:ext cx="1030528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02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最後說明：哪個來源最可靠？為什麼？</a:t>
            </a:r>
            <a:endParaRPr lang="en-US" sz="202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66">
            <a:alpha val="1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452E321F-9AF8-4C67-96B6-726D865FA315}"/>
              </a:ext>
            </a:extLst>
          </p:cNvPr>
          <p:cNvSpPr txBox="1"/>
          <p:nvPr/>
        </p:nvSpPr>
        <p:spPr>
          <a:xfrm>
            <a:off x="3955627" y="469619"/>
            <a:ext cx="4022255" cy="748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267" b="1" dirty="0"/>
              <a:t>蓋夏資源診療室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52D3DEEF-97D3-4D91-8FC3-53AD1959CE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931" y="1855490"/>
            <a:ext cx="10611556" cy="314702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9A520FC0-F1E3-4065-BCB4-B13D4E809D8B}"/>
              </a:ext>
            </a:extLst>
          </p:cNvPr>
          <p:cNvSpPr/>
          <p:nvPr/>
        </p:nvSpPr>
        <p:spPr>
          <a:xfrm>
            <a:off x="8985957" y="2041031"/>
            <a:ext cx="821831" cy="4425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40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41A485FC-E8CD-41C6-8B5A-10A4E1F6F013}"/>
              </a:ext>
            </a:extLst>
          </p:cNvPr>
          <p:cNvSpPr/>
          <p:nvPr/>
        </p:nvSpPr>
        <p:spPr>
          <a:xfrm>
            <a:off x="559929" y="4027876"/>
            <a:ext cx="1697848" cy="29802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400"/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EFFF98BF-2E1E-42CE-8FA7-0BE2321C16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2550" y="0"/>
            <a:ext cx="9046901" cy="6858000"/>
          </a:xfrm>
          <a:prstGeom prst="rect">
            <a:avLst/>
          </a:prstGeom>
        </p:spPr>
      </p:pic>
      <p:sp>
        <p:nvSpPr>
          <p:cNvPr id="5" name="文字方塊 4">
            <a:extLst>
              <a:ext uri="{FF2B5EF4-FFF2-40B4-BE49-F238E27FC236}">
                <a16:creationId xmlns:a16="http://schemas.microsoft.com/office/drawing/2014/main" id="{53AC833C-FE9F-F379-05A5-5835B2E9A4EF}"/>
              </a:ext>
            </a:extLst>
          </p:cNvPr>
          <p:cNvSpPr txBox="1"/>
          <p:nvPr/>
        </p:nvSpPr>
        <p:spPr>
          <a:xfrm>
            <a:off x="4895029" y="1378543"/>
            <a:ext cx="28825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dirty="0">
                <a:hlinkClick r:id="rId4"/>
              </a:rPr>
              <a:t>https://reurl.cc/27RZ5v</a:t>
            </a:r>
            <a:r>
              <a:rPr lang="zh-TW" alt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78416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B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" name="Shape 1"/>
          <p:cNvSpPr/>
          <p:nvPr/>
        </p:nvSpPr>
        <p:spPr>
          <a:xfrm>
            <a:off x="146304" y="0"/>
            <a:ext cx="12051792" cy="118872"/>
          </a:xfrm>
          <a:prstGeom prst="rect">
            <a:avLst/>
          </a:prstGeom>
          <a:solidFill>
            <a:srgbClr val="17334B"/>
          </a:solidFill>
          <a:ln w="12700">
            <a:solidFill>
              <a:srgbClr val="17334B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Text 2"/>
          <p:cNvSpPr/>
          <p:nvPr/>
        </p:nvSpPr>
        <p:spPr>
          <a:xfrm>
            <a:off x="502920" y="274320"/>
            <a:ext cx="8229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kern="0" spc="140" dirty="0">
                <a:solidFill>
                  <a:srgbClr val="2F8C87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PROVIDENCE UNIVERSITY  |  LUKING LIBRARY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740664"/>
            <a:ext cx="11155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17334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課後有獎徵答｜E遊味盡‧無極限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521208" y="1426464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61737D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參加前請確認活動規則與是否符合資格。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12064" y="6336792"/>
            <a:ext cx="11155680" cy="0"/>
          </a:xfrm>
          <a:prstGeom prst="line">
            <a:avLst/>
          </a:prstGeom>
          <a:noFill/>
          <a:ln w="15240">
            <a:solidFill>
              <a:srgbClr val="D7E1E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Text 6"/>
          <p:cNvSpPr/>
          <p:nvPr/>
        </p:nvSpPr>
        <p:spPr>
          <a:xfrm>
            <a:off x="512064" y="6437376"/>
            <a:ext cx="8503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61737D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靜宜大學蓋夏圖書館  •  資訊素養與 AI 學習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749808" y="1819656"/>
            <a:ext cx="7909560" cy="3648456"/>
          </a:xfrm>
          <a:prstGeom prst="roundRect">
            <a:avLst>
              <a:gd name="adj" fmla="val 375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Text 9"/>
          <p:cNvSpPr/>
          <p:nvPr/>
        </p:nvSpPr>
        <p:spPr>
          <a:xfrm>
            <a:off x="1078992" y="2167128"/>
            <a:ext cx="71323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2F8C87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本課程資料提交期限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1078992" y="2706624"/>
            <a:ext cx="704088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100" b="1" dirty="0">
                <a:solidFill>
                  <a:srgbClr val="17334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10 月 29 日 18:00</a:t>
            </a:r>
            <a:r>
              <a:rPr lang="zh-TW" altLang="en-US" sz="3100" b="1" dirty="0">
                <a:solidFill>
                  <a:srgbClr val="17334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下課前完成</a:t>
            </a:r>
            <a:endParaRPr lang="en-US" sz="3100" dirty="0"/>
          </a:p>
        </p:txBody>
      </p:sp>
      <p:sp>
        <p:nvSpPr>
          <p:cNvPr id="13" name="Text 11"/>
          <p:cNvSpPr/>
          <p:nvPr/>
        </p:nvSpPr>
        <p:spPr>
          <a:xfrm>
            <a:off x="1078992" y="3657600"/>
            <a:ext cx="717804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活動獎項包括：7-ELEVEN 禮券、威秀影城電影票、降噪藍牙耳罩式耳機等（以活動官網公告為準）。</a:t>
            </a:r>
            <a:endParaRPr lang="en-US" sz="1800" dirty="0"/>
          </a:p>
        </p:txBody>
      </p:sp>
      <p:pic>
        <p:nvPicPr>
          <p:cNvPr id="14" name="Image 0" descr="/mnt/data/pu_slide_assets/quiz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0264" y="2176272"/>
            <a:ext cx="2011680" cy="2011680"/>
          </a:xfrm>
          <a:prstGeom prst="rect">
            <a:avLst/>
          </a:prstGeom>
        </p:spPr>
      </p:pic>
      <p:sp>
        <p:nvSpPr>
          <p:cNvPr id="15" name="Text 12"/>
          <p:cNvSpPr/>
          <p:nvPr/>
        </p:nvSpPr>
        <p:spPr>
          <a:xfrm>
            <a:off x="8833104" y="4434840"/>
            <a:ext cx="22860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17334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掃描 QR Code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dirty="0">
                <a:solidFill>
                  <a:srgbClr val="17334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前往活動網站</a:t>
            </a:r>
            <a:endParaRPr lang="en-US" sz="1700" dirty="0"/>
          </a:p>
        </p:txBody>
      </p:sp>
      <p:sp>
        <p:nvSpPr>
          <p:cNvPr id="16" name="Text 13">
            <a:hlinkClick r:id="rId4"/>
          </p:cNvPr>
          <p:cNvSpPr/>
          <p:nvPr/>
        </p:nvSpPr>
        <p:spPr>
          <a:xfrm>
            <a:off x="777240" y="5623560"/>
            <a:ext cx="8961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u="sng" dirty="0">
                <a:solidFill>
                  <a:srgbClr val="23617A"/>
                </a:solidFill>
                <a:uFill>
                  <a:solidFill>
                    <a:srgbClr val="23617A"/>
                  </a:solidFill>
                </a:uFill>
                <a:latin typeface="新細明體" pitchFamily="34" charset="0"/>
                <a:ea typeface="新細明體" pitchFamily="34" charset="-122"/>
                <a:cs typeface="新細明體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有獎徵答活動網址</a:t>
            </a:r>
            <a:endParaRPr lang="en-US" sz="13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B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" name="Shape 1"/>
          <p:cNvSpPr/>
          <p:nvPr/>
        </p:nvSpPr>
        <p:spPr>
          <a:xfrm>
            <a:off x="146304" y="0"/>
            <a:ext cx="12051792" cy="118872"/>
          </a:xfrm>
          <a:prstGeom prst="rect">
            <a:avLst/>
          </a:prstGeom>
          <a:solidFill>
            <a:srgbClr val="17334B"/>
          </a:solidFill>
          <a:ln w="12700">
            <a:solidFill>
              <a:srgbClr val="17334B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Text 2"/>
          <p:cNvSpPr/>
          <p:nvPr/>
        </p:nvSpPr>
        <p:spPr>
          <a:xfrm>
            <a:off x="502920" y="274320"/>
            <a:ext cx="8229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kern="0" spc="140" dirty="0">
                <a:solidFill>
                  <a:srgbClr val="2F8C87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PROVIDENCE UNIVERSITY  |  LUKING LIBRARY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740664"/>
            <a:ext cx="11155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17334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完成活動後，別忘記提交學習成果</a:t>
            </a:r>
            <a:endParaRPr lang="en-US" sz="2900" dirty="0"/>
          </a:p>
        </p:txBody>
      </p:sp>
      <p:sp>
        <p:nvSpPr>
          <p:cNvPr id="6" name="Shape 4"/>
          <p:cNvSpPr/>
          <p:nvPr/>
        </p:nvSpPr>
        <p:spPr>
          <a:xfrm>
            <a:off x="512064" y="6336792"/>
            <a:ext cx="11155680" cy="0"/>
          </a:xfrm>
          <a:prstGeom prst="line">
            <a:avLst/>
          </a:prstGeom>
          <a:noFill/>
          <a:ln w="15240">
            <a:solidFill>
              <a:srgbClr val="D7E1E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Text 5"/>
          <p:cNvSpPr/>
          <p:nvPr/>
        </p:nvSpPr>
        <p:spPr>
          <a:xfrm>
            <a:off x="512064" y="6437376"/>
            <a:ext cx="8503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61737D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靜宜大學蓋夏圖書館  •  資訊素養與 AI 學習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758952" y="1911096"/>
            <a:ext cx="100584" cy="100584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Text 8"/>
          <p:cNvSpPr/>
          <p:nvPr/>
        </p:nvSpPr>
        <p:spPr>
          <a:xfrm>
            <a:off x="1024128" y="1801368"/>
            <a:ext cx="104881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71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開啟「E遊味盡‧無極限」活動網站，依規定參加。</a:t>
            </a:r>
            <a:endParaRPr lang="en-US" sz="1710" dirty="0"/>
          </a:p>
        </p:txBody>
      </p:sp>
      <p:sp>
        <p:nvSpPr>
          <p:cNvPr id="11" name="Shape 9"/>
          <p:cNvSpPr/>
          <p:nvPr/>
        </p:nvSpPr>
        <p:spPr>
          <a:xfrm>
            <a:off x="758952" y="2724912"/>
            <a:ext cx="100584" cy="100584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Text 10"/>
          <p:cNvSpPr/>
          <p:nvPr/>
        </p:nvSpPr>
        <p:spPr>
          <a:xfrm>
            <a:off x="1024128" y="2615184"/>
            <a:ext cx="104881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71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填寫個人資料時留意使用學校信箱與活動資格。</a:t>
            </a:r>
            <a:endParaRPr lang="en-US" sz="1710" dirty="0"/>
          </a:p>
        </p:txBody>
      </p:sp>
      <p:sp>
        <p:nvSpPr>
          <p:cNvPr id="13" name="Shape 11"/>
          <p:cNvSpPr/>
          <p:nvPr/>
        </p:nvSpPr>
        <p:spPr>
          <a:xfrm>
            <a:off x="758952" y="3538728"/>
            <a:ext cx="100584" cy="100584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Text 12"/>
          <p:cNvSpPr/>
          <p:nvPr/>
        </p:nvSpPr>
        <p:spPr>
          <a:xfrm>
            <a:off x="1024128" y="3429000"/>
            <a:ext cx="104881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r>
              <a:rPr lang="en-US" altLang="zh-TW" sz="171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10 月 29 日 18:00截止</a:t>
            </a:r>
            <a:r>
              <a:rPr lang="en-US" sz="171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，依本課程指定方式提交／上傳完成資料。</a:t>
            </a:r>
            <a:endParaRPr lang="en-US" sz="1710" dirty="0"/>
          </a:p>
        </p:txBody>
      </p:sp>
      <p:sp>
        <p:nvSpPr>
          <p:cNvPr id="15" name="Shape 13"/>
          <p:cNvSpPr/>
          <p:nvPr/>
        </p:nvSpPr>
        <p:spPr>
          <a:xfrm>
            <a:off x="758952" y="4352544"/>
            <a:ext cx="100584" cy="100584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6" name="Text 14"/>
          <p:cNvSpPr/>
          <p:nvPr/>
        </p:nvSpPr>
        <p:spPr>
          <a:xfrm>
            <a:off x="1024128" y="4242816"/>
            <a:ext cx="104881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71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資料經確認後，可申請認證「文文素養－圖書館與我」。</a:t>
            </a:r>
            <a:endParaRPr lang="en-US" sz="171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B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" name="Shape 1"/>
          <p:cNvSpPr/>
          <p:nvPr/>
        </p:nvSpPr>
        <p:spPr>
          <a:xfrm>
            <a:off x="146304" y="0"/>
            <a:ext cx="12051792" cy="118872"/>
          </a:xfrm>
          <a:prstGeom prst="rect">
            <a:avLst/>
          </a:prstGeom>
          <a:solidFill>
            <a:srgbClr val="17334B"/>
          </a:solidFill>
          <a:ln w="12700">
            <a:solidFill>
              <a:srgbClr val="17334B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Text 2"/>
          <p:cNvSpPr/>
          <p:nvPr/>
        </p:nvSpPr>
        <p:spPr>
          <a:xfrm>
            <a:off x="502920" y="274320"/>
            <a:ext cx="8229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kern="0" spc="140" dirty="0">
                <a:solidFill>
                  <a:srgbClr val="2F8C87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PROVIDENCE UNIVERSITY  |  LUKING LIBRARY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740664"/>
            <a:ext cx="11155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17334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今天最重要的 5 句話</a:t>
            </a:r>
            <a:endParaRPr lang="en-US" sz="2900" dirty="0"/>
          </a:p>
        </p:txBody>
      </p:sp>
      <p:sp>
        <p:nvSpPr>
          <p:cNvPr id="6" name="Shape 4"/>
          <p:cNvSpPr/>
          <p:nvPr/>
        </p:nvSpPr>
        <p:spPr>
          <a:xfrm>
            <a:off x="512064" y="6336792"/>
            <a:ext cx="11155680" cy="0"/>
          </a:xfrm>
          <a:prstGeom prst="line">
            <a:avLst/>
          </a:prstGeom>
          <a:noFill/>
          <a:ln w="15240">
            <a:solidFill>
              <a:srgbClr val="D7E1E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Text 5"/>
          <p:cNvSpPr/>
          <p:nvPr/>
        </p:nvSpPr>
        <p:spPr>
          <a:xfrm>
            <a:off x="512064" y="6437376"/>
            <a:ext cx="8503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61737D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靜宜大學蓋夏圖書館  •  資訊素養與 AI 學習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749808" y="1920240"/>
            <a:ext cx="100584" cy="100584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Text 8"/>
          <p:cNvSpPr/>
          <p:nvPr/>
        </p:nvSpPr>
        <p:spPr>
          <a:xfrm>
            <a:off x="1014984" y="1810512"/>
            <a:ext cx="104881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0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AI 是幫你找到方向的助手，不是無須查證的權威。</a:t>
            </a:r>
            <a:endParaRPr lang="en-US" sz="1900" dirty="0"/>
          </a:p>
        </p:txBody>
      </p:sp>
      <p:sp>
        <p:nvSpPr>
          <p:cNvPr id="11" name="Shape 9"/>
          <p:cNvSpPr/>
          <p:nvPr/>
        </p:nvSpPr>
        <p:spPr>
          <a:xfrm>
            <a:off x="749808" y="2761488"/>
            <a:ext cx="100584" cy="100584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Text 10"/>
          <p:cNvSpPr/>
          <p:nvPr/>
        </p:nvSpPr>
        <p:spPr>
          <a:xfrm>
            <a:off x="1014984" y="2651760"/>
            <a:ext cx="104881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0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學術作業要回到原始文獻與可靠資料庫。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749808" y="3602736"/>
            <a:ext cx="100584" cy="100584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Text 12"/>
          <p:cNvSpPr/>
          <p:nvPr/>
        </p:nvSpPr>
        <p:spPr>
          <a:xfrm>
            <a:off x="1014984" y="3493008"/>
            <a:ext cx="104881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0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讀書、找期刊、練英語、看影音，都能從圖書館開始。</a:t>
            </a:r>
            <a:endParaRPr lang="en-US" sz="1900" dirty="0"/>
          </a:p>
        </p:txBody>
      </p:sp>
      <p:sp>
        <p:nvSpPr>
          <p:cNvPr id="15" name="Shape 13"/>
          <p:cNvSpPr/>
          <p:nvPr/>
        </p:nvSpPr>
        <p:spPr>
          <a:xfrm>
            <a:off x="749808" y="4443984"/>
            <a:ext cx="100584" cy="100584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6" name="Text 14"/>
          <p:cNvSpPr/>
          <p:nvPr/>
        </p:nvSpPr>
        <p:spPr>
          <a:xfrm>
            <a:off x="1014984" y="4334256"/>
            <a:ext cx="104881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0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學術倫理就是：誠實、揭露、尊重著作權、保護隱私。</a:t>
            </a:r>
            <a:endParaRPr lang="en-US" sz="1900" dirty="0"/>
          </a:p>
        </p:txBody>
      </p:sp>
      <p:sp>
        <p:nvSpPr>
          <p:cNvPr id="17" name="Shape 15"/>
          <p:cNvSpPr/>
          <p:nvPr/>
        </p:nvSpPr>
        <p:spPr>
          <a:xfrm>
            <a:off x="749808" y="5285232"/>
            <a:ext cx="100584" cy="100584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8" name="Text 16"/>
          <p:cNvSpPr/>
          <p:nvPr/>
        </p:nvSpPr>
        <p:spPr>
          <a:xfrm>
            <a:off x="1014984" y="5175504"/>
            <a:ext cx="104881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00" dirty="0">
                <a:solidFill>
                  <a:srgbClr val="263A46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遇到問題，1 樓參考諮詢台永遠是你的真人搜尋引擎。</a:t>
            </a:r>
            <a:endParaRPr lang="en-US" sz="19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B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C87"/>
          </a:solidFill>
          <a:ln w="12700">
            <a:solidFill>
              <a:srgbClr val="2F8C87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" name="Shape 1"/>
          <p:cNvSpPr/>
          <p:nvPr/>
        </p:nvSpPr>
        <p:spPr>
          <a:xfrm>
            <a:off x="146304" y="0"/>
            <a:ext cx="12051792" cy="118872"/>
          </a:xfrm>
          <a:prstGeom prst="rect">
            <a:avLst/>
          </a:prstGeom>
          <a:solidFill>
            <a:srgbClr val="17334B"/>
          </a:solidFill>
          <a:ln w="12700">
            <a:solidFill>
              <a:srgbClr val="17334B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Text 2"/>
          <p:cNvSpPr/>
          <p:nvPr/>
        </p:nvSpPr>
        <p:spPr>
          <a:xfrm>
            <a:off x="502920" y="274320"/>
            <a:ext cx="8229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kern="0" spc="140" dirty="0">
                <a:solidFill>
                  <a:srgbClr val="2F8C87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PROVIDENCE UNIVERSITY  |  LUKING LIBRARY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740664"/>
            <a:ext cx="11155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17334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延伸閱讀與資料來源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521208" y="1426464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61737D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簡報連結均可點選開啟；工具介面與授權請以當日公告為準。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12064" y="6336792"/>
            <a:ext cx="11155680" cy="0"/>
          </a:xfrm>
          <a:prstGeom prst="line">
            <a:avLst/>
          </a:prstGeom>
          <a:noFill/>
          <a:ln w="15240">
            <a:solidFill>
              <a:srgbClr val="D7E1E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Text 6"/>
          <p:cNvSpPr/>
          <p:nvPr/>
        </p:nvSpPr>
        <p:spPr>
          <a:xfrm>
            <a:off x="512064" y="6437376"/>
            <a:ext cx="8503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61737D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靜宜大學蓋夏圖書館  •  資訊素養與 AI 學習</a:t>
            </a:r>
            <a:endParaRPr lang="en-US" sz="1000" dirty="0"/>
          </a:p>
        </p:txBody>
      </p:sp>
      <p:sp>
        <p:nvSpPr>
          <p:cNvPr id="10" name="Text 8">
            <a:hlinkClick r:id="rId3"/>
          </p:cNvPr>
          <p:cNvSpPr/>
          <p:nvPr/>
        </p:nvSpPr>
        <p:spPr>
          <a:xfrm>
            <a:off x="804672" y="1947672"/>
            <a:ext cx="10652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u="sng" dirty="0">
                <a:solidFill>
                  <a:srgbClr val="23617A"/>
                </a:solidFill>
                <a:uFill>
                  <a:solidFill>
                    <a:srgbClr val="23617A"/>
                  </a:solidFill>
                </a:uFill>
                <a:latin typeface="新細明體" pitchFamily="34" charset="0"/>
                <a:ea typeface="新細明體" pitchFamily="34" charset="-122"/>
                <a:cs typeface="新細明體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蓋夏圖書館 AI 學術應用工具選介</a:t>
            </a:r>
            <a:endParaRPr lang="en-US" sz="1600" dirty="0"/>
          </a:p>
        </p:txBody>
      </p:sp>
      <p:sp>
        <p:nvSpPr>
          <p:cNvPr id="11" name="Text 9">
            <a:hlinkClick r:id="rId4"/>
          </p:cNvPr>
          <p:cNvSpPr/>
          <p:nvPr/>
        </p:nvSpPr>
        <p:spPr>
          <a:xfrm>
            <a:off x="804672" y="2642616"/>
            <a:ext cx="10652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u="sng" dirty="0">
                <a:solidFill>
                  <a:srgbClr val="23617A"/>
                </a:solidFill>
                <a:uFill>
                  <a:solidFill>
                    <a:srgbClr val="23617A"/>
                  </a:solidFill>
                </a:uFill>
                <a:latin typeface="新細明體" pitchFamily="34" charset="0"/>
                <a:ea typeface="新細明體" pitchFamily="34" charset="-122"/>
                <a:cs typeface="新細明體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Google 官方：Gemini Skills 說明</a:t>
            </a:r>
            <a:endParaRPr lang="en-US" sz="1600" dirty="0"/>
          </a:p>
        </p:txBody>
      </p:sp>
      <p:sp>
        <p:nvSpPr>
          <p:cNvPr id="12" name="Text 10">
            <a:hlinkClick r:id="rId5"/>
          </p:cNvPr>
          <p:cNvSpPr/>
          <p:nvPr/>
        </p:nvSpPr>
        <p:spPr>
          <a:xfrm>
            <a:off x="804672" y="3337560"/>
            <a:ext cx="10652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u="sng" dirty="0">
                <a:solidFill>
                  <a:srgbClr val="23617A"/>
                </a:solidFill>
                <a:uFill>
                  <a:solidFill>
                    <a:srgbClr val="23617A"/>
                  </a:solidFill>
                </a:uFill>
                <a:latin typeface="新細明體" pitchFamily="34" charset="0"/>
                <a:ea typeface="新細明體" pitchFamily="34" charset="-122"/>
                <a:cs typeface="新細明體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Google Workspace：Skills 推出公告</a:t>
            </a:r>
            <a:endParaRPr lang="en-US" sz="1600" dirty="0"/>
          </a:p>
        </p:txBody>
      </p:sp>
      <p:sp>
        <p:nvSpPr>
          <p:cNvPr id="13" name="Text 11">
            <a:hlinkClick r:id="rId6"/>
          </p:cNvPr>
          <p:cNvSpPr/>
          <p:nvPr/>
        </p:nvSpPr>
        <p:spPr>
          <a:xfrm>
            <a:off x="804672" y="4032504"/>
            <a:ext cx="10652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u="sng" dirty="0">
                <a:solidFill>
                  <a:srgbClr val="23617A"/>
                </a:solidFill>
                <a:uFill>
                  <a:solidFill>
                    <a:srgbClr val="23617A"/>
                  </a:solidFill>
                </a:uFill>
                <a:latin typeface="新細明體" pitchFamily="34" charset="0"/>
                <a:ea typeface="新細明體" pitchFamily="34" charset="-122"/>
                <a:cs typeface="新細明體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靜宜大學語言學習網</a:t>
            </a:r>
            <a:endParaRPr lang="en-US" sz="1600" dirty="0"/>
          </a:p>
        </p:txBody>
      </p:sp>
      <p:sp>
        <p:nvSpPr>
          <p:cNvPr id="14" name="Text 12">
            <a:hlinkClick r:id="rId7"/>
          </p:cNvPr>
          <p:cNvSpPr/>
          <p:nvPr/>
        </p:nvSpPr>
        <p:spPr>
          <a:xfrm>
            <a:off x="804672" y="4727448"/>
            <a:ext cx="10652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u="sng" dirty="0">
                <a:solidFill>
                  <a:srgbClr val="23617A"/>
                </a:solidFill>
                <a:uFill>
                  <a:solidFill>
                    <a:srgbClr val="23617A"/>
                  </a:solidFill>
                </a:uFill>
                <a:latin typeface="新細明體" pitchFamily="34" charset="0"/>
                <a:ea typeface="新細明體" pitchFamily="34" charset="-122"/>
                <a:cs typeface="新細明體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E遊味盡‧無極限 活動官網</a:t>
            </a:r>
            <a:endParaRPr lang="en-US" sz="16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1733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IMG_1150(2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36092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360920" y="0"/>
            <a:ext cx="4828032" cy="6858000"/>
          </a:xfrm>
          <a:prstGeom prst="rect">
            <a:avLst/>
          </a:prstGeom>
          <a:solidFill>
            <a:srgbClr val="17334B"/>
          </a:solidFill>
          <a:ln w="12700">
            <a:solidFill>
              <a:srgbClr val="17334B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Shape 1"/>
          <p:cNvSpPr/>
          <p:nvPr/>
        </p:nvSpPr>
        <p:spPr>
          <a:xfrm>
            <a:off x="7360920" y="0"/>
            <a:ext cx="109728" cy="6858000"/>
          </a:xfrm>
          <a:prstGeom prst="rect">
            <a:avLst/>
          </a:prstGeom>
          <a:solidFill>
            <a:srgbClr val="D7AA55"/>
          </a:solidFill>
          <a:ln w="12700">
            <a:solidFill>
              <a:srgbClr val="D7AA55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Text 2"/>
          <p:cNvSpPr/>
          <p:nvPr/>
        </p:nvSpPr>
        <p:spPr>
          <a:xfrm>
            <a:off x="7808976" y="667512"/>
            <a:ext cx="390448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有問題？</a:t>
            </a:r>
            <a:endParaRPr lang="en-US" sz="3000" dirty="0"/>
          </a:p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歡迎來找我們！</a:t>
            </a:r>
            <a:endParaRPr lang="en-US" sz="3000" dirty="0"/>
          </a:p>
        </p:txBody>
      </p:sp>
      <p:sp>
        <p:nvSpPr>
          <p:cNvPr id="6" name="Shape 3"/>
          <p:cNvSpPr/>
          <p:nvPr/>
        </p:nvSpPr>
        <p:spPr>
          <a:xfrm>
            <a:off x="7827264" y="2423160"/>
            <a:ext cx="3474720" cy="54864"/>
          </a:xfrm>
          <a:prstGeom prst="rect">
            <a:avLst/>
          </a:prstGeom>
          <a:solidFill>
            <a:srgbClr val="D7AA55"/>
          </a:solidFill>
          <a:ln w="12700">
            <a:solidFill>
              <a:srgbClr val="D7AA55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Text 4"/>
          <p:cNvSpPr/>
          <p:nvPr/>
        </p:nvSpPr>
        <p:spPr>
          <a:xfrm>
            <a:off x="7827264" y="2798064"/>
            <a:ext cx="3749040" cy="94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dirty="0">
                <a:solidFill>
                  <a:srgbClr val="D8E9E8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蓋夏圖書館</a:t>
            </a:r>
            <a:endParaRPr lang="en-US" sz="2200" dirty="0"/>
          </a:p>
          <a:p>
            <a:pPr marL="0" indent="0">
              <a:buNone/>
            </a:pPr>
            <a:r>
              <a:rPr lang="en-US" sz="2200" dirty="0">
                <a:solidFill>
                  <a:srgbClr val="D8E9E8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知識服務組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7827264" y="3886200"/>
            <a:ext cx="372160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1 樓參考諮詢台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7827264" y="4626864"/>
            <a:ext cx="35661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ADD4D4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E-mail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7827264" y="4928616"/>
            <a:ext cx="3886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FFFFFF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pu105b0@pu.edu.tw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7827264" y="5568696"/>
            <a:ext cx="38130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校內分機  11633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1651</Words>
  <Application>Microsoft Office PowerPoint</Application>
  <PresentationFormat>寬螢幕</PresentationFormat>
  <Paragraphs>391</Paragraphs>
  <Slides>37</Slides>
  <Notes>30</Notes>
  <HiddenSlides>0</HiddenSlides>
  <MMClips>0</MMClips>
  <ScaleCrop>false</ScaleCrop>
  <HeadingPairs>
    <vt:vector size="6" baseType="variant">
      <vt:variant>
        <vt:lpstr>使用字型</vt:lpstr>
      </vt:variant>
      <vt:variant>
        <vt:i4>10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37</vt:i4>
      </vt:variant>
    </vt:vector>
  </HeadingPairs>
  <TitlesOfParts>
    <vt:vector size="48" baseType="lpstr">
      <vt:lpstr>Adobe 繁黑體 Std B</vt:lpstr>
      <vt:lpstr>Microsoft JhengHei UI</vt:lpstr>
      <vt:lpstr>Noto Sans TC</vt:lpstr>
      <vt:lpstr>Microsoft JhengHei</vt:lpstr>
      <vt:lpstr>微軟正黑體 Light</vt:lpstr>
      <vt:lpstr>PMingLiU</vt:lpstr>
      <vt:lpstr>PMingLiU</vt:lpstr>
      <vt:lpstr>Arial</vt:lpstr>
      <vt:lpstr>Calibri</vt:lpstr>
      <vt:lpstr>Wingdings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靜宜大學蓋夏圖書館https://library.pu.edu.tw  </vt:lpstr>
      <vt:lpstr>PowerPoint 簡報</vt:lpstr>
      <vt:lpstr>PowerPoint 簡報</vt:lpstr>
      <vt:lpstr>PowerPoint 簡報</vt:lpstr>
      <vt:lpstr>PowerPoint 簡報</vt:lpstr>
      <vt:lpstr>https://webpacx.lib.pu.edu.tw 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從圖書館到 AI：大學生的資訊探索力</dc:title>
  <dc:subject>靜宜大學圖書館資源研習</dc:subject>
  <dc:creator>蓋夏圖書館知識服務組</dc:creator>
  <cp:lastModifiedBy>義臺 姜</cp:lastModifiedBy>
  <cp:revision>13</cp:revision>
  <dcterms:created xsi:type="dcterms:W3CDTF">2026-10-24T13:42:09Z</dcterms:created>
  <dcterms:modified xsi:type="dcterms:W3CDTF">2026-10-28T14:08:38Z</dcterms:modified>
</cp:coreProperties>
</file>