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4.xml" ContentType="application/vnd.openxmlformats-officedocument.presentationml.notesSlide+xml"/>
  <Override PartName="/ppt/media/image55.jpg" ContentType="image/jpg"/>
  <Override PartName="/ppt/media/image61.jpg" ContentType="image/jpg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65"/>
  </p:notesMasterIdLst>
  <p:handoutMasterIdLst>
    <p:handoutMasterId r:id="rId66"/>
  </p:handoutMasterIdLst>
  <p:sldIdLst>
    <p:sldId id="270" r:id="rId5"/>
    <p:sldId id="298" r:id="rId6"/>
    <p:sldId id="299" r:id="rId7"/>
    <p:sldId id="361" r:id="rId8"/>
    <p:sldId id="745" r:id="rId9"/>
    <p:sldId id="360" r:id="rId10"/>
    <p:sldId id="306" r:id="rId11"/>
    <p:sldId id="761" r:id="rId12"/>
    <p:sldId id="258" r:id="rId13"/>
    <p:sldId id="259" r:id="rId14"/>
    <p:sldId id="762" r:id="rId15"/>
    <p:sldId id="763" r:id="rId16"/>
    <p:sldId id="764" r:id="rId17"/>
    <p:sldId id="765" r:id="rId18"/>
    <p:sldId id="768" r:id="rId19"/>
    <p:sldId id="261" r:id="rId20"/>
    <p:sldId id="262" r:id="rId21"/>
    <p:sldId id="767" r:id="rId22"/>
    <p:sldId id="264" r:id="rId23"/>
    <p:sldId id="268" r:id="rId24"/>
    <p:sldId id="321" r:id="rId25"/>
    <p:sldId id="263" r:id="rId26"/>
    <p:sldId id="364" r:id="rId27"/>
    <p:sldId id="365" r:id="rId28"/>
    <p:sldId id="766" r:id="rId29"/>
    <p:sldId id="367" r:id="rId30"/>
    <p:sldId id="744" r:id="rId31"/>
    <p:sldId id="369" r:id="rId32"/>
    <p:sldId id="370" r:id="rId33"/>
    <p:sldId id="371" r:id="rId34"/>
    <p:sldId id="372" r:id="rId35"/>
    <p:sldId id="381" r:id="rId36"/>
    <p:sldId id="336" r:id="rId37"/>
    <p:sldId id="373" r:id="rId38"/>
    <p:sldId id="374" r:id="rId39"/>
    <p:sldId id="375" r:id="rId40"/>
    <p:sldId id="383" r:id="rId41"/>
    <p:sldId id="384" r:id="rId42"/>
    <p:sldId id="391" r:id="rId43"/>
    <p:sldId id="774" r:id="rId44"/>
    <p:sldId id="396" r:id="rId45"/>
    <p:sldId id="395" r:id="rId46"/>
    <p:sldId id="773" r:id="rId47"/>
    <p:sldId id="769" r:id="rId48"/>
    <p:sldId id="750" r:id="rId49"/>
    <p:sldId id="751" r:id="rId50"/>
    <p:sldId id="752" r:id="rId51"/>
    <p:sldId id="747" r:id="rId52"/>
    <p:sldId id="727" r:id="rId53"/>
    <p:sldId id="728" r:id="rId54"/>
    <p:sldId id="398" r:id="rId55"/>
    <p:sldId id="346" r:id="rId56"/>
    <p:sldId id="345" r:id="rId57"/>
    <p:sldId id="399" r:id="rId58"/>
    <p:sldId id="770" r:id="rId59"/>
    <p:sldId id="771" r:id="rId60"/>
    <p:sldId id="772" r:id="rId61"/>
    <p:sldId id="775" r:id="rId62"/>
    <p:sldId id="776" r:id="rId63"/>
    <p:sldId id="294" r:id="rId64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597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014067"/>
    <a:srgbClr val="3F3F3F"/>
    <a:srgbClr val="014E7D"/>
    <a:srgbClr val="013657"/>
    <a:srgbClr val="01456F"/>
    <a:srgbClr val="014B79"/>
    <a:srgbClr val="0937C9"/>
    <a:srgbClr val="002774"/>
    <a:srgbClr val="929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691" autoAdjust="0"/>
    <p:restoredTop sz="94674" autoAdjust="0"/>
  </p:normalViewPr>
  <p:slideViewPr>
    <p:cSldViewPr snapToGrid="0" showGuides="1">
      <p:cViewPr varScale="1">
        <p:scale>
          <a:sx n="104" d="100"/>
          <a:sy n="104" d="100"/>
        </p:scale>
        <p:origin x="144" y="300"/>
      </p:cViewPr>
      <p:guideLst>
        <p:guide pos="3840"/>
        <p:guide pos="597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391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0D6188-8C88-4DD6-BAC0-E53182B75005}" type="doc">
      <dgm:prSet loTypeId="urn:microsoft.com/office/officeart/2005/8/layout/venn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F340E61A-C918-45B9-9CE7-A02EFD3B505C}">
      <dgm:prSet phldrT="[文字]"/>
      <dgm:spPr/>
      <dgm:t>
        <a:bodyPr/>
        <a:lstStyle/>
        <a:p>
          <a:r>
            <a:rPr lang="en-US" altLang="zh-TW" dirty="0"/>
            <a:t>B2</a:t>
          </a:r>
          <a:endParaRPr lang="zh-TW" altLang="en-US" dirty="0"/>
        </a:p>
      </dgm:t>
    </dgm:pt>
    <dgm:pt modelId="{5FF86CC0-E496-4FA6-B6EC-5EA684297845}" type="parTrans" cxnId="{EE5548F5-7310-49BA-9889-D8E5400437AC}">
      <dgm:prSet/>
      <dgm:spPr/>
      <dgm:t>
        <a:bodyPr/>
        <a:lstStyle/>
        <a:p>
          <a:endParaRPr lang="zh-TW" altLang="en-US"/>
        </a:p>
      </dgm:t>
    </dgm:pt>
    <dgm:pt modelId="{FC7E6637-4229-47BD-B101-0DCA10C8ABCE}" type="sibTrans" cxnId="{EE5548F5-7310-49BA-9889-D8E5400437AC}">
      <dgm:prSet/>
      <dgm:spPr/>
      <dgm:t>
        <a:bodyPr/>
        <a:lstStyle/>
        <a:p>
          <a:endParaRPr lang="zh-TW" altLang="en-US"/>
        </a:p>
      </dgm:t>
    </dgm:pt>
    <dgm:pt modelId="{3D777681-20CD-4375-8718-EC250CFCD1EA}">
      <dgm:prSet phldrT="[文字]"/>
      <dgm:spPr>
        <a:solidFill>
          <a:srgbClr val="0099CC">
            <a:alpha val="49804"/>
          </a:srgbClr>
        </a:solidFill>
      </dgm:spPr>
      <dgm:t>
        <a:bodyPr/>
        <a:lstStyle/>
        <a:p>
          <a:r>
            <a:rPr lang="en-US" altLang="zh-TW" dirty="0"/>
            <a:t>B1</a:t>
          </a:r>
          <a:endParaRPr lang="zh-TW" altLang="en-US" dirty="0"/>
        </a:p>
      </dgm:t>
    </dgm:pt>
    <dgm:pt modelId="{7576BA46-6C42-4156-9D6F-E8567219779A}" type="parTrans" cxnId="{E2EBB248-D0AD-4302-9D62-25A723E31635}">
      <dgm:prSet/>
      <dgm:spPr/>
      <dgm:t>
        <a:bodyPr/>
        <a:lstStyle/>
        <a:p>
          <a:endParaRPr lang="zh-TW" altLang="en-US"/>
        </a:p>
      </dgm:t>
    </dgm:pt>
    <dgm:pt modelId="{857495E1-9813-4190-A966-FCA8A20F0287}" type="sibTrans" cxnId="{E2EBB248-D0AD-4302-9D62-25A723E31635}">
      <dgm:prSet/>
      <dgm:spPr/>
      <dgm:t>
        <a:bodyPr/>
        <a:lstStyle/>
        <a:p>
          <a:endParaRPr lang="zh-TW" altLang="en-US"/>
        </a:p>
      </dgm:t>
    </dgm:pt>
    <dgm:pt modelId="{5B2BD536-F26F-42A5-9D78-8FEB2F563F57}">
      <dgm:prSet phldrT="[文字]"/>
      <dgm:spPr>
        <a:solidFill>
          <a:schemeClr val="accent1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US" altLang="zh-TW" dirty="0"/>
            <a:t>1F</a:t>
          </a:r>
          <a:endParaRPr lang="zh-TW" altLang="en-US" dirty="0"/>
        </a:p>
      </dgm:t>
    </dgm:pt>
    <dgm:pt modelId="{1962B21D-958F-4BF1-B28C-E02AA5842F0C}" type="parTrans" cxnId="{4EA8D306-0FDD-4F69-AB36-72F8187E9773}">
      <dgm:prSet/>
      <dgm:spPr/>
      <dgm:t>
        <a:bodyPr/>
        <a:lstStyle/>
        <a:p>
          <a:endParaRPr lang="zh-TW" altLang="en-US"/>
        </a:p>
      </dgm:t>
    </dgm:pt>
    <dgm:pt modelId="{06B1AFC6-325C-49DE-AA03-1EFA92DA0B1F}" type="sibTrans" cxnId="{4EA8D306-0FDD-4F69-AB36-72F8187E9773}">
      <dgm:prSet/>
      <dgm:spPr/>
      <dgm:t>
        <a:bodyPr/>
        <a:lstStyle/>
        <a:p>
          <a:endParaRPr lang="zh-TW" altLang="en-US"/>
        </a:p>
      </dgm:t>
    </dgm:pt>
    <dgm:pt modelId="{96F2CDDF-2221-4C5E-BEB8-7485EDBD26F5}">
      <dgm:prSet phldrT="[文字]"/>
      <dgm:spPr>
        <a:solidFill>
          <a:schemeClr val="tx2">
            <a:lumMod val="75000"/>
            <a:alpha val="50000"/>
          </a:schemeClr>
        </a:solidFill>
      </dgm:spPr>
      <dgm:t>
        <a:bodyPr/>
        <a:lstStyle/>
        <a:p>
          <a:r>
            <a:rPr lang="en-US" altLang="zh-TW" dirty="0"/>
            <a:t>2F</a:t>
          </a:r>
          <a:endParaRPr lang="zh-TW" altLang="en-US" dirty="0"/>
        </a:p>
      </dgm:t>
    </dgm:pt>
    <dgm:pt modelId="{A6C71405-E62A-4CA9-B3D8-797378AD78D8}" type="parTrans" cxnId="{A6F566DA-F09F-4CFC-9C49-0FDDB068D0C3}">
      <dgm:prSet/>
      <dgm:spPr/>
      <dgm:t>
        <a:bodyPr/>
        <a:lstStyle/>
        <a:p>
          <a:endParaRPr lang="zh-TW" altLang="en-US"/>
        </a:p>
      </dgm:t>
    </dgm:pt>
    <dgm:pt modelId="{873EBB4C-B806-4050-BF2F-62536C9C6710}" type="sibTrans" cxnId="{A6F566DA-F09F-4CFC-9C49-0FDDB068D0C3}">
      <dgm:prSet/>
      <dgm:spPr/>
      <dgm:t>
        <a:bodyPr/>
        <a:lstStyle/>
        <a:p>
          <a:endParaRPr lang="zh-TW" altLang="en-US"/>
        </a:p>
      </dgm:t>
    </dgm:pt>
    <dgm:pt modelId="{4A3EADAE-679B-411A-82F4-BBF78DA63351}">
      <dgm:prSet phldrT="[文字]"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en-US" altLang="zh-TW" dirty="0"/>
            <a:t>3F-6F</a:t>
          </a:r>
          <a:endParaRPr lang="zh-TW" altLang="en-US" dirty="0"/>
        </a:p>
      </dgm:t>
    </dgm:pt>
    <dgm:pt modelId="{B9BD64CC-74E0-4E6A-AFCB-6C74A97BA1F2}" type="parTrans" cxnId="{2B9952B5-769D-4E1F-B51A-9AE9615D6548}">
      <dgm:prSet/>
      <dgm:spPr/>
      <dgm:t>
        <a:bodyPr/>
        <a:lstStyle/>
        <a:p>
          <a:endParaRPr lang="zh-TW" altLang="en-US"/>
        </a:p>
      </dgm:t>
    </dgm:pt>
    <dgm:pt modelId="{0FD28676-9128-4626-BCC0-540BF19DB4FB}" type="sibTrans" cxnId="{2B9952B5-769D-4E1F-B51A-9AE9615D6548}">
      <dgm:prSet/>
      <dgm:spPr/>
      <dgm:t>
        <a:bodyPr/>
        <a:lstStyle/>
        <a:p>
          <a:endParaRPr lang="zh-TW" altLang="en-US"/>
        </a:p>
      </dgm:t>
    </dgm:pt>
    <dgm:pt modelId="{A6F8FC67-11B4-4C65-B341-5A4D1782F436}">
      <dgm:prSet phldrT="[文字]"/>
      <dgm:spPr/>
      <dgm:t>
        <a:bodyPr/>
        <a:lstStyle/>
        <a:p>
          <a:r>
            <a:rPr lang="en-US" altLang="zh-TW" dirty="0"/>
            <a:t>7F-9F</a:t>
          </a:r>
          <a:endParaRPr lang="zh-TW" altLang="en-US" dirty="0"/>
        </a:p>
      </dgm:t>
    </dgm:pt>
    <dgm:pt modelId="{41403366-67A0-4960-B4EB-F7E924CC3D51}" type="parTrans" cxnId="{B4632659-7078-44C1-B118-325162B29505}">
      <dgm:prSet/>
      <dgm:spPr/>
      <dgm:t>
        <a:bodyPr/>
        <a:lstStyle/>
        <a:p>
          <a:endParaRPr lang="zh-TW" altLang="en-US"/>
        </a:p>
      </dgm:t>
    </dgm:pt>
    <dgm:pt modelId="{CD4633AA-CC20-4999-B7C3-542C4928EADE}" type="sibTrans" cxnId="{B4632659-7078-44C1-B118-325162B29505}">
      <dgm:prSet/>
      <dgm:spPr/>
      <dgm:t>
        <a:bodyPr/>
        <a:lstStyle/>
        <a:p>
          <a:endParaRPr lang="zh-TW" altLang="en-US"/>
        </a:p>
      </dgm:t>
    </dgm:pt>
    <dgm:pt modelId="{56CDFE01-E47D-4C63-AD2F-225D0BF6753F}">
      <dgm:prSet phldrT="[文字]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altLang="zh-TW" dirty="0"/>
            <a:t>10F</a:t>
          </a:r>
          <a:endParaRPr lang="zh-TW" altLang="en-US" dirty="0"/>
        </a:p>
      </dgm:t>
    </dgm:pt>
    <dgm:pt modelId="{89FE450C-E33E-41A8-B96D-4C8E4D222472}" type="parTrans" cxnId="{77F41D3C-23BD-4D65-8542-C301087642B1}">
      <dgm:prSet/>
      <dgm:spPr/>
      <dgm:t>
        <a:bodyPr/>
        <a:lstStyle/>
        <a:p>
          <a:endParaRPr lang="zh-TW" altLang="en-US"/>
        </a:p>
      </dgm:t>
    </dgm:pt>
    <dgm:pt modelId="{9218B599-A95A-41DA-9FB6-A3ADB74A8D8A}" type="sibTrans" cxnId="{77F41D3C-23BD-4D65-8542-C301087642B1}">
      <dgm:prSet/>
      <dgm:spPr/>
      <dgm:t>
        <a:bodyPr/>
        <a:lstStyle/>
        <a:p>
          <a:endParaRPr lang="zh-TW" altLang="en-US"/>
        </a:p>
      </dgm:t>
    </dgm:pt>
    <dgm:pt modelId="{113F837A-9D02-4B1D-B6A0-65EDADDBBD98}" type="pres">
      <dgm:prSet presAssocID="{090D6188-8C88-4DD6-BAC0-E53182B75005}" presName="Name0" presStyleCnt="0">
        <dgm:presLayoutVars>
          <dgm:dir/>
          <dgm:resizeHandles val="exact"/>
        </dgm:presLayoutVars>
      </dgm:prSet>
      <dgm:spPr/>
    </dgm:pt>
    <dgm:pt modelId="{4F96C3F5-E80E-4B57-9C92-726678979111}" type="pres">
      <dgm:prSet presAssocID="{F340E61A-C918-45B9-9CE7-A02EFD3B505C}" presName="Name5" presStyleLbl="vennNode1" presStyleIdx="0" presStyleCnt="7">
        <dgm:presLayoutVars>
          <dgm:bulletEnabled val="1"/>
        </dgm:presLayoutVars>
      </dgm:prSet>
      <dgm:spPr/>
    </dgm:pt>
    <dgm:pt modelId="{8C99A514-5542-43DA-AA1B-987B6F25E2FE}" type="pres">
      <dgm:prSet presAssocID="{FC7E6637-4229-47BD-B101-0DCA10C8ABCE}" presName="space" presStyleCnt="0"/>
      <dgm:spPr/>
    </dgm:pt>
    <dgm:pt modelId="{CAA084AC-5FD6-415D-9B47-8B1EC4EDB8CC}" type="pres">
      <dgm:prSet presAssocID="{3D777681-20CD-4375-8718-EC250CFCD1EA}" presName="Name5" presStyleLbl="vennNode1" presStyleIdx="1" presStyleCnt="7">
        <dgm:presLayoutVars>
          <dgm:bulletEnabled val="1"/>
        </dgm:presLayoutVars>
      </dgm:prSet>
      <dgm:spPr/>
    </dgm:pt>
    <dgm:pt modelId="{49BB1587-E48C-4A65-A454-7184C59139D9}" type="pres">
      <dgm:prSet presAssocID="{857495E1-9813-4190-A966-FCA8A20F0287}" presName="space" presStyleCnt="0"/>
      <dgm:spPr/>
    </dgm:pt>
    <dgm:pt modelId="{5B47B2C8-3D10-45AF-A1D6-6999A51435C2}" type="pres">
      <dgm:prSet presAssocID="{5B2BD536-F26F-42A5-9D78-8FEB2F563F57}" presName="Name5" presStyleLbl="vennNode1" presStyleIdx="2" presStyleCnt="7">
        <dgm:presLayoutVars>
          <dgm:bulletEnabled val="1"/>
        </dgm:presLayoutVars>
      </dgm:prSet>
      <dgm:spPr/>
    </dgm:pt>
    <dgm:pt modelId="{3092450E-D82B-4A1A-8F5C-9C2EE99FCF07}" type="pres">
      <dgm:prSet presAssocID="{06B1AFC6-325C-49DE-AA03-1EFA92DA0B1F}" presName="space" presStyleCnt="0"/>
      <dgm:spPr/>
    </dgm:pt>
    <dgm:pt modelId="{D0246EFA-9674-47BE-A428-C0EA696D198F}" type="pres">
      <dgm:prSet presAssocID="{96F2CDDF-2221-4C5E-BEB8-7485EDBD26F5}" presName="Name5" presStyleLbl="vennNode1" presStyleIdx="3" presStyleCnt="7">
        <dgm:presLayoutVars>
          <dgm:bulletEnabled val="1"/>
        </dgm:presLayoutVars>
      </dgm:prSet>
      <dgm:spPr/>
    </dgm:pt>
    <dgm:pt modelId="{FEB929B8-AE3B-4493-A72D-B4A11CA742BB}" type="pres">
      <dgm:prSet presAssocID="{873EBB4C-B806-4050-BF2F-62536C9C6710}" presName="space" presStyleCnt="0"/>
      <dgm:spPr/>
    </dgm:pt>
    <dgm:pt modelId="{6B5E85C9-AA1F-4B4A-898B-6F54F4AD7EF5}" type="pres">
      <dgm:prSet presAssocID="{4A3EADAE-679B-411A-82F4-BBF78DA63351}" presName="Name5" presStyleLbl="vennNode1" presStyleIdx="4" presStyleCnt="7">
        <dgm:presLayoutVars>
          <dgm:bulletEnabled val="1"/>
        </dgm:presLayoutVars>
      </dgm:prSet>
      <dgm:spPr/>
    </dgm:pt>
    <dgm:pt modelId="{0793EB54-3281-4F00-AC24-2763ACB9C2C4}" type="pres">
      <dgm:prSet presAssocID="{0FD28676-9128-4626-BCC0-540BF19DB4FB}" presName="space" presStyleCnt="0"/>
      <dgm:spPr/>
    </dgm:pt>
    <dgm:pt modelId="{31D20EDE-F3B1-4FC9-ADFF-9699E2146F49}" type="pres">
      <dgm:prSet presAssocID="{A6F8FC67-11B4-4C65-B341-5A4D1782F436}" presName="Name5" presStyleLbl="vennNode1" presStyleIdx="5" presStyleCnt="7">
        <dgm:presLayoutVars>
          <dgm:bulletEnabled val="1"/>
        </dgm:presLayoutVars>
      </dgm:prSet>
      <dgm:spPr/>
    </dgm:pt>
    <dgm:pt modelId="{4A1D5740-C7CF-44BE-B565-D3FFCF7B4BDB}" type="pres">
      <dgm:prSet presAssocID="{CD4633AA-CC20-4999-B7C3-542C4928EADE}" presName="space" presStyleCnt="0"/>
      <dgm:spPr/>
    </dgm:pt>
    <dgm:pt modelId="{4B9B295A-73D1-4BEA-BBA3-A79F33C04359}" type="pres">
      <dgm:prSet presAssocID="{56CDFE01-E47D-4C63-AD2F-225D0BF6753F}" presName="Name5" presStyleLbl="vennNode1" presStyleIdx="6" presStyleCnt="7">
        <dgm:presLayoutVars>
          <dgm:bulletEnabled val="1"/>
        </dgm:presLayoutVars>
      </dgm:prSet>
      <dgm:spPr/>
    </dgm:pt>
  </dgm:ptLst>
  <dgm:cxnLst>
    <dgm:cxn modelId="{4EA8D306-0FDD-4F69-AB36-72F8187E9773}" srcId="{090D6188-8C88-4DD6-BAC0-E53182B75005}" destId="{5B2BD536-F26F-42A5-9D78-8FEB2F563F57}" srcOrd="2" destOrd="0" parTransId="{1962B21D-958F-4BF1-B28C-E02AA5842F0C}" sibTransId="{06B1AFC6-325C-49DE-AA03-1EFA92DA0B1F}"/>
    <dgm:cxn modelId="{C991640F-7A62-4119-8863-BDB84431EB5E}" type="presOf" srcId="{3D777681-20CD-4375-8718-EC250CFCD1EA}" destId="{CAA084AC-5FD6-415D-9B47-8B1EC4EDB8CC}" srcOrd="0" destOrd="0" presId="urn:microsoft.com/office/officeart/2005/8/layout/venn3"/>
    <dgm:cxn modelId="{EDE7521A-C114-41BA-A510-31F84CE1902B}" type="presOf" srcId="{090D6188-8C88-4DD6-BAC0-E53182B75005}" destId="{113F837A-9D02-4B1D-B6A0-65EDADDBBD98}" srcOrd="0" destOrd="0" presId="urn:microsoft.com/office/officeart/2005/8/layout/venn3"/>
    <dgm:cxn modelId="{7CE5AF25-FDD6-4FC8-BC6A-159EC4C196BB}" type="presOf" srcId="{56CDFE01-E47D-4C63-AD2F-225D0BF6753F}" destId="{4B9B295A-73D1-4BEA-BBA3-A79F33C04359}" srcOrd="0" destOrd="0" presId="urn:microsoft.com/office/officeart/2005/8/layout/venn3"/>
    <dgm:cxn modelId="{78BE2A29-0919-4EFE-ADD5-9BA48E0EF4BC}" type="presOf" srcId="{96F2CDDF-2221-4C5E-BEB8-7485EDBD26F5}" destId="{D0246EFA-9674-47BE-A428-C0EA696D198F}" srcOrd="0" destOrd="0" presId="urn:microsoft.com/office/officeart/2005/8/layout/venn3"/>
    <dgm:cxn modelId="{4FB9582D-A9C8-475D-B182-9E46F8420EAE}" type="presOf" srcId="{F340E61A-C918-45B9-9CE7-A02EFD3B505C}" destId="{4F96C3F5-E80E-4B57-9C92-726678979111}" srcOrd="0" destOrd="0" presId="urn:microsoft.com/office/officeart/2005/8/layout/venn3"/>
    <dgm:cxn modelId="{77F41D3C-23BD-4D65-8542-C301087642B1}" srcId="{090D6188-8C88-4DD6-BAC0-E53182B75005}" destId="{56CDFE01-E47D-4C63-AD2F-225D0BF6753F}" srcOrd="6" destOrd="0" parTransId="{89FE450C-E33E-41A8-B96D-4C8E4D222472}" sibTransId="{9218B599-A95A-41DA-9FB6-A3ADB74A8D8A}"/>
    <dgm:cxn modelId="{E2EBB248-D0AD-4302-9D62-25A723E31635}" srcId="{090D6188-8C88-4DD6-BAC0-E53182B75005}" destId="{3D777681-20CD-4375-8718-EC250CFCD1EA}" srcOrd="1" destOrd="0" parTransId="{7576BA46-6C42-4156-9D6F-E8567219779A}" sibTransId="{857495E1-9813-4190-A966-FCA8A20F0287}"/>
    <dgm:cxn modelId="{BB14B669-FEE0-485C-8CD4-1D92E4C1F7BD}" type="presOf" srcId="{4A3EADAE-679B-411A-82F4-BBF78DA63351}" destId="{6B5E85C9-AA1F-4B4A-898B-6F54F4AD7EF5}" srcOrd="0" destOrd="0" presId="urn:microsoft.com/office/officeart/2005/8/layout/venn3"/>
    <dgm:cxn modelId="{BFB8244A-5108-46FB-A732-7114ED8B649D}" type="presOf" srcId="{5B2BD536-F26F-42A5-9D78-8FEB2F563F57}" destId="{5B47B2C8-3D10-45AF-A1D6-6999A51435C2}" srcOrd="0" destOrd="0" presId="urn:microsoft.com/office/officeart/2005/8/layout/venn3"/>
    <dgm:cxn modelId="{B4632659-7078-44C1-B118-325162B29505}" srcId="{090D6188-8C88-4DD6-BAC0-E53182B75005}" destId="{A6F8FC67-11B4-4C65-B341-5A4D1782F436}" srcOrd="5" destOrd="0" parTransId="{41403366-67A0-4960-B4EB-F7E924CC3D51}" sibTransId="{CD4633AA-CC20-4999-B7C3-542C4928EADE}"/>
    <dgm:cxn modelId="{2C542A7C-9D53-4EAA-8E86-5CCAD97639EA}" type="presOf" srcId="{A6F8FC67-11B4-4C65-B341-5A4D1782F436}" destId="{31D20EDE-F3B1-4FC9-ADFF-9699E2146F49}" srcOrd="0" destOrd="0" presId="urn:microsoft.com/office/officeart/2005/8/layout/venn3"/>
    <dgm:cxn modelId="{2B9952B5-769D-4E1F-B51A-9AE9615D6548}" srcId="{090D6188-8C88-4DD6-BAC0-E53182B75005}" destId="{4A3EADAE-679B-411A-82F4-BBF78DA63351}" srcOrd="4" destOrd="0" parTransId="{B9BD64CC-74E0-4E6A-AFCB-6C74A97BA1F2}" sibTransId="{0FD28676-9128-4626-BCC0-540BF19DB4FB}"/>
    <dgm:cxn modelId="{A6F566DA-F09F-4CFC-9C49-0FDDB068D0C3}" srcId="{090D6188-8C88-4DD6-BAC0-E53182B75005}" destId="{96F2CDDF-2221-4C5E-BEB8-7485EDBD26F5}" srcOrd="3" destOrd="0" parTransId="{A6C71405-E62A-4CA9-B3D8-797378AD78D8}" sibTransId="{873EBB4C-B806-4050-BF2F-62536C9C6710}"/>
    <dgm:cxn modelId="{EE5548F5-7310-49BA-9889-D8E5400437AC}" srcId="{090D6188-8C88-4DD6-BAC0-E53182B75005}" destId="{F340E61A-C918-45B9-9CE7-A02EFD3B505C}" srcOrd="0" destOrd="0" parTransId="{5FF86CC0-E496-4FA6-B6EC-5EA684297845}" sibTransId="{FC7E6637-4229-47BD-B101-0DCA10C8ABCE}"/>
    <dgm:cxn modelId="{9123F7D4-61C4-4DD2-91DB-710FEA8CA87C}" type="presParOf" srcId="{113F837A-9D02-4B1D-B6A0-65EDADDBBD98}" destId="{4F96C3F5-E80E-4B57-9C92-726678979111}" srcOrd="0" destOrd="0" presId="urn:microsoft.com/office/officeart/2005/8/layout/venn3"/>
    <dgm:cxn modelId="{C4664EF4-E448-433A-A3F3-975CB95D1848}" type="presParOf" srcId="{113F837A-9D02-4B1D-B6A0-65EDADDBBD98}" destId="{8C99A514-5542-43DA-AA1B-987B6F25E2FE}" srcOrd="1" destOrd="0" presId="urn:microsoft.com/office/officeart/2005/8/layout/venn3"/>
    <dgm:cxn modelId="{19EFBDB5-AB2D-4ADA-99B1-72FEF39157E5}" type="presParOf" srcId="{113F837A-9D02-4B1D-B6A0-65EDADDBBD98}" destId="{CAA084AC-5FD6-415D-9B47-8B1EC4EDB8CC}" srcOrd="2" destOrd="0" presId="urn:microsoft.com/office/officeart/2005/8/layout/venn3"/>
    <dgm:cxn modelId="{34D1DFFC-911A-46C4-AF9F-F6E2F51D2063}" type="presParOf" srcId="{113F837A-9D02-4B1D-B6A0-65EDADDBBD98}" destId="{49BB1587-E48C-4A65-A454-7184C59139D9}" srcOrd="3" destOrd="0" presId="urn:microsoft.com/office/officeart/2005/8/layout/venn3"/>
    <dgm:cxn modelId="{F60D05D0-2706-4DCB-96B4-0F53FA4554D5}" type="presParOf" srcId="{113F837A-9D02-4B1D-B6A0-65EDADDBBD98}" destId="{5B47B2C8-3D10-45AF-A1D6-6999A51435C2}" srcOrd="4" destOrd="0" presId="urn:microsoft.com/office/officeart/2005/8/layout/venn3"/>
    <dgm:cxn modelId="{46704E94-7A01-484D-8617-AD3AD161A70E}" type="presParOf" srcId="{113F837A-9D02-4B1D-B6A0-65EDADDBBD98}" destId="{3092450E-D82B-4A1A-8F5C-9C2EE99FCF07}" srcOrd="5" destOrd="0" presId="urn:microsoft.com/office/officeart/2005/8/layout/venn3"/>
    <dgm:cxn modelId="{D6B44C7F-E12E-4732-8C5B-EBF7A619CFC8}" type="presParOf" srcId="{113F837A-9D02-4B1D-B6A0-65EDADDBBD98}" destId="{D0246EFA-9674-47BE-A428-C0EA696D198F}" srcOrd="6" destOrd="0" presId="urn:microsoft.com/office/officeart/2005/8/layout/venn3"/>
    <dgm:cxn modelId="{B9329581-EEE0-420C-85BB-C93306F129C2}" type="presParOf" srcId="{113F837A-9D02-4B1D-B6A0-65EDADDBBD98}" destId="{FEB929B8-AE3B-4493-A72D-B4A11CA742BB}" srcOrd="7" destOrd="0" presId="urn:microsoft.com/office/officeart/2005/8/layout/venn3"/>
    <dgm:cxn modelId="{8846722C-1A04-4FF1-AC12-A8E21270BA5A}" type="presParOf" srcId="{113F837A-9D02-4B1D-B6A0-65EDADDBBD98}" destId="{6B5E85C9-AA1F-4B4A-898B-6F54F4AD7EF5}" srcOrd="8" destOrd="0" presId="urn:microsoft.com/office/officeart/2005/8/layout/venn3"/>
    <dgm:cxn modelId="{E7C4B40E-472E-42AD-AF0D-D45FB762BCDC}" type="presParOf" srcId="{113F837A-9D02-4B1D-B6A0-65EDADDBBD98}" destId="{0793EB54-3281-4F00-AC24-2763ACB9C2C4}" srcOrd="9" destOrd="0" presId="urn:microsoft.com/office/officeart/2005/8/layout/venn3"/>
    <dgm:cxn modelId="{E2A6B944-A866-4839-A2EC-932C0F901EF6}" type="presParOf" srcId="{113F837A-9D02-4B1D-B6A0-65EDADDBBD98}" destId="{31D20EDE-F3B1-4FC9-ADFF-9699E2146F49}" srcOrd="10" destOrd="0" presId="urn:microsoft.com/office/officeart/2005/8/layout/venn3"/>
    <dgm:cxn modelId="{55DDECCD-A99A-4935-94AE-BEB79E1A6695}" type="presParOf" srcId="{113F837A-9D02-4B1D-B6A0-65EDADDBBD98}" destId="{4A1D5740-C7CF-44BE-B565-D3FFCF7B4BDB}" srcOrd="11" destOrd="0" presId="urn:microsoft.com/office/officeart/2005/8/layout/venn3"/>
    <dgm:cxn modelId="{6D40939B-AEF5-4939-BE0F-DACB98B74DFA}" type="presParOf" srcId="{113F837A-9D02-4B1D-B6A0-65EDADDBBD98}" destId="{4B9B295A-73D1-4BEA-BBA3-A79F33C04359}" srcOrd="1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6601FF-165F-4C75-A191-39C16E4AA7FA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D88C4D4-D48F-4BBC-9007-8CACCAD74551}">
      <dgm:prSet phldrT="[文字]" custT="1"/>
      <dgm:spPr/>
      <dgm:t>
        <a:bodyPr/>
        <a:lstStyle/>
        <a:p>
          <a:r>
            <a:rPr lang="zh-TW" altLang="en-US" sz="1100" b="1" i="0" u="sng" spc="6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現刊區</a:t>
          </a:r>
          <a:r>
            <a:rPr lang="en-US" altLang="zh-TW" sz="1100" b="1" i="0" u="sng" spc="6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(B1)</a:t>
          </a:r>
          <a:br>
            <a:rPr lang="en-US" altLang="en-US" sz="11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en-US" altLang="en-US" sz="11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zh-TW" altLang="en-US" sz="11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存放最新到館的期刊</a:t>
          </a:r>
          <a:endParaRPr lang="zh-TW" altLang="en-US" sz="1100" dirty="0"/>
        </a:p>
      </dgm:t>
    </dgm:pt>
    <dgm:pt modelId="{B6FF45D4-B05F-4DD9-A304-222A6C99D60D}" type="parTrans" cxnId="{58F20B6A-D0DB-4AE4-8DB9-A33481F36D12}">
      <dgm:prSet/>
      <dgm:spPr/>
      <dgm:t>
        <a:bodyPr/>
        <a:lstStyle/>
        <a:p>
          <a:endParaRPr lang="zh-TW" altLang="en-US"/>
        </a:p>
      </dgm:t>
    </dgm:pt>
    <dgm:pt modelId="{4A76A2B3-C049-452D-81A4-7D7A4187FF0B}" type="sibTrans" cxnId="{58F20B6A-D0DB-4AE4-8DB9-A33481F36D12}">
      <dgm:prSet/>
      <dgm:spPr/>
      <dgm:t>
        <a:bodyPr/>
        <a:lstStyle/>
        <a:p>
          <a:endParaRPr lang="zh-TW" altLang="en-US"/>
        </a:p>
      </dgm:t>
    </dgm:pt>
    <dgm:pt modelId="{BDEFA3E9-D2D5-4105-AEEA-6D7A38CA920C}">
      <dgm:prSet phldrT="[文字]"/>
      <dgm:spPr/>
      <dgm:t>
        <a:bodyPr/>
        <a:lstStyle/>
        <a:p>
          <a:r>
            <a:rPr lang="zh-TW" altLang="en-US" b="1" u="sng" spc="6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過刊區</a:t>
          </a:r>
          <a:r>
            <a:rPr lang="en-US" altLang="zh-TW" b="1" u="sng" spc="6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(B1)</a:t>
          </a:r>
          <a:br>
            <a:rPr lang="en-US" altLang="zh-TW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</a:br>
          <a:r>
            <a:rPr lang="zh-TW" altLang="en-US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存放過期但尚未裝訂的期刊</a:t>
          </a:r>
          <a:endParaRPr lang="zh-TW" altLang="en-US" dirty="0"/>
        </a:p>
      </dgm:t>
    </dgm:pt>
    <dgm:pt modelId="{388CC3C6-F3D3-4CB4-8EF0-2868D0404D12}" type="parTrans" cxnId="{1FB26782-271D-475D-ADB4-4CB342DAD5F0}">
      <dgm:prSet/>
      <dgm:spPr/>
      <dgm:t>
        <a:bodyPr/>
        <a:lstStyle/>
        <a:p>
          <a:endParaRPr lang="zh-TW" altLang="en-US"/>
        </a:p>
      </dgm:t>
    </dgm:pt>
    <dgm:pt modelId="{5B7026EC-303C-4EA1-AFED-35D6F3E2A50A}" type="sibTrans" cxnId="{1FB26782-271D-475D-ADB4-4CB342DAD5F0}">
      <dgm:prSet/>
      <dgm:spPr/>
      <dgm:t>
        <a:bodyPr/>
        <a:lstStyle/>
        <a:p>
          <a:endParaRPr lang="zh-TW" altLang="en-US"/>
        </a:p>
      </dgm:t>
    </dgm:pt>
    <dgm:pt modelId="{9F0FC55B-1580-45AC-9A02-1DDE8E10BD48}">
      <dgm:prSet phldrT="[文字]" custT="1"/>
      <dgm:spPr/>
      <dgm:t>
        <a:bodyPr/>
        <a:lstStyle/>
        <a:p>
          <a:r>
            <a:rPr lang="zh-TW" altLang="en-US" sz="1200" b="1" u="sng" spc="6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合訂本區</a:t>
          </a:r>
          <a:r>
            <a:rPr lang="en-US" altLang="zh-TW" sz="1200" b="1" u="sng" spc="6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(B1B2)</a:t>
          </a:r>
          <a:br>
            <a:rPr lang="en-US" altLang="zh-TW" sz="12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</a:br>
          <a:r>
            <a:rPr lang="zh-TW" altLang="en-US" sz="12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存放過期已裝訂的期刊</a:t>
          </a:r>
          <a:br>
            <a:rPr lang="en-US" altLang="zh-TW" sz="12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</a:br>
          <a:r>
            <a:rPr lang="en-US" altLang="zh-TW" sz="12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B1 </a:t>
          </a:r>
          <a:r>
            <a:rPr lang="zh-TW" altLang="en-US" sz="12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：中文期刊合訂本</a:t>
          </a:r>
          <a:br>
            <a:rPr lang="en-US" altLang="zh-TW" sz="12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</a:br>
          <a:r>
            <a:rPr lang="en-US" altLang="zh-TW" sz="12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B2 </a:t>
          </a:r>
          <a:r>
            <a:rPr lang="zh-TW" altLang="en-US" sz="12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：外文期刊合訂本</a:t>
          </a:r>
          <a:endParaRPr lang="zh-TW" altLang="en-US" sz="1200" dirty="0"/>
        </a:p>
      </dgm:t>
    </dgm:pt>
    <dgm:pt modelId="{624D1E34-126F-48CD-9808-46FEF33FDB2C}" type="parTrans" cxnId="{6E534772-68ED-4B84-9929-7DAE83B6C710}">
      <dgm:prSet/>
      <dgm:spPr/>
      <dgm:t>
        <a:bodyPr/>
        <a:lstStyle/>
        <a:p>
          <a:endParaRPr lang="zh-TW" altLang="en-US"/>
        </a:p>
      </dgm:t>
    </dgm:pt>
    <dgm:pt modelId="{CF3F2D0E-1EFD-4B9E-8EE1-7BD5D716BB42}" type="sibTrans" cxnId="{6E534772-68ED-4B84-9929-7DAE83B6C710}">
      <dgm:prSet/>
      <dgm:spPr/>
      <dgm:t>
        <a:bodyPr/>
        <a:lstStyle/>
        <a:p>
          <a:endParaRPr lang="zh-TW" altLang="en-US"/>
        </a:p>
      </dgm:t>
    </dgm:pt>
    <dgm:pt modelId="{E432A29E-821B-4B0D-B49B-1296382119AB}" type="pres">
      <dgm:prSet presAssocID="{2A6601FF-165F-4C75-A191-39C16E4AA7FA}" presName="Name0" presStyleCnt="0">
        <dgm:presLayoutVars>
          <dgm:dir/>
          <dgm:resizeHandles val="exact"/>
        </dgm:presLayoutVars>
      </dgm:prSet>
      <dgm:spPr/>
    </dgm:pt>
    <dgm:pt modelId="{A382CCE7-1F4A-40DD-81EF-5DDFF2B5B094}" type="pres">
      <dgm:prSet presAssocID="{2A6601FF-165F-4C75-A191-39C16E4AA7FA}" presName="bkgdShp" presStyleLbl="alignAccFollowNode1" presStyleIdx="0" presStyleCnt="1" custLinFactNeighborY="-2037"/>
      <dgm:spPr/>
    </dgm:pt>
    <dgm:pt modelId="{43B894EB-88E9-4579-AAB2-A1D9406CEDF4}" type="pres">
      <dgm:prSet presAssocID="{2A6601FF-165F-4C75-A191-39C16E4AA7FA}" presName="linComp" presStyleCnt="0"/>
      <dgm:spPr/>
    </dgm:pt>
    <dgm:pt modelId="{49333A13-B486-4A37-B31B-08B84D9852A5}" type="pres">
      <dgm:prSet presAssocID="{2D88C4D4-D48F-4BBC-9007-8CACCAD74551}" presName="compNode" presStyleCnt="0"/>
      <dgm:spPr/>
    </dgm:pt>
    <dgm:pt modelId="{50DD347F-2A11-443A-83BB-C3D4FD186FD7}" type="pres">
      <dgm:prSet presAssocID="{2D88C4D4-D48F-4BBC-9007-8CACCAD74551}" presName="node" presStyleLbl="node1" presStyleIdx="0" presStyleCnt="3" custScaleX="204424" custScaleY="37712" custLinFactNeighborX="-4944" custLinFactNeighborY="-41277">
        <dgm:presLayoutVars>
          <dgm:bulletEnabled val="1"/>
        </dgm:presLayoutVars>
      </dgm:prSet>
      <dgm:spPr/>
    </dgm:pt>
    <dgm:pt modelId="{91CF6A25-F19F-4604-8B24-565DC25D415D}" type="pres">
      <dgm:prSet presAssocID="{2D88C4D4-D48F-4BBC-9007-8CACCAD74551}" presName="invisiNode" presStyleLbl="node1" presStyleIdx="0" presStyleCnt="3"/>
      <dgm:spPr/>
    </dgm:pt>
    <dgm:pt modelId="{A204E088-D152-493C-BE13-754F9E5BB163}" type="pres">
      <dgm:prSet presAssocID="{2D88C4D4-D48F-4BBC-9007-8CACCAD74551}" presName="imagNode" presStyleLbl="fgImgPlace1" presStyleIdx="0" presStyleCnt="3" custScaleX="195254" custScaleY="10665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4655D2E-B54C-493E-9D9E-632C8A199249}" type="pres">
      <dgm:prSet presAssocID="{4A76A2B3-C049-452D-81A4-7D7A4187FF0B}" presName="sibTrans" presStyleLbl="sibTrans2D1" presStyleIdx="0" presStyleCnt="0"/>
      <dgm:spPr/>
    </dgm:pt>
    <dgm:pt modelId="{90FA5176-8975-4DE1-9EE0-6E199EBDA7BC}" type="pres">
      <dgm:prSet presAssocID="{BDEFA3E9-D2D5-4105-AEEA-6D7A38CA920C}" presName="compNode" presStyleCnt="0"/>
      <dgm:spPr/>
    </dgm:pt>
    <dgm:pt modelId="{A7093EF6-E51B-48EB-8253-A58E0AC2251E}" type="pres">
      <dgm:prSet presAssocID="{BDEFA3E9-D2D5-4105-AEEA-6D7A38CA920C}" presName="node" presStyleLbl="node1" presStyleIdx="1" presStyleCnt="3" custScaleX="204424" custScaleY="37932" custLinFactNeighborX="3554" custLinFactNeighborY="-41277">
        <dgm:presLayoutVars>
          <dgm:bulletEnabled val="1"/>
        </dgm:presLayoutVars>
      </dgm:prSet>
      <dgm:spPr/>
    </dgm:pt>
    <dgm:pt modelId="{979A732D-AB38-4F8A-B069-A3D4CD2FA0BB}" type="pres">
      <dgm:prSet presAssocID="{BDEFA3E9-D2D5-4105-AEEA-6D7A38CA920C}" presName="invisiNode" presStyleLbl="node1" presStyleIdx="1" presStyleCnt="3"/>
      <dgm:spPr/>
    </dgm:pt>
    <dgm:pt modelId="{0F18D9E8-B2F9-47B6-B73C-507C8AD34BF6}" type="pres">
      <dgm:prSet presAssocID="{BDEFA3E9-D2D5-4105-AEEA-6D7A38CA920C}" presName="imagNode" presStyleLbl="fgImgPlace1" presStyleIdx="1" presStyleCnt="3" custScaleX="209652" custScaleY="10777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222CFAA3-1715-40C6-BF33-27DD62766B23}" type="pres">
      <dgm:prSet presAssocID="{5B7026EC-303C-4EA1-AFED-35D6F3E2A50A}" presName="sibTrans" presStyleLbl="sibTrans2D1" presStyleIdx="0" presStyleCnt="0"/>
      <dgm:spPr/>
    </dgm:pt>
    <dgm:pt modelId="{A7CB3859-6142-4281-9007-175968BFA140}" type="pres">
      <dgm:prSet presAssocID="{9F0FC55B-1580-45AC-9A02-1DDE8E10BD48}" presName="compNode" presStyleCnt="0"/>
      <dgm:spPr/>
    </dgm:pt>
    <dgm:pt modelId="{C3133130-766D-4A52-9D0A-9FC6B1F35211}" type="pres">
      <dgm:prSet presAssocID="{9F0FC55B-1580-45AC-9A02-1DDE8E10BD48}" presName="node" presStyleLbl="node1" presStyleIdx="2" presStyleCnt="3" custScaleX="204424" custScaleY="39228" custLinFactNeighborX="1718" custLinFactNeighborY="-41158">
        <dgm:presLayoutVars>
          <dgm:bulletEnabled val="1"/>
        </dgm:presLayoutVars>
      </dgm:prSet>
      <dgm:spPr/>
    </dgm:pt>
    <dgm:pt modelId="{1C6285E3-292E-4C4C-8EE5-C8D2C02780DE}" type="pres">
      <dgm:prSet presAssocID="{9F0FC55B-1580-45AC-9A02-1DDE8E10BD48}" presName="invisiNode" presStyleLbl="node1" presStyleIdx="2" presStyleCnt="3"/>
      <dgm:spPr/>
    </dgm:pt>
    <dgm:pt modelId="{98CDAEFA-37BB-4647-89B7-D3DCBF25241D}" type="pres">
      <dgm:prSet presAssocID="{9F0FC55B-1580-45AC-9A02-1DDE8E10BD48}" presName="imagNode" presStyleLbl="fgImgPlace1" presStyleIdx="2" presStyleCnt="3" custScaleX="211576" custScaleY="104839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</dgm:ptLst>
  <dgm:cxnLst>
    <dgm:cxn modelId="{E587B509-C1C7-41B5-A519-D14EF85017CA}" type="presOf" srcId="{2A6601FF-165F-4C75-A191-39C16E4AA7FA}" destId="{E432A29E-821B-4B0D-B49B-1296382119AB}" srcOrd="0" destOrd="0" presId="urn:microsoft.com/office/officeart/2005/8/layout/pList2"/>
    <dgm:cxn modelId="{5780450E-996B-4942-BD25-548E0E71691B}" type="presOf" srcId="{BDEFA3E9-D2D5-4105-AEEA-6D7A38CA920C}" destId="{A7093EF6-E51B-48EB-8253-A58E0AC2251E}" srcOrd="0" destOrd="0" presId="urn:microsoft.com/office/officeart/2005/8/layout/pList2"/>
    <dgm:cxn modelId="{58F20B6A-D0DB-4AE4-8DB9-A33481F36D12}" srcId="{2A6601FF-165F-4C75-A191-39C16E4AA7FA}" destId="{2D88C4D4-D48F-4BBC-9007-8CACCAD74551}" srcOrd="0" destOrd="0" parTransId="{B6FF45D4-B05F-4DD9-A304-222A6C99D60D}" sibTransId="{4A76A2B3-C049-452D-81A4-7D7A4187FF0B}"/>
    <dgm:cxn modelId="{6FDF3D6A-AC41-404F-AA2C-06C9F4A57730}" type="presOf" srcId="{2D88C4D4-D48F-4BBC-9007-8CACCAD74551}" destId="{50DD347F-2A11-443A-83BB-C3D4FD186FD7}" srcOrd="0" destOrd="0" presId="urn:microsoft.com/office/officeart/2005/8/layout/pList2"/>
    <dgm:cxn modelId="{6E534772-68ED-4B84-9929-7DAE83B6C710}" srcId="{2A6601FF-165F-4C75-A191-39C16E4AA7FA}" destId="{9F0FC55B-1580-45AC-9A02-1DDE8E10BD48}" srcOrd="2" destOrd="0" parTransId="{624D1E34-126F-48CD-9808-46FEF33FDB2C}" sibTransId="{CF3F2D0E-1EFD-4B9E-8EE1-7BD5D716BB42}"/>
    <dgm:cxn modelId="{1FB26782-271D-475D-ADB4-4CB342DAD5F0}" srcId="{2A6601FF-165F-4C75-A191-39C16E4AA7FA}" destId="{BDEFA3E9-D2D5-4105-AEEA-6D7A38CA920C}" srcOrd="1" destOrd="0" parTransId="{388CC3C6-F3D3-4CB4-8EF0-2868D0404D12}" sibTransId="{5B7026EC-303C-4EA1-AFED-35D6F3E2A50A}"/>
    <dgm:cxn modelId="{7F1371B3-88E3-424C-B742-EB132B983228}" type="presOf" srcId="{5B7026EC-303C-4EA1-AFED-35D6F3E2A50A}" destId="{222CFAA3-1715-40C6-BF33-27DD62766B23}" srcOrd="0" destOrd="0" presId="urn:microsoft.com/office/officeart/2005/8/layout/pList2"/>
    <dgm:cxn modelId="{1B678FB6-A7C2-4169-BFDB-C98A0CF0BD00}" type="presOf" srcId="{9F0FC55B-1580-45AC-9A02-1DDE8E10BD48}" destId="{C3133130-766D-4A52-9D0A-9FC6B1F35211}" srcOrd="0" destOrd="0" presId="urn:microsoft.com/office/officeart/2005/8/layout/pList2"/>
    <dgm:cxn modelId="{412549BB-872D-4619-AC9D-342F650DCAE9}" type="presOf" srcId="{4A76A2B3-C049-452D-81A4-7D7A4187FF0B}" destId="{C4655D2E-B54C-493E-9D9E-632C8A199249}" srcOrd="0" destOrd="0" presId="urn:microsoft.com/office/officeart/2005/8/layout/pList2"/>
    <dgm:cxn modelId="{C373637B-BEF9-45E1-AFD0-039B714AB6A7}" type="presParOf" srcId="{E432A29E-821B-4B0D-B49B-1296382119AB}" destId="{A382CCE7-1F4A-40DD-81EF-5DDFF2B5B094}" srcOrd="0" destOrd="0" presId="urn:microsoft.com/office/officeart/2005/8/layout/pList2"/>
    <dgm:cxn modelId="{BDFEDF63-9308-44AC-9EB7-0A4D9DAC70A9}" type="presParOf" srcId="{E432A29E-821B-4B0D-B49B-1296382119AB}" destId="{43B894EB-88E9-4579-AAB2-A1D9406CEDF4}" srcOrd="1" destOrd="0" presId="urn:microsoft.com/office/officeart/2005/8/layout/pList2"/>
    <dgm:cxn modelId="{F5CF77CA-572A-45C6-A91A-6AECC55A9FD8}" type="presParOf" srcId="{43B894EB-88E9-4579-AAB2-A1D9406CEDF4}" destId="{49333A13-B486-4A37-B31B-08B84D9852A5}" srcOrd="0" destOrd="0" presId="urn:microsoft.com/office/officeart/2005/8/layout/pList2"/>
    <dgm:cxn modelId="{799D8613-A48B-4A18-892A-64A7202CF589}" type="presParOf" srcId="{49333A13-B486-4A37-B31B-08B84D9852A5}" destId="{50DD347F-2A11-443A-83BB-C3D4FD186FD7}" srcOrd="0" destOrd="0" presId="urn:microsoft.com/office/officeart/2005/8/layout/pList2"/>
    <dgm:cxn modelId="{3BA843DF-802F-4DA3-9DAB-7D31D60E4716}" type="presParOf" srcId="{49333A13-B486-4A37-B31B-08B84D9852A5}" destId="{91CF6A25-F19F-4604-8B24-565DC25D415D}" srcOrd="1" destOrd="0" presId="urn:microsoft.com/office/officeart/2005/8/layout/pList2"/>
    <dgm:cxn modelId="{CB63DAA0-4566-4DFC-9DAD-B395F05C3DB4}" type="presParOf" srcId="{49333A13-B486-4A37-B31B-08B84D9852A5}" destId="{A204E088-D152-493C-BE13-754F9E5BB163}" srcOrd="2" destOrd="0" presId="urn:microsoft.com/office/officeart/2005/8/layout/pList2"/>
    <dgm:cxn modelId="{BDDDC8EF-B564-4A8B-8CB6-650B68E62007}" type="presParOf" srcId="{43B894EB-88E9-4579-AAB2-A1D9406CEDF4}" destId="{C4655D2E-B54C-493E-9D9E-632C8A199249}" srcOrd="1" destOrd="0" presId="urn:microsoft.com/office/officeart/2005/8/layout/pList2"/>
    <dgm:cxn modelId="{BCAEAD60-B90C-42BE-9375-29DCD8BC24D0}" type="presParOf" srcId="{43B894EB-88E9-4579-AAB2-A1D9406CEDF4}" destId="{90FA5176-8975-4DE1-9EE0-6E199EBDA7BC}" srcOrd="2" destOrd="0" presId="urn:microsoft.com/office/officeart/2005/8/layout/pList2"/>
    <dgm:cxn modelId="{EC8C8A02-4433-4508-B231-7897194A49BA}" type="presParOf" srcId="{90FA5176-8975-4DE1-9EE0-6E199EBDA7BC}" destId="{A7093EF6-E51B-48EB-8253-A58E0AC2251E}" srcOrd="0" destOrd="0" presId="urn:microsoft.com/office/officeart/2005/8/layout/pList2"/>
    <dgm:cxn modelId="{8EC4316D-5C21-4F5E-A2B9-426CA03ED152}" type="presParOf" srcId="{90FA5176-8975-4DE1-9EE0-6E199EBDA7BC}" destId="{979A732D-AB38-4F8A-B069-A3D4CD2FA0BB}" srcOrd="1" destOrd="0" presId="urn:microsoft.com/office/officeart/2005/8/layout/pList2"/>
    <dgm:cxn modelId="{341EAAB2-6CFF-4167-AEE3-57034FCF658B}" type="presParOf" srcId="{90FA5176-8975-4DE1-9EE0-6E199EBDA7BC}" destId="{0F18D9E8-B2F9-47B6-B73C-507C8AD34BF6}" srcOrd="2" destOrd="0" presId="urn:microsoft.com/office/officeart/2005/8/layout/pList2"/>
    <dgm:cxn modelId="{5EF22B49-DD90-4778-B199-BA7CA8F2D675}" type="presParOf" srcId="{43B894EB-88E9-4579-AAB2-A1D9406CEDF4}" destId="{222CFAA3-1715-40C6-BF33-27DD62766B23}" srcOrd="3" destOrd="0" presId="urn:microsoft.com/office/officeart/2005/8/layout/pList2"/>
    <dgm:cxn modelId="{77517D80-F334-4C5A-977D-DCBCE45795FD}" type="presParOf" srcId="{43B894EB-88E9-4579-AAB2-A1D9406CEDF4}" destId="{A7CB3859-6142-4281-9007-175968BFA140}" srcOrd="4" destOrd="0" presId="urn:microsoft.com/office/officeart/2005/8/layout/pList2"/>
    <dgm:cxn modelId="{48C1DA0F-3592-4C76-B691-C07B837DCA11}" type="presParOf" srcId="{A7CB3859-6142-4281-9007-175968BFA140}" destId="{C3133130-766D-4A52-9D0A-9FC6B1F35211}" srcOrd="0" destOrd="0" presId="urn:microsoft.com/office/officeart/2005/8/layout/pList2"/>
    <dgm:cxn modelId="{00A812B4-4DEF-4EDF-B8D7-CAA5CB8E6986}" type="presParOf" srcId="{A7CB3859-6142-4281-9007-175968BFA140}" destId="{1C6285E3-292E-4C4C-8EE5-C8D2C02780DE}" srcOrd="1" destOrd="0" presId="urn:microsoft.com/office/officeart/2005/8/layout/pList2"/>
    <dgm:cxn modelId="{B42C7B83-864B-4DE7-8840-FDFDF835B2E4}" type="presParOf" srcId="{A7CB3859-6142-4281-9007-175968BFA140}" destId="{98CDAEFA-37BB-4647-89B7-D3DCBF25241D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4C55AD-C027-498C-90F2-59205C608EF4}" type="doc">
      <dgm:prSet loTypeId="urn:microsoft.com/office/officeart/2005/8/layout/defaul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zh-TW" altLang="en-US"/>
        </a:p>
      </dgm:t>
    </dgm:pt>
    <dgm:pt modelId="{8EECB4F0-E0E6-4DEA-8361-76B347A06DFB}">
      <dgm:prSet phldrT="[文字]" custT="1"/>
      <dgm:spPr/>
      <dgm:t>
        <a:bodyPr/>
        <a:lstStyle/>
        <a:p>
          <a:r>
            <a:rPr lang="zh-TW" altLang="en-US" sz="2800" b="1" u="none" dirty="0">
              <a:latin typeface="微軟正黑體" panose="020B0604030504040204" pitchFamily="34" charset="-120"/>
              <a:ea typeface="微軟正黑體" panose="020B0604030504040204" pitchFamily="34" charset="-120"/>
            </a:rPr>
            <a:t>期刊</a:t>
          </a:r>
          <a:endParaRPr lang="en-US" altLang="zh-TW" sz="2800" b="1" u="none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8DF2B0D-15C6-4898-B367-2704C2E7C0B0}" type="parTrans" cxnId="{9BBEC4E2-0B85-4D1D-A7CB-659CC9E0E2E5}">
      <dgm:prSet/>
      <dgm:spPr/>
      <dgm:t>
        <a:bodyPr/>
        <a:lstStyle/>
        <a:p>
          <a:endParaRPr lang="zh-TW" altLang="en-US" sz="1800" b="1">
            <a:solidFill>
              <a:sysClr val="windowText" lastClr="0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92E4BEF-9758-4706-8317-245369CDD53D}" type="sibTrans" cxnId="{9BBEC4E2-0B85-4D1D-A7CB-659CC9E0E2E5}">
      <dgm:prSet/>
      <dgm:spPr/>
      <dgm:t>
        <a:bodyPr/>
        <a:lstStyle/>
        <a:p>
          <a:endParaRPr lang="zh-TW" altLang="en-US" sz="1800" b="1">
            <a:solidFill>
              <a:sysClr val="windowText" lastClr="0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99F380E-DD54-4EDA-A25D-8E1C0F7621F3}">
      <dgm:prSet phldrT="[文字]" custT="1"/>
      <dgm:spPr/>
      <dgm:t>
        <a:bodyPr/>
        <a:lstStyle/>
        <a:p>
          <a:r>
            <a:rPr lang="en-US" altLang="zh-TW" sz="18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EBSCOHost</a:t>
          </a:r>
          <a:r>
            <a:rPr lang="zh-TW" altLang="en-US" sz="18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全文資料庫</a:t>
          </a:r>
        </a:p>
      </dgm:t>
    </dgm:pt>
    <dgm:pt modelId="{75F6C85D-576C-49DB-B1E8-96869A2A7BF9}" type="parTrans" cxnId="{68DBD9B3-508C-4B88-8DF6-8B73F2E45A6B}">
      <dgm:prSet/>
      <dgm:spPr/>
      <dgm:t>
        <a:bodyPr/>
        <a:lstStyle/>
        <a:p>
          <a:endParaRPr lang="zh-TW" altLang="en-US" sz="2000">
            <a:solidFill>
              <a:sysClr val="windowText" lastClr="000000"/>
            </a:solidFill>
          </a:endParaRPr>
        </a:p>
      </dgm:t>
    </dgm:pt>
    <dgm:pt modelId="{8FC033C9-5E2A-4707-B39E-FE879AF83609}" type="sibTrans" cxnId="{68DBD9B3-508C-4B88-8DF6-8B73F2E45A6B}">
      <dgm:prSet/>
      <dgm:spPr/>
      <dgm:t>
        <a:bodyPr/>
        <a:lstStyle/>
        <a:p>
          <a:endParaRPr lang="zh-TW" altLang="en-US" sz="2000">
            <a:solidFill>
              <a:sysClr val="windowText" lastClr="000000"/>
            </a:solidFill>
          </a:endParaRPr>
        </a:p>
      </dgm:t>
    </dgm:pt>
    <dgm:pt modelId="{3379FE42-63D5-4CFE-9037-E6D4C5376E2E}">
      <dgm:prSet phldrT="[文字]" custT="1"/>
      <dgm:spPr/>
      <dgm:t>
        <a:bodyPr/>
        <a:lstStyle/>
        <a:p>
          <a:r>
            <a:rPr lang="zh-TW" altLang="en-US" sz="2800" b="1" u="none" dirty="0">
              <a:latin typeface="微軟正黑體" panose="020B0604030504040204" pitchFamily="34" charset="-120"/>
              <a:ea typeface="微軟正黑體" panose="020B0604030504040204" pitchFamily="34" charset="-120"/>
            </a:rPr>
            <a:t>學位論文</a:t>
          </a:r>
          <a:endParaRPr lang="en-US" altLang="zh-TW" sz="2800" b="1" u="none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37BA61C-301A-4AC7-8100-05AF5C92D68A}" type="parTrans" cxnId="{4426C443-6073-49DC-83E7-D7B2CCE497AE}">
      <dgm:prSet/>
      <dgm:spPr/>
      <dgm:t>
        <a:bodyPr/>
        <a:lstStyle/>
        <a:p>
          <a:endParaRPr lang="zh-TW" altLang="en-US" sz="2000">
            <a:solidFill>
              <a:sysClr val="windowText" lastClr="000000"/>
            </a:solidFill>
          </a:endParaRPr>
        </a:p>
      </dgm:t>
    </dgm:pt>
    <dgm:pt modelId="{601B1309-8391-4AB1-8C12-4FBFB481FF35}" type="sibTrans" cxnId="{4426C443-6073-49DC-83E7-D7B2CCE497AE}">
      <dgm:prSet/>
      <dgm:spPr/>
      <dgm:t>
        <a:bodyPr/>
        <a:lstStyle/>
        <a:p>
          <a:endParaRPr lang="zh-TW" altLang="en-US" sz="2000">
            <a:solidFill>
              <a:sysClr val="windowText" lastClr="000000"/>
            </a:solidFill>
          </a:endParaRPr>
        </a:p>
      </dgm:t>
    </dgm:pt>
    <dgm:pt modelId="{8B7D8680-5165-41E3-997B-66E9D66A7EF0}">
      <dgm:prSet phldrT="[文字]" custT="1"/>
      <dgm:spPr/>
      <dgm:t>
        <a:bodyPr/>
        <a:lstStyle/>
        <a:p>
          <a:r>
            <a:rPr lang="zh-TW" altLang="en-US" sz="18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靜宜大學博碩士論文系統</a:t>
          </a:r>
        </a:p>
      </dgm:t>
    </dgm:pt>
    <dgm:pt modelId="{39C004CC-E44E-455A-98B4-2EE8FF0970C1}" type="parTrans" cxnId="{B0F52011-5142-47A4-9D87-21031ECFA4DB}">
      <dgm:prSet/>
      <dgm:spPr/>
      <dgm:t>
        <a:bodyPr/>
        <a:lstStyle/>
        <a:p>
          <a:endParaRPr lang="zh-TW" altLang="en-US" sz="2000">
            <a:solidFill>
              <a:sysClr val="windowText" lastClr="000000"/>
            </a:solidFill>
          </a:endParaRPr>
        </a:p>
      </dgm:t>
    </dgm:pt>
    <dgm:pt modelId="{C36FA9CC-F2B7-451C-92C7-F744D588DB9A}" type="sibTrans" cxnId="{B0F52011-5142-47A4-9D87-21031ECFA4DB}">
      <dgm:prSet/>
      <dgm:spPr/>
      <dgm:t>
        <a:bodyPr/>
        <a:lstStyle/>
        <a:p>
          <a:endParaRPr lang="zh-TW" altLang="en-US" sz="2000">
            <a:solidFill>
              <a:sysClr val="windowText" lastClr="000000"/>
            </a:solidFill>
          </a:endParaRPr>
        </a:p>
      </dgm:t>
    </dgm:pt>
    <dgm:pt modelId="{2898B54F-2C38-4E8D-ADD9-1991A442C103}">
      <dgm:prSet phldrT="[文字]" custT="1"/>
      <dgm:spPr/>
      <dgm:t>
        <a:bodyPr/>
        <a:lstStyle/>
        <a:p>
          <a:r>
            <a:rPr lang="zh-TW" altLang="en-US" sz="18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臺灣博碩士論文知識加值系統</a:t>
          </a:r>
        </a:p>
      </dgm:t>
    </dgm:pt>
    <dgm:pt modelId="{16A92C06-0414-45F0-B2AD-15B5EC3A084A}" type="parTrans" cxnId="{24567863-DC0A-4FCD-9539-818EA501F0B7}">
      <dgm:prSet/>
      <dgm:spPr/>
      <dgm:t>
        <a:bodyPr/>
        <a:lstStyle/>
        <a:p>
          <a:endParaRPr lang="zh-TW" altLang="en-US" sz="2000">
            <a:solidFill>
              <a:sysClr val="windowText" lastClr="000000"/>
            </a:solidFill>
          </a:endParaRPr>
        </a:p>
      </dgm:t>
    </dgm:pt>
    <dgm:pt modelId="{5198076A-8798-4F9A-9037-D40286D3A258}" type="sibTrans" cxnId="{24567863-DC0A-4FCD-9539-818EA501F0B7}">
      <dgm:prSet/>
      <dgm:spPr/>
      <dgm:t>
        <a:bodyPr/>
        <a:lstStyle/>
        <a:p>
          <a:endParaRPr lang="zh-TW" altLang="en-US" sz="2000">
            <a:solidFill>
              <a:sysClr val="windowText" lastClr="000000"/>
            </a:solidFill>
          </a:endParaRPr>
        </a:p>
      </dgm:t>
    </dgm:pt>
    <dgm:pt modelId="{D504453E-A80D-4433-B795-8F1E60713060}">
      <dgm:prSet phldrT="[文字]" custT="1"/>
      <dgm:spPr/>
      <dgm:t>
        <a:bodyPr/>
        <a:lstStyle/>
        <a:p>
          <a:r>
            <a:rPr lang="zh-TW" altLang="en-US" sz="18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華藝線上圖書館</a:t>
          </a:r>
          <a:r>
            <a:rPr lang="en-US" altLang="en-US" sz="18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-</a:t>
          </a:r>
          <a:r>
            <a:rPr lang="zh-TW" altLang="en-US" sz="18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中文博碩士論文</a:t>
          </a:r>
          <a:r>
            <a:rPr lang="en-US" altLang="en-US" sz="18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CETD</a:t>
          </a:r>
          <a:endParaRPr lang="zh-TW" altLang="en-US" sz="1800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9B11E30-D3FD-407A-A24C-BF6FD6D17AFC}" type="parTrans" cxnId="{4510A8B0-4377-469D-B24E-5FF478199F18}">
      <dgm:prSet/>
      <dgm:spPr/>
      <dgm:t>
        <a:bodyPr/>
        <a:lstStyle/>
        <a:p>
          <a:endParaRPr lang="zh-TW" altLang="en-US" sz="2000">
            <a:solidFill>
              <a:sysClr val="windowText" lastClr="000000"/>
            </a:solidFill>
          </a:endParaRPr>
        </a:p>
      </dgm:t>
    </dgm:pt>
    <dgm:pt modelId="{493ABD48-B127-42E1-8079-AB904F5F9F6E}" type="sibTrans" cxnId="{4510A8B0-4377-469D-B24E-5FF478199F18}">
      <dgm:prSet/>
      <dgm:spPr/>
      <dgm:t>
        <a:bodyPr/>
        <a:lstStyle/>
        <a:p>
          <a:endParaRPr lang="zh-TW" altLang="en-US" sz="2000">
            <a:solidFill>
              <a:sysClr val="windowText" lastClr="000000"/>
            </a:solidFill>
          </a:endParaRPr>
        </a:p>
      </dgm:t>
    </dgm:pt>
    <dgm:pt modelId="{4DAE45D7-B3C2-44B8-A312-FD6DDC035778}">
      <dgm:prSet phldrT="[文字]" custT="1"/>
      <dgm:spPr/>
      <dgm:t>
        <a:bodyPr/>
        <a:lstStyle/>
        <a:p>
          <a:r>
            <a:rPr lang="zh-TW" altLang="en-US" sz="18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華藝線上圖書館</a:t>
          </a:r>
          <a:r>
            <a:rPr lang="en-US" altLang="en-US" sz="18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-</a:t>
          </a:r>
          <a:r>
            <a:rPr lang="zh-TW" altLang="en-US" sz="18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中文電子期刊</a:t>
          </a:r>
          <a:r>
            <a:rPr lang="en-US" altLang="en-US" sz="18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CEPS</a:t>
          </a:r>
          <a:endParaRPr lang="zh-TW" altLang="en-US" sz="1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3990C2D-D0DE-423D-81B1-31680A82D96A}" type="parTrans" cxnId="{24797C18-7CAB-4505-AA7B-D6AED31B8FA3}">
      <dgm:prSet/>
      <dgm:spPr/>
      <dgm:t>
        <a:bodyPr/>
        <a:lstStyle/>
        <a:p>
          <a:endParaRPr lang="zh-TW" altLang="en-US" sz="2000">
            <a:solidFill>
              <a:sysClr val="windowText" lastClr="000000"/>
            </a:solidFill>
          </a:endParaRPr>
        </a:p>
      </dgm:t>
    </dgm:pt>
    <dgm:pt modelId="{F4C76C92-6DD2-41F3-9EB6-80C2EA81A75C}" type="sibTrans" cxnId="{24797C18-7CAB-4505-AA7B-D6AED31B8FA3}">
      <dgm:prSet/>
      <dgm:spPr/>
      <dgm:t>
        <a:bodyPr/>
        <a:lstStyle/>
        <a:p>
          <a:endParaRPr lang="zh-TW" altLang="en-US" sz="2000">
            <a:solidFill>
              <a:sysClr val="windowText" lastClr="000000"/>
            </a:solidFill>
          </a:endParaRPr>
        </a:p>
      </dgm:t>
    </dgm:pt>
    <dgm:pt modelId="{C7491CE1-D0C3-464F-AFD8-349C69358368}">
      <dgm:prSet phldrT="[文字]" custT="1"/>
      <dgm:spPr/>
      <dgm:t>
        <a:bodyPr/>
        <a:lstStyle/>
        <a:p>
          <a:r>
            <a:rPr lang="zh-TW" altLang="en-US" sz="18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臺灣期刊論文索引</a:t>
          </a:r>
        </a:p>
      </dgm:t>
    </dgm:pt>
    <dgm:pt modelId="{EE158C52-8183-4A79-ACC3-5E4E7EC1B720}" type="parTrans" cxnId="{5A571D47-A357-4071-A2FE-F74A1A71374B}">
      <dgm:prSet/>
      <dgm:spPr/>
      <dgm:t>
        <a:bodyPr/>
        <a:lstStyle/>
        <a:p>
          <a:endParaRPr lang="zh-TW" altLang="en-US" sz="2000">
            <a:solidFill>
              <a:sysClr val="windowText" lastClr="000000"/>
            </a:solidFill>
          </a:endParaRPr>
        </a:p>
      </dgm:t>
    </dgm:pt>
    <dgm:pt modelId="{0BFD308F-FABB-47EB-AC36-FA129B083B44}" type="sibTrans" cxnId="{5A571D47-A357-4071-A2FE-F74A1A71374B}">
      <dgm:prSet/>
      <dgm:spPr/>
      <dgm:t>
        <a:bodyPr/>
        <a:lstStyle/>
        <a:p>
          <a:endParaRPr lang="zh-TW" altLang="en-US" sz="2000">
            <a:solidFill>
              <a:sysClr val="windowText" lastClr="000000"/>
            </a:solidFill>
          </a:endParaRPr>
        </a:p>
      </dgm:t>
    </dgm:pt>
    <dgm:pt modelId="{CC044328-0569-409E-8F52-9E5C6E596B78}">
      <dgm:prSet phldrT="[文字]" custT="1"/>
      <dgm:spPr/>
      <dgm:t>
        <a:bodyPr/>
        <a:lstStyle/>
        <a:p>
          <a:r>
            <a:rPr lang="en-US" altLang="en-US" sz="18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Scopus</a:t>
          </a:r>
          <a:r>
            <a:rPr lang="zh-TW" altLang="en-US" sz="18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引用文獻資料庫</a:t>
          </a:r>
        </a:p>
      </dgm:t>
    </dgm:pt>
    <dgm:pt modelId="{D7260B63-4DAB-43DC-B757-5543AC6BEDA9}" type="parTrans" cxnId="{91B43EA3-DAB8-45FA-9A99-04416F4D37D1}">
      <dgm:prSet/>
      <dgm:spPr/>
      <dgm:t>
        <a:bodyPr/>
        <a:lstStyle/>
        <a:p>
          <a:endParaRPr lang="zh-TW" altLang="en-US"/>
        </a:p>
      </dgm:t>
    </dgm:pt>
    <dgm:pt modelId="{AA03A313-D693-4137-8EC4-3BCD0DBC869A}" type="sibTrans" cxnId="{91B43EA3-DAB8-45FA-9A99-04416F4D37D1}">
      <dgm:prSet/>
      <dgm:spPr/>
      <dgm:t>
        <a:bodyPr/>
        <a:lstStyle/>
        <a:p>
          <a:endParaRPr lang="zh-TW" altLang="en-US"/>
        </a:p>
      </dgm:t>
    </dgm:pt>
    <dgm:pt modelId="{1E77815D-FD6A-424D-967F-B49314C209E3}">
      <dgm:prSet custT="1"/>
      <dgm:spPr/>
      <dgm:t>
        <a:bodyPr/>
        <a:lstStyle/>
        <a:p>
          <a:endParaRPr lang="zh-TW" altLang="en-US" sz="1200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AB3589A-AF27-4420-B199-35992010FB7B}" type="sibTrans" cxnId="{D14153FC-F811-41B8-8F6E-AEA3820BE620}">
      <dgm:prSet/>
      <dgm:spPr/>
      <dgm:t>
        <a:bodyPr/>
        <a:lstStyle/>
        <a:p>
          <a:endParaRPr lang="zh-TW" altLang="en-US"/>
        </a:p>
      </dgm:t>
    </dgm:pt>
    <dgm:pt modelId="{42AC8E16-4452-43F2-8AFD-0224F6D560ED}" type="parTrans" cxnId="{D14153FC-F811-41B8-8F6E-AEA3820BE620}">
      <dgm:prSet/>
      <dgm:spPr/>
      <dgm:t>
        <a:bodyPr/>
        <a:lstStyle/>
        <a:p>
          <a:endParaRPr lang="zh-TW" altLang="en-US"/>
        </a:p>
      </dgm:t>
    </dgm:pt>
    <dgm:pt modelId="{5733F248-72BF-4BA8-857D-E0AF15906811}">
      <dgm:prSet phldrT="[文字]"/>
      <dgm:spPr/>
      <dgm:t>
        <a:bodyPr/>
        <a:lstStyle/>
        <a:p>
          <a:r>
            <a:rPr lang="zh-TW" altLang="en-US" sz="3200" b="1" u="none" dirty="0">
              <a:latin typeface="微軟正黑體" panose="020B0604030504040204" pitchFamily="34" charset="-120"/>
              <a:ea typeface="微軟正黑體" panose="020B0604030504040204" pitchFamily="34" charset="-120"/>
            </a:rPr>
            <a:t>新聞報紙</a:t>
          </a:r>
          <a:endParaRPr lang="en-US" altLang="zh-TW" sz="3200" b="1" u="none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9466880-08BD-4B9F-BF1E-5DAB3BBFC056}" type="parTrans" cxnId="{3D324FBB-A1D8-46B6-995C-2D1ACA432F33}">
      <dgm:prSet/>
      <dgm:spPr/>
      <dgm:t>
        <a:bodyPr/>
        <a:lstStyle/>
        <a:p>
          <a:endParaRPr lang="zh-TW" altLang="en-US"/>
        </a:p>
      </dgm:t>
    </dgm:pt>
    <dgm:pt modelId="{E1EBD6FF-D539-4B53-8C31-445B130BF8BD}" type="sibTrans" cxnId="{3D324FBB-A1D8-46B6-995C-2D1ACA432F33}">
      <dgm:prSet/>
      <dgm:spPr/>
      <dgm:t>
        <a:bodyPr/>
        <a:lstStyle/>
        <a:p>
          <a:endParaRPr lang="zh-TW" altLang="en-US"/>
        </a:p>
      </dgm:t>
    </dgm:pt>
    <dgm:pt modelId="{72403B7D-6E5B-4625-A3EA-597B56160CEB}">
      <dgm:prSet phldrT="[文字]" custT="1"/>
      <dgm:spPr/>
      <dgm:t>
        <a:bodyPr/>
        <a:lstStyle/>
        <a:p>
          <a:r>
            <a:rPr lang="en-US" altLang="en-US" sz="16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The New York Times《</a:t>
          </a:r>
          <a:r>
            <a:rPr lang="zh-TW" altLang="en-US" sz="16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紐約時報</a:t>
          </a:r>
          <a:r>
            <a:rPr lang="en-US" altLang="en-US" sz="16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endParaRPr lang="zh-TW" altLang="en-US" sz="1600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449901C-FB2C-4485-B752-67DDBC552A7B}" type="sibTrans" cxnId="{B42E330D-5270-4CFE-8ED4-7AB6665042D7}">
      <dgm:prSet/>
      <dgm:spPr/>
      <dgm:t>
        <a:bodyPr/>
        <a:lstStyle/>
        <a:p>
          <a:endParaRPr lang="zh-TW" altLang="en-US"/>
        </a:p>
      </dgm:t>
    </dgm:pt>
    <dgm:pt modelId="{697D3567-284F-4154-97A3-98721B377289}" type="parTrans" cxnId="{B42E330D-5270-4CFE-8ED4-7AB6665042D7}">
      <dgm:prSet/>
      <dgm:spPr/>
      <dgm:t>
        <a:bodyPr/>
        <a:lstStyle/>
        <a:p>
          <a:endParaRPr lang="zh-TW" altLang="en-US"/>
        </a:p>
      </dgm:t>
    </dgm:pt>
    <dgm:pt modelId="{4A3FE7F6-4148-4408-ADE1-72AA90B59BED}">
      <dgm:prSet phldrT="[文字]" custT="1"/>
      <dgm:spPr/>
      <dgm:t>
        <a:bodyPr/>
        <a:lstStyle/>
        <a:p>
          <a:r>
            <a:rPr lang="en-US" altLang="en-US" sz="16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Newspaper Source plus</a:t>
          </a:r>
          <a:r>
            <a:rPr lang="zh-TW" altLang="en-US" sz="16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西文報紙全文資料庫 </a:t>
          </a:r>
          <a:r>
            <a:rPr lang="en-US" altLang="en-US" sz="16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en-US" altLang="en-US" sz="1600" b="0" dirty="0" err="1">
              <a:latin typeface="微軟正黑體" panose="020B0604030504040204" pitchFamily="34" charset="-120"/>
              <a:ea typeface="微軟正黑體" panose="020B0604030504040204" pitchFamily="34" charset="-120"/>
            </a:rPr>
            <a:t>EBSCOHost</a:t>
          </a:r>
          <a:r>
            <a:rPr lang="zh-TW" altLang="en-US" sz="16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平台</a:t>
          </a:r>
          <a:r>
            <a:rPr lang="en-US" altLang="en-US" sz="16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1600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7D5E167-7C6E-4B47-A059-6CA3FCC6380C}" type="parTrans" cxnId="{5A8BD6A0-12A2-4C52-9CF4-087B45A9213E}">
      <dgm:prSet/>
      <dgm:spPr/>
      <dgm:t>
        <a:bodyPr/>
        <a:lstStyle/>
        <a:p>
          <a:endParaRPr lang="zh-TW" altLang="en-US"/>
        </a:p>
      </dgm:t>
    </dgm:pt>
    <dgm:pt modelId="{54D67141-3505-48F9-AD35-0AC8A5943708}" type="sibTrans" cxnId="{5A8BD6A0-12A2-4C52-9CF4-087B45A9213E}">
      <dgm:prSet/>
      <dgm:spPr/>
      <dgm:t>
        <a:bodyPr/>
        <a:lstStyle/>
        <a:p>
          <a:endParaRPr lang="zh-TW" altLang="en-US"/>
        </a:p>
      </dgm:t>
    </dgm:pt>
    <dgm:pt modelId="{67E3CFB2-261A-4D9B-81AA-183ECF9059C9}">
      <dgm:prSet phldrT="[文字]" custT="1"/>
      <dgm:spPr/>
      <dgm:t>
        <a:bodyPr/>
        <a:lstStyle/>
        <a:p>
          <a:r>
            <a:rPr lang="zh-TW" altLang="en-US" sz="16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臺灣新聞智慧網</a:t>
          </a:r>
        </a:p>
      </dgm:t>
    </dgm:pt>
    <dgm:pt modelId="{FD0977D6-DCBF-411A-A9FF-1E7C658AD152}" type="parTrans" cxnId="{8E43EFCF-CC27-420C-8685-760CCB516F2A}">
      <dgm:prSet/>
      <dgm:spPr/>
      <dgm:t>
        <a:bodyPr/>
        <a:lstStyle/>
        <a:p>
          <a:endParaRPr lang="zh-TW" altLang="en-US"/>
        </a:p>
      </dgm:t>
    </dgm:pt>
    <dgm:pt modelId="{1B81D964-2506-4271-B371-6DD130C23819}" type="sibTrans" cxnId="{8E43EFCF-CC27-420C-8685-760CCB516F2A}">
      <dgm:prSet/>
      <dgm:spPr/>
      <dgm:t>
        <a:bodyPr/>
        <a:lstStyle/>
        <a:p>
          <a:endParaRPr lang="zh-TW" altLang="en-US"/>
        </a:p>
      </dgm:t>
    </dgm:pt>
    <dgm:pt modelId="{183CCF12-B73E-48A8-B357-804598B2F72E}">
      <dgm:prSet phldrT="[文字]" custT="1"/>
      <dgm:spPr/>
      <dgm:t>
        <a:bodyPr/>
        <a:lstStyle/>
        <a:p>
          <a:endParaRPr lang="zh-TW" altLang="en-US" sz="1600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003397C-1C1B-45B9-9D8B-EABE6EA92ADE}" type="parTrans" cxnId="{A6B5E680-9D63-4596-93EA-81479FB6D983}">
      <dgm:prSet/>
      <dgm:spPr/>
      <dgm:t>
        <a:bodyPr/>
        <a:lstStyle/>
        <a:p>
          <a:endParaRPr lang="zh-TW" altLang="en-US"/>
        </a:p>
      </dgm:t>
    </dgm:pt>
    <dgm:pt modelId="{6FFF5050-B01C-4563-8A40-0B7C08387DEF}" type="sibTrans" cxnId="{A6B5E680-9D63-4596-93EA-81479FB6D983}">
      <dgm:prSet/>
      <dgm:spPr/>
      <dgm:t>
        <a:bodyPr/>
        <a:lstStyle/>
        <a:p>
          <a:endParaRPr lang="zh-TW" altLang="en-US"/>
        </a:p>
      </dgm:t>
    </dgm:pt>
    <dgm:pt modelId="{A3834EBF-0E16-4AD0-97AC-27923121F6D6}" type="pres">
      <dgm:prSet presAssocID="{124C55AD-C027-498C-90F2-59205C608EF4}" presName="diagram" presStyleCnt="0">
        <dgm:presLayoutVars>
          <dgm:dir/>
          <dgm:resizeHandles val="exact"/>
        </dgm:presLayoutVars>
      </dgm:prSet>
      <dgm:spPr/>
    </dgm:pt>
    <dgm:pt modelId="{AE5D50F5-AA91-4CDC-B08D-039DF0D5C3CE}" type="pres">
      <dgm:prSet presAssocID="{8EECB4F0-E0E6-4DEA-8361-76B347A06DFB}" presName="node" presStyleLbl="node1" presStyleIdx="0" presStyleCnt="3" custScaleY="266624" custLinFactNeighborY="-2681">
        <dgm:presLayoutVars>
          <dgm:bulletEnabled val="1"/>
        </dgm:presLayoutVars>
      </dgm:prSet>
      <dgm:spPr/>
    </dgm:pt>
    <dgm:pt modelId="{FDF05B3F-27A8-481C-B99B-FAE9076034C7}" type="pres">
      <dgm:prSet presAssocID="{192E4BEF-9758-4706-8317-245369CDD53D}" presName="sibTrans" presStyleCnt="0"/>
      <dgm:spPr/>
    </dgm:pt>
    <dgm:pt modelId="{923431C4-4482-4165-8828-49ABFAA576C5}" type="pres">
      <dgm:prSet presAssocID="{3379FE42-63D5-4CFE-9037-E6D4C5376E2E}" presName="node" presStyleLbl="node1" presStyleIdx="1" presStyleCnt="3" custScaleY="266624" custLinFactNeighborY="-2681">
        <dgm:presLayoutVars>
          <dgm:bulletEnabled val="1"/>
        </dgm:presLayoutVars>
      </dgm:prSet>
      <dgm:spPr/>
    </dgm:pt>
    <dgm:pt modelId="{BB59C109-51FD-4AF1-830B-923EC7C5A389}" type="pres">
      <dgm:prSet presAssocID="{601B1309-8391-4AB1-8C12-4FBFB481FF35}" presName="sibTrans" presStyleCnt="0"/>
      <dgm:spPr/>
    </dgm:pt>
    <dgm:pt modelId="{62631654-67A5-4D77-9ACD-7F84DDDE91C7}" type="pres">
      <dgm:prSet presAssocID="{5733F248-72BF-4BA8-857D-E0AF15906811}" presName="node" presStyleLbl="node1" presStyleIdx="2" presStyleCnt="3" custScaleY="266624" custLinFactNeighborY="-2681">
        <dgm:presLayoutVars>
          <dgm:bulletEnabled val="1"/>
        </dgm:presLayoutVars>
      </dgm:prSet>
      <dgm:spPr/>
    </dgm:pt>
  </dgm:ptLst>
  <dgm:cxnLst>
    <dgm:cxn modelId="{B42E330D-5270-4CFE-8ED4-7AB6665042D7}" srcId="{5733F248-72BF-4BA8-857D-E0AF15906811}" destId="{72403B7D-6E5B-4625-A3EA-597B56160CEB}" srcOrd="0" destOrd="0" parTransId="{697D3567-284F-4154-97A3-98721B377289}" sibTransId="{6449901C-FB2C-4485-B752-67DDBC552A7B}"/>
    <dgm:cxn modelId="{B0F52011-5142-47A4-9D87-21031ECFA4DB}" srcId="{3379FE42-63D5-4CFE-9037-E6D4C5376E2E}" destId="{8B7D8680-5165-41E3-997B-66E9D66A7EF0}" srcOrd="0" destOrd="0" parTransId="{39C004CC-E44E-455A-98B4-2EE8FF0970C1}" sibTransId="{C36FA9CC-F2B7-451C-92C7-F744D588DB9A}"/>
    <dgm:cxn modelId="{24797C18-7CAB-4505-AA7B-D6AED31B8FA3}" srcId="{8EECB4F0-E0E6-4DEA-8361-76B347A06DFB}" destId="{4DAE45D7-B3C2-44B8-A312-FD6DDC035778}" srcOrd="0" destOrd="0" parTransId="{93990C2D-D0DE-423D-81B1-31680A82D96A}" sibTransId="{F4C76C92-6DD2-41F3-9EB6-80C2EA81A75C}"/>
    <dgm:cxn modelId="{D8986239-BC3E-4811-BD4A-5FAAC38F9D91}" type="presOf" srcId="{4DAE45D7-B3C2-44B8-A312-FD6DDC035778}" destId="{AE5D50F5-AA91-4CDC-B08D-039DF0D5C3CE}" srcOrd="0" destOrd="1" presId="urn:microsoft.com/office/officeart/2005/8/layout/default"/>
    <dgm:cxn modelId="{31755F3B-694D-448B-B943-82B6E46B56C8}" type="presOf" srcId="{183CCF12-B73E-48A8-B357-804598B2F72E}" destId="{62631654-67A5-4D77-9ACD-7F84DDDE91C7}" srcOrd="0" destOrd="4" presId="urn:microsoft.com/office/officeart/2005/8/layout/default"/>
    <dgm:cxn modelId="{24567863-DC0A-4FCD-9539-818EA501F0B7}" srcId="{3379FE42-63D5-4CFE-9037-E6D4C5376E2E}" destId="{2898B54F-2C38-4E8D-ADD9-1991A442C103}" srcOrd="1" destOrd="0" parTransId="{16A92C06-0414-45F0-B2AD-15B5EC3A084A}" sibTransId="{5198076A-8798-4F9A-9037-D40286D3A258}"/>
    <dgm:cxn modelId="{4426C443-6073-49DC-83E7-D7B2CCE497AE}" srcId="{124C55AD-C027-498C-90F2-59205C608EF4}" destId="{3379FE42-63D5-4CFE-9037-E6D4C5376E2E}" srcOrd="1" destOrd="0" parTransId="{337BA61C-301A-4AC7-8100-05AF5C92D68A}" sibTransId="{601B1309-8391-4AB1-8C12-4FBFB481FF35}"/>
    <dgm:cxn modelId="{5A571D47-A357-4071-A2FE-F74A1A71374B}" srcId="{8EECB4F0-E0E6-4DEA-8361-76B347A06DFB}" destId="{C7491CE1-D0C3-464F-AFD8-349C69358368}" srcOrd="1" destOrd="0" parTransId="{EE158C52-8183-4A79-ACC3-5E4E7EC1B720}" sibTransId="{0BFD308F-FABB-47EB-AC36-FA129B083B44}"/>
    <dgm:cxn modelId="{3AF37072-8453-4276-B4EE-D0047B408EF6}" type="presOf" srcId="{CC044328-0569-409E-8F52-9E5C6E596B78}" destId="{AE5D50F5-AA91-4CDC-B08D-039DF0D5C3CE}" srcOrd="0" destOrd="4" presId="urn:microsoft.com/office/officeart/2005/8/layout/default"/>
    <dgm:cxn modelId="{E10B7172-55DA-43EB-809B-6FCE3707A70C}" type="presOf" srcId="{5733F248-72BF-4BA8-857D-E0AF15906811}" destId="{62631654-67A5-4D77-9ACD-7F84DDDE91C7}" srcOrd="0" destOrd="0" presId="urn:microsoft.com/office/officeart/2005/8/layout/default"/>
    <dgm:cxn modelId="{A937D775-A5B4-4195-A1CD-013AA383CE5D}" type="presOf" srcId="{4A3FE7F6-4148-4408-ADE1-72AA90B59BED}" destId="{62631654-67A5-4D77-9ACD-7F84DDDE91C7}" srcOrd="0" destOrd="2" presId="urn:microsoft.com/office/officeart/2005/8/layout/default"/>
    <dgm:cxn modelId="{A6B5E680-9D63-4596-93EA-81479FB6D983}" srcId="{5733F248-72BF-4BA8-857D-E0AF15906811}" destId="{183CCF12-B73E-48A8-B357-804598B2F72E}" srcOrd="3" destOrd="0" parTransId="{4003397C-1C1B-45B9-9D8B-EABE6EA92ADE}" sibTransId="{6FFF5050-B01C-4563-8A40-0B7C08387DEF}"/>
    <dgm:cxn modelId="{5D375484-16BA-4CD7-A77B-B6F59F389563}" type="presOf" srcId="{D504453E-A80D-4433-B795-8F1E60713060}" destId="{923431C4-4482-4165-8828-49ABFAA576C5}" srcOrd="0" destOrd="3" presId="urn:microsoft.com/office/officeart/2005/8/layout/default"/>
    <dgm:cxn modelId="{2A935B89-7191-458D-A077-5FCF2CB0091B}" type="presOf" srcId="{3379FE42-63D5-4CFE-9037-E6D4C5376E2E}" destId="{923431C4-4482-4165-8828-49ABFAA576C5}" srcOrd="0" destOrd="0" presId="urn:microsoft.com/office/officeart/2005/8/layout/default"/>
    <dgm:cxn modelId="{5A8BD6A0-12A2-4C52-9CF4-087B45A9213E}" srcId="{5733F248-72BF-4BA8-857D-E0AF15906811}" destId="{4A3FE7F6-4148-4408-ADE1-72AA90B59BED}" srcOrd="1" destOrd="0" parTransId="{07D5E167-7C6E-4B47-A059-6CA3FCC6380C}" sibTransId="{54D67141-3505-48F9-AD35-0AC8A5943708}"/>
    <dgm:cxn modelId="{91B43EA3-DAB8-45FA-9A99-04416F4D37D1}" srcId="{8EECB4F0-E0E6-4DEA-8361-76B347A06DFB}" destId="{CC044328-0569-409E-8F52-9E5C6E596B78}" srcOrd="3" destOrd="0" parTransId="{D7260B63-4DAB-43DC-B757-5543AC6BEDA9}" sibTransId="{AA03A313-D693-4137-8EC4-3BCD0DBC869A}"/>
    <dgm:cxn modelId="{F1D4E5A6-586F-4C0B-BE32-5BC3967918EF}" type="presOf" srcId="{8EECB4F0-E0E6-4DEA-8361-76B347A06DFB}" destId="{AE5D50F5-AA91-4CDC-B08D-039DF0D5C3CE}" srcOrd="0" destOrd="0" presId="urn:microsoft.com/office/officeart/2005/8/layout/default"/>
    <dgm:cxn modelId="{4510A8B0-4377-469D-B24E-5FF478199F18}" srcId="{3379FE42-63D5-4CFE-9037-E6D4C5376E2E}" destId="{D504453E-A80D-4433-B795-8F1E60713060}" srcOrd="2" destOrd="0" parTransId="{D9B11E30-D3FD-407A-A24C-BF6FD6D17AFC}" sibTransId="{493ABD48-B127-42E1-8079-AB904F5F9F6E}"/>
    <dgm:cxn modelId="{68DBD9B3-508C-4B88-8DF6-8B73F2E45A6B}" srcId="{8EECB4F0-E0E6-4DEA-8361-76B347A06DFB}" destId="{B99F380E-DD54-4EDA-A25D-8E1C0F7621F3}" srcOrd="2" destOrd="0" parTransId="{75F6C85D-576C-49DB-B1E8-96869A2A7BF9}" sibTransId="{8FC033C9-5E2A-4707-B39E-FE879AF83609}"/>
    <dgm:cxn modelId="{BA4DF4B5-5E8D-4ABB-A1D2-F168787E7043}" type="presOf" srcId="{8B7D8680-5165-41E3-997B-66E9D66A7EF0}" destId="{923431C4-4482-4165-8828-49ABFAA576C5}" srcOrd="0" destOrd="1" presId="urn:microsoft.com/office/officeart/2005/8/layout/default"/>
    <dgm:cxn modelId="{1F8E60B9-9BB3-4C27-BA8D-569EC0586EC9}" type="presOf" srcId="{67E3CFB2-261A-4D9B-81AA-183ECF9059C9}" destId="{62631654-67A5-4D77-9ACD-7F84DDDE91C7}" srcOrd="0" destOrd="3" presId="urn:microsoft.com/office/officeart/2005/8/layout/default"/>
    <dgm:cxn modelId="{3D324FBB-A1D8-46B6-995C-2D1ACA432F33}" srcId="{124C55AD-C027-498C-90F2-59205C608EF4}" destId="{5733F248-72BF-4BA8-857D-E0AF15906811}" srcOrd="2" destOrd="0" parTransId="{29466880-08BD-4B9F-BF1E-5DAB3BBFC056}" sibTransId="{E1EBD6FF-D539-4B53-8C31-445B130BF8BD}"/>
    <dgm:cxn modelId="{E0230DC4-59CE-40CD-8C58-16F6524B4929}" type="presOf" srcId="{1E77815D-FD6A-424D-967F-B49314C209E3}" destId="{AE5D50F5-AA91-4CDC-B08D-039DF0D5C3CE}" srcOrd="0" destOrd="5" presId="urn:microsoft.com/office/officeart/2005/8/layout/default"/>
    <dgm:cxn modelId="{30AEB5C7-6E14-431F-BEEE-0A896D5C009F}" type="presOf" srcId="{2898B54F-2C38-4E8D-ADD9-1991A442C103}" destId="{923431C4-4482-4165-8828-49ABFAA576C5}" srcOrd="0" destOrd="2" presId="urn:microsoft.com/office/officeart/2005/8/layout/default"/>
    <dgm:cxn modelId="{8E43EFCF-CC27-420C-8685-760CCB516F2A}" srcId="{5733F248-72BF-4BA8-857D-E0AF15906811}" destId="{67E3CFB2-261A-4D9B-81AA-183ECF9059C9}" srcOrd="2" destOrd="0" parTransId="{FD0977D6-DCBF-411A-A9FF-1E7C658AD152}" sibTransId="{1B81D964-2506-4271-B371-6DD130C23819}"/>
    <dgm:cxn modelId="{03A589D2-EEA5-4EB3-B333-1CD228352926}" type="presOf" srcId="{C7491CE1-D0C3-464F-AFD8-349C69358368}" destId="{AE5D50F5-AA91-4CDC-B08D-039DF0D5C3CE}" srcOrd="0" destOrd="2" presId="urn:microsoft.com/office/officeart/2005/8/layout/default"/>
    <dgm:cxn modelId="{9BBEC4E2-0B85-4D1D-A7CB-659CC9E0E2E5}" srcId="{124C55AD-C027-498C-90F2-59205C608EF4}" destId="{8EECB4F0-E0E6-4DEA-8361-76B347A06DFB}" srcOrd="0" destOrd="0" parTransId="{58DF2B0D-15C6-4898-B367-2704C2E7C0B0}" sibTransId="{192E4BEF-9758-4706-8317-245369CDD53D}"/>
    <dgm:cxn modelId="{7F9184F0-3A97-4343-8A26-2EC7DB07817D}" type="presOf" srcId="{B99F380E-DD54-4EDA-A25D-8E1C0F7621F3}" destId="{AE5D50F5-AA91-4CDC-B08D-039DF0D5C3CE}" srcOrd="0" destOrd="3" presId="urn:microsoft.com/office/officeart/2005/8/layout/default"/>
    <dgm:cxn modelId="{6C7F4AF9-EE3A-4170-BFED-E5AC2B922034}" type="presOf" srcId="{72403B7D-6E5B-4625-A3EA-597B56160CEB}" destId="{62631654-67A5-4D77-9ACD-7F84DDDE91C7}" srcOrd="0" destOrd="1" presId="urn:microsoft.com/office/officeart/2005/8/layout/default"/>
    <dgm:cxn modelId="{2AD2F8F9-9EFB-492A-B285-71C38F0E608F}" type="presOf" srcId="{124C55AD-C027-498C-90F2-59205C608EF4}" destId="{A3834EBF-0E16-4AD0-97AC-27923121F6D6}" srcOrd="0" destOrd="0" presId="urn:microsoft.com/office/officeart/2005/8/layout/default"/>
    <dgm:cxn modelId="{D14153FC-F811-41B8-8F6E-AEA3820BE620}" srcId="{8EECB4F0-E0E6-4DEA-8361-76B347A06DFB}" destId="{1E77815D-FD6A-424D-967F-B49314C209E3}" srcOrd="4" destOrd="0" parTransId="{42AC8E16-4452-43F2-8AFD-0224F6D560ED}" sibTransId="{3AB3589A-AF27-4420-B199-35992010FB7B}"/>
    <dgm:cxn modelId="{899DC5F9-1587-461A-8D47-E2DBC70E9382}" type="presParOf" srcId="{A3834EBF-0E16-4AD0-97AC-27923121F6D6}" destId="{AE5D50F5-AA91-4CDC-B08D-039DF0D5C3CE}" srcOrd="0" destOrd="0" presId="urn:microsoft.com/office/officeart/2005/8/layout/default"/>
    <dgm:cxn modelId="{43A66F56-F58D-4E77-9A4B-8E9A05117242}" type="presParOf" srcId="{A3834EBF-0E16-4AD0-97AC-27923121F6D6}" destId="{FDF05B3F-27A8-481C-B99B-FAE9076034C7}" srcOrd="1" destOrd="0" presId="urn:microsoft.com/office/officeart/2005/8/layout/default"/>
    <dgm:cxn modelId="{53A707E9-FB9F-4ED6-A1A6-2D0B1685488B}" type="presParOf" srcId="{A3834EBF-0E16-4AD0-97AC-27923121F6D6}" destId="{923431C4-4482-4165-8828-49ABFAA576C5}" srcOrd="2" destOrd="0" presId="urn:microsoft.com/office/officeart/2005/8/layout/default"/>
    <dgm:cxn modelId="{65AE2A10-7383-4C71-818B-920E9BC091F5}" type="presParOf" srcId="{A3834EBF-0E16-4AD0-97AC-27923121F6D6}" destId="{BB59C109-51FD-4AF1-830B-923EC7C5A389}" srcOrd="3" destOrd="0" presId="urn:microsoft.com/office/officeart/2005/8/layout/default"/>
    <dgm:cxn modelId="{1D3A4D0D-62B9-4169-B1F2-C8565DB9E269}" type="presParOf" srcId="{A3834EBF-0E16-4AD0-97AC-27923121F6D6}" destId="{62631654-67A5-4D77-9ACD-7F84DDDE91C7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24C55AD-C027-498C-90F2-59205C608EF4}" type="doc">
      <dgm:prSet loTypeId="urn:microsoft.com/office/officeart/2005/8/layout/hierarchy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F547A74F-6C84-4A65-86FD-EA8CAC6EC056}">
      <dgm:prSet phldrT="[文字]" custT="1"/>
      <dgm:spPr/>
      <dgm:t>
        <a:bodyPr/>
        <a:lstStyle/>
        <a:p>
          <a:r>
            <a:rPr lang="en-US" altLang="zh-TW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Jumper</a:t>
          </a:r>
          <a:r>
            <a:rPr lang="zh-TW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資源探索服務系統</a:t>
          </a:r>
          <a:endParaRPr lang="zh-TW" altLang="zh-TW" sz="4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E318FEA-3BE0-41B9-9BC1-8BEE39DD7221}" type="parTrans" cxnId="{7B1A999E-A132-4FDE-9697-FF0936854B44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7B9FE09-BA4F-4894-BBBA-0F9FEF27FAF3}" type="sibTrans" cxnId="{7B1A999E-A132-4FDE-9697-FF0936854B44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3F2BA46-AAE2-4191-B63A-66863B0B213A}">
      <dgm:prSet phldrT="[文字]" custT="1"/>
      <dgm:spPr/>
      <dgm:t>
        <a:bodyPr/>
        <a:lstStyle/>
        <a:p>
          <a:r>
            <a:rPr lang="zh-TW" altLang="en-US" sz="13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整合查詢</a:t>
          </a:r>
        </a:p>
      </dgm:t>
    </dgm:pt>
    <dgm:pt modelId="{A0D0377B-322F-4C7C-BDA7-FFB46F07350E}" type="parTrans" cxnId="{09546241-FB1A-48CA-BCD9-D7CF1A747332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2309700-7700-42C4-ADB7-2756FDBFFD99}" type="sibTrans" cxnId="{09546241-FB1A-48CA-BCD9-D7CF1A747332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EECB4F0-E0E6-4DEA-8361-76B347A06DFB}">
      <dgm:prSet phldrT="[文字]" custT="1"/>
      <dgm:spPr/>
      <dgm:t>
        <a:bodyPr/>
        <a:lstStyle/>
        <a:p>
          <a:r>
            <a: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電子期刊</a:t>
          </a:r>
        </a:p>
      </dgm:t>
    </dgm:pt>
    <dgm:pt modelId="{58DF2B0D-15C6-4898-B367-2704C2E7C0B0}" type="parTrans" cxnId="{9BBEC4E2-0B85-4D1D-A7CB-659CC9E0E2E5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92E4BEF-9758-4706-8317-245369CDD53D}" type="sibTrans" cxnId="{9BBEC4E2-0B85-4D1D-A7CB-659CC9E0E2E5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9135A77-B811-4E79-BE7B-05D1ECA2DA7D}">
      <dgm:prSet phldrT="[文字]" custT="1"/>
      <dgm:spPr/>
      <dgm:t>
        <a:bodyPr/>
        <a:lstStyle/>
        <a:p>
          <a:r>
            <a: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其他</a:t>
          </a:r>
        </a:p>
      </dgm:t>
    </dgm:pt>
    <dgm:pt modelId="{D969A9AC-2DA9-43DE-899F-DB080E23A75C}" type="parTrans" cxnId="{B2A66144-DE65-449B-A05A-6E71FCBC7879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8D24414-6EF1-4E7A-AC2C-449C341D02AE}" type="sibTrans" cxnId="{B2A66144-DE65-449B-A05A-6E71FCBC7879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05D276B-31C8-4E2D-ABE4-BB5B2FFF5186}">
      <dgm:prSet phldrT="[文字]" custT="1"/>
      <dgm:spPr/>
      <dgm:t>
        <a:bodyPr/>
        <a:lstStyle/>
        <a:p>
          <a:r>
            <a:rPr lang="en-US" altLang="zh-TW" sz="1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Turnitin</a:t>
          </a:r>
          <a:endParaRPr lang="zh-TW" altLang="en-US" sz="1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8928666-04A7-42FB-9381-444904CDC74B}" type="parTrans" cxnId="{481421F2-82F2-468D-8C6D-7BCCE71FE6EE}">
      <dgm:prSet/>
      <dgm:spPr/>
      <dgm:t>
        <a:bodyPr/>
        <a:lstStyle/>
        <a:p>
          <a:endParaRPr lang="zh-TW" altLang="en-US" sz="1600" b="1"/>
        </a:p>
      </dgm:t>
    </dgm:pt>
    <dgm:pt modelId="{A6335183-8394-45FA-935C-F825D4858123}" type="sibTrans" cxnId="{481421F2-82F2-468D-8C6D-7BCCE71FE6EE}">
      <dgm:prSet/>
      <dgm:spPr/>
      <dgm:t>
        <a:bodyPr/>
        <a:lstStyle/>
        <a:p>
          <a:endParaRPr lang="zh-TW" altLang="en-US" sz="1600" b="1"/>
        </a:p>
      </dgm:t>
    </dgm:pt>
    <dgm:pt modelId="{DA771254-AE4C-4098-B417-63668E9EF87A}">
      <dgm:prSet phldrT="[文字]" custT="1"/>
      <dgm:spPr/>
      <dgm:t>
        <a:bodyPr/>
        <a:lstStyle/>
        <a:p>
          <a:r>
            <a:rPr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華藝線上圖書館</a:t>
          </a:r>
          <a:endParaRPr lang="en-US" altLang="zh-TW" sz="1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中文電子期刊服務</a:t>
          </a:r>
          <a:r>
            <a: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CEPS)</a:t>
          </a:r>
          <a:endParaRPr lang="zh-TW" altLang="en-US" sz="1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3C335A1-922D-45FE-AF66-5C9D0CE61245}" type="parTrans" cxnId="{E1E451AC-C4D4-4A33-845A-E166D118B63B}">
      <dgm:prSet/>
      <dgm:spPr/>
      <dgm:t>
        <a:bodyPr/>
        <a:lstStyle/>
        <a:p>
          <a:endParaRPr lang="zh-TW" altLang="en-US" sz="1600" b="1"/>
        </a:p>
      </dgm:t>
    </dgm:pt>
    <dgm:pt modelId="{F7AAAB94-C5C4-4A11-85CD-09A760A6C4C3}" type="sibTrans" cxnId="{E1E451AC-C4D4-4A33-845A-E166D118B63B}">
      <dgm:prSet/>
      <dgm:spPr/>
      <dgm:t>
        <a:bodyPr/>
        <a:lstStyle/>
        <a:p>
          <a:endParaRPr lang="zh-TW" altLang="en-US" sz="1600" b="1"/>
        </a:p>
      </dgm:t>
    </dgm:pt>
    <dgm:pt modelId="{D221C51A-03FB-4CD2-8B20-6AD511F49F71}">
      <dgm:prSet phldrT="[文字]" custT="1"/>
      <dgm:spPr/>
      <dgm:t>
        <a:bodyPr/>
        <a:lstStyle/>
        <a:p>
          <a:r>
            <a:rPr lang="en-US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Science</a:t>
          </a:r>
        </a:p>
        <a:p>
          <a:r>
            <a:rPr lang="en-US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Direct</a:t>
          </a:r>
        </a:p>
        <a:p>
          <a:r>
            <a:rPr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SDOL</a:t>
          </a:r>
          <a:r>
            <a:rPr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）</a:t>
          </a:r>
        </a:p>
      </dgm:t>
    </dgm:pt>
    <dgm:pt modelId="{DFC31BFA-74F6-47C6-BE5A-9B84491C24A8}" type="parTrans" cxnId="{2ED77AA1-19E6-4188-B41F-EBF6853D1647}">
      <dgm:prSet/>
      <dgm:spPr/>
      <dgm:t>
        <a:bodyPr/>
        <a:lstStyle/>
        <a:p>
          <a:endParaRPr lang="zh-TW" altLang="en-US" sz="1600" b="1"/>
        </a:p>
      </dgm:t>
    </dgm:pt>
    <dgm:pt modelId="{E79012B5-E55B-467C-84FF-4376738F5EC3}" type="sibTrans" cxnId="{2ED77AA1-19E6-4188-B41F-EBF6853D1647}">
      <dgm:prSet/>
      <dgm:spPr/>
      <dgm:t>
        <a:bodyPr/>
        <a:lstStyle/>
        <a:p>
          <a:endParaRPr lang="zh-TW" altLang="en-US" sz="1600" b="1"/>
        </a:p>
      </dgm:t>
    </dgm:pt>
    <dgm:pt modelId="{322481CB-E0E6-4F09-A163-AC52DA2B5F70}">
      <dgm:prSet phldrT="[文字]" custT="1"/>
      <dgm:spPr/>
      <dgm:t>
        <a:bodyPr/>
        <a:lstStyle/>
        <a:p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搜尋</a:t>
          </a:r>
          <a:br>
            <a: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引擎</a:t>
          </a:r>
        </a:p>
      </dgm:t>
    </dgm:pt>
    <dgm:pt modelId="{B79DE2D3-BCC7-4EC0-83E6-E3F0EEC9EA7C}" type="parTrans" cxnId="{BCFA8E4B-BB73-4974-BDB7-FD86F3D3CCEA}">
      <dgm:prSet/>
      <dgm:spPr/>
      <dgm:t>
        <a:bodyPr/>
        <a:lstStyle/>
        <a:p>
          <a:endParaRPr lang="zh-TW" altLang="en-US" b="1"/>
        </a:p>
      </dgm:t>
    </dgm:pt>
    <dgm:pt modelId="{0F800F83-F54D-4AC8-AA83-5380A437D7DF}" type="sibTrans" cxnId="{BCFA8E4B-BB73-4974-BDB7-FD86F3D3CCEA}">
      <dgm:prSet/>
      <dgm:spPr/>
      <dgm:t>
        <a:bodyPr/>
        <a:lstStyle/>
        <a:p>
          <a:endParaRPr lang="zh-TW" altLang="en-US" b="1"/>
        </a:p>
      </dgm:t>
    </dgm:pt>
    <dgm:pt modelId="{CB396F20-F634-4D1E-8720-34DEB1C21BE6}">
      <dgm:prSet phldrT="[文字]" custT="1"/>
      <dgm:spPr/>
      <dgm:t>
        <a:bodyPr/>
        <a:lstStyle/>
        <a:p>
          <a:r>
            <a: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Scopus</a:t>
          </a:r>
          <a:br>
            <a: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引用文獻資料庫</a:t>
          </a:r>
        </a:p>
      </dgm:t>
    </dgm:pt>
    <dgm:pt modelId="{E50E6D17-C7C1-4E96-B617-591720B31F76}" type="parTrans" cxnId="{4308C428-6BD0-4541-969B-40D180309E2F}">
      <dgm:prSet/>
      <dgm:spPr/>
      <dgm:t>
        <a:bodyPr/>
        <a:lstStyle/>
        <a:p>
          <a:endParaRPr lang="zh-TW" altLang="en-US"/>
        </a:p>
      </dgm:t>
    </dgm:pt>
    <dgm:pt modelId="{EBD1FF7A-1838-446E-BC72-4E1047FF755C}" type="sibTrans" cxnId="{4308C428-6BD0-4541-969B-40D180309E2F}">
      <dgm:prSet/>
      <dgm:spPr/>
      <dgm:t>
        <a:bodyPr/>
        <a:lstStyle/>
        <a:p>
          <a:endParaRPr lang="zh-TW" altLang="en-US"/>
        </a:p>
      </dgm:t>
    </dgm:pt>
    <dgm:pt modelId="{1EB7D26F-C90F-4DD8-8BC3-A5ACA1EC2295}">
      <dgm:prSet phldrT="[文字]" custT="1"/>
      <dgm:spPr/>
      <dgm:t>
        <a:bodyPr/>
        <a:lstStyle/>
        <a:p>
          <a:r>
            <a: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JCR</a:t>
          </a:r>
          <a:endParaRPr lang="zh-TW" altLang="en-US" sz="16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E2F17AB-B29D-4FC1-BD71-8CF174724BF8}" type="parTrans" cxnId="{E21ED487-02D4-4FDE-847D-00E2A8AE1F29}">
      <dgm:prSet/>
      <dgm:spPr/>
      <dgm:t>
        <a:bodyPr/>
        <a:lstStyle/>
        <a:p>
          <a:endParaRPr lang="zh-TW" altLang="en-US"/>
        </a:p>
      </dgm:t>
    </dgm:pt>
    <dgm:pt modelId="{8E1F7705-8EF1-4EE2-9C11-079F1079C068}" type="sibTrans" cxnId="{E21ED487-02D4-4FDE-847D-00E2A8AE1F29}">
      <dgm:prSet/>
      <dgm:spPr/>
      <dgm:t>
        <a:bodyPr/>
        <a:lstStyle/>
        <a:p>
          <a:endParaRPr lang="zh-TW" altLang="en-US"/>
        </a:p>
      </dgm:t>
    </dgm:pt>
    <dgm:pt modelId="{F167AAEC-38A0-40DB-BF31-C51D6AD64F7C}">
      <dgm:prSet phldrT="[文字]" custT="1"/>
      <dgm:spPr/>
      <dgm:t>
        <a:bodyPr/>
        <a:lstStyle/>
        <a:p>
          <a:r>
            <a: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博碩士</a:t>
          </a:r>
          <a:br>
            <a: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</a:p>
      </dgm:t>
    </dgm:pt>
    <dgm:pt modelId="{15A7C263-8C2B-4018-9AF8-31C81CA8C2D2}" type="parTrans" cxnId="{AF93627F-70BE-4745-AC23-E9F3E0E54155}">
      <dgm:prSet/>
      <dgm:spPr/>
      <dgm:t>
        <a:bodyPr/>
        <a:lstStyle/>
        <a:p>
          <a:endParaRPr lang="zh-TW" altLang="en-US"/>
        </a:p>
      </dgm:t>
    </dgm:pt>
    <dgm:pt modelId="{8C8C6DB7-7333-4A58-B794-C1E29FAE09E9}" type="sibTrans" cxnId="{AF93627F-70BE-4745-AC23-E9F3E0E54155}">
      <dgm:prSet/>
      <dgm:spPr/>
      <dgm:t>
        <a:bodyPr/>
        <a:lstStyle/>
        <a:p>
          <a:endParaRPr lang="zh-TW" altLang="en-US"/>
        </a:p>
      </dgm:t>
    </dgm:pt>
    <dgm:pt modelId="{2A15321F-A542-4345-8678-72ED96E6A164}" type="pres">
      <dgm:prSet presAssocID="{124C55AD-C027-498C-90F2-59205C608EF4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CECA7B1-D4F3-4C14-B796-9B625B5C923A}" type="pres">
      <dgm:prSet presAssocID="{F547A74F-6C84-4A65-86FD-EA8CAC6EC056}" presName="vertOne" presStyleCnt="0"/>
      <dgm:spPr/>
    </dgm:pt>
    <dgm:pt modelId="{9101A4EA-825F-4C95-82BA-48FD22D81F43}" type="pres">
      <dgm:prSet presAssocID="{F547A74F-6C84-4A65-86FD-EA8CAC6EC056}" presName="txOne" presStyleLbl="node0" presStyleIdx="0" presStyleCnt="1" custLinFactY="-2076" custLinFactNeighborX="-5318" custLinFactNeighborY="-100000">
        <dgm:presLayoutVars>
          <dgm:chPref val="3"/>
        </dgm:presLayoutVars>
      </dgm:prSet>
      <dgm:spPr/>
    </dgm:pt>
    <dgm:pt modelId="{53ADBB6F-217A-4418-B434-2AEB600F7803}" type="pres">
      <dgm:prSet presAssocID="{F547A74F-6C84-4A65-86FD-EA8CAC6EC056}" presName="parTransOne" presStyleCnt="0"/>
      <dgm:spPr/>
    </dgm:pt>
    <dgm:pt modelId="{910864AB-0A4E-4904-8619-71A87E7D2505}" type="pres">
      <dgm:prSet presAssocID="{F547A74F-6C84-4A65-86FD-EA8CAC6EC056}" presName="horzOne" presStyleCnt="0"/>
      <dgm:spPr/>
    </dgm:pt>
    <dgm:pt modelId="{0A537FA3-20A5-478F-B364-94BB8E6ABCD2}" type="pres">
      <dgm:prSet presAssocID="{322481CB-E0E6-4F09-A163-AC52DA2B5F70}" presName="vertTwo" presStyleCnt="0"/>
      <dgm:spPr/>
    </dgm:pt>
    <dgm:pt modelId="{23B4DC63-16FC-4CA2-8C80-E41C4C9FDFDE}" type="pres">
      <dgm:prSet presAssocID="{322481CB-E0E6-4F09-A163-AC52DA2B5F70}" presName="txTwo" presStyleLbl="node2" presStyleIdx="0" presStyleCnt="3">
        <dgm:presLayoutVars>
          <dgm:chPref val="3"/>
        </dgm:presLayoutVars>
      </dgm:prSet>
      <dgm:spPr/>
    </dgm:pt>
    <dgm:pt modelId="{EE62F8DE-718E-403A-91A9-128A807FC2E3}" type="pres">
      <dgm:prSet presAssocID="{322481CB-E0E6-4F09-A163-AC52DA2B5F70}" presName="parTransTwo" presStyleCnt="0"/>
      <dgm:spPr/>
    </dgm:pt>
    <dgm:pt modelId="{1B91EEA4-8E31-47AC-B1DC-5BC5D5770FCC}" type="pres">
      <dgm:prSet presAssocID="{322481CB-E0E6-4F09-A163-AC52DA2B5F70}" presName="horzTwo" presStyleCnt="0"/>
      <dgm:spPr/>
    </dgm:pt>
    <dgm:pt modelId="{92B7DCFC-02E3-422F-9459-F9A6AEB6C347}" type="pres">
      <dgm:prSet presAssocID="{E3F2BA46-AAE2-4191-B63A-66863B0B213A}" presName="vertThree" presStyleCnt="0"/>
      <dgm:spPr/>
    </dgm:pt>
    <dgm:pt modelId="{E3621E73-F014-44E8-B0E4-BD7974608785}" type="pres">
      <dgm:prSet presAssocID="{E3F2BA46-AAE2-4191-B63A-66863B0B213A}" presName="txThree" presStyleLbl="node3" presStyleIdx="0" presStyleCnt="7">
        <dgm:presLayoutVars>
          <dgm:chPref val="3"/>
        </dgm:presLayoutVars>
      </dgm:prSet>
      <dgm:spPr/>
    </dgm:pt>
    <dgm:pt modelId="{FDD5E0AF-622B-45CE-BE36-4FAB7B06D4D6}" type="pres">
      <dgm:prSet presAssocID="{E3F2BA46-AAE2-4191-B63A-66863B0B213A}" presName="horzThree" presStyleCnt="0"/>
      <dgm:spPr/>
    </dgm:pt>
    <dgm:pt modelId="{C7E42DE7-160E-4F1F-BCEC-ED7FAE3C3268}" type="pres">
      <dgm:prSet presAssocID="{0F800F83-F54D-4AC8-AA83-5380A437D7DF}" presName="sibSpaceTwo" presStyleCnt="0"/>
      <dgm:spPr/>
    </dgm:pt>
    <dgm:pt modelId="{5D6F1ECA-9567-4AE3-B8B0-9E6FFDED4E38}" type="pres">
      <dgm:prSet presAssocID="{8EECB4F0-E0E6-4DEA-8361-76B347A06DFB}" presName="vertTwo" presStyleCnt="0"/>
      <dgm:spPr/>
    </dgm:pt>
    <dgm:pt modelId="{687668F1-3530-4C5D-B28B-A55A21DC3C38}" type="pres">
      <dgm:prSet presAssocID="{8EECB4F0-E0E6-4DEA-8361-76B347A06DFB}" presName="txTwo" presStyleLbl="node2" presStyleIdx="1" presStyleCnt="3" custScaleX="99827">
        <dgm:presLayoutVars>
          <dgm:chPref val="3"/>
        </dgm:presLayoutVars>
      </dgm:prSet>
      <dgm:spPr/>
    </dgm:pt>
    <dgm:pt modelId="{C51853DE-46D3-432F-9E22-A03F38B6B28B}" type="pres">
      <dgm:prSet presAssocID="{8EECB4F0-E0E6-4DEA-8361-76B347A06DFB}" presName="parTransTwo" presStyleCnt="0"/>
      <dgm:spPr/>
    </dgm:pt>
    <dgm:pt modelId="{3A59B03B-931C-406B-A4D8-DF5377FDC235}" type="pres">
      <dgm:prSet presAssocID="{8EECB4F0-E0E6-4DEA-8361-76B347A06DFB}" presName="horzTwo" presStyleCnt="0"/>
      <dgm:spPr/>
    </dgm:pt>
    <dgm:pt modelId="{1DAA63B8-C78F-4A34-8631-B096D69FED15}" type="pres">
      <dgm:prSet presAssocID="{DA771254-AE4C-4098-B417-63668E9EF87A}" presName="vertThree" presStyleCnt="0"/>
      <dgm:spPr/>
    </dgm:pt>
    <dgm:pt modelId="{B270622F-BB98-410A-8A96-A85DD4258373}" type="pres">
      <dgm:prSet presAssocID="{DA771254-AE4C-4098-B417-63668E9EF87A}" presName="txThree" presStyleLbl="node3" presStyleIdx="1" presStyleCnt="7">
        <dgm:presLayoutVars>
          <dgm:chPref val="3"/>
        </dgm:presLayoutVars>
      </dgm:prSet>
      <dgm:spPr/>
    </dgm:pt>
    <dgm:pt modelId="{FC3CE4EA-A4D4-41FE-8B84-FA42006045AD}" type="pres">
      <dgm:prSet presAssocID="{DA771254-AE4C-4098-B417-63668E9EF87A}" presName="horzThree" presStyleCnt="0"/>
      <dgm:spPr/>
    </dgm:pt>
    <dgm:pt modelId="{FFFDD75D-D424-4375-86D7-B9BBE6A5C25A}" type="pres">
      <dgm:prSet presAssocID="{F7AAAB94-C5C4-4A11-85CD-09A760A6C4C3}" presName="sibSpaceThree" presStyleCnt="0"/>
      <dgm:spPr/>
    </dgm:pt>
    <dgm:pt modelId="{4411E36F-085F-4D23-90F4-9D85137DA8D3}" type="pres">
      <dgm:prSet presAssocID="{D221C51A-03FB-4CD2-8B20-6AD511F49F71}" presName="vertThree" presStyleCnt="0"/>
      <dgm:spPr/>
    </dgm:pt>
    <dgm:pt modelId="{FA8BF11F-7684-4F68-A02D-8907C8C89BF4}" type="pres">
      <dgm:prSet presAssocID="{D221C51A-03FB-4CD2-8B20-6AD511F49F71}" presName="txThree" presStyleLbl="node3" presStyleIdx="2" presStyleCnt="7">
        <dgm:presLayoutVars>
          <dgm:chPref val="3"/>
        </dgm:presLayoutVars>
      </dgm:prSet>
      <dgm:spPr/>
    </dgm:pt>
    <dgm:pt modelId="{6F60C11F-68CA-4413-B975-1CCE4ECAD253}" type="pres">
      <dgm:prSet presAssocID="{D221C51A-03FB-4CD2-8B20-6AD511F49F71}" presName="horzThree" presStyleCnt="0"/>
      <dgm:spPr/>
    </dgm:pt>
    <dgm:pt modelId="{61EB10D4-51B0-4D97-9108-827E9C4FFB29}" type="pres">
      <dgm:prSet presAssocID="{E79012B5-E55B-467C-84FF-4376738F5EC3}" presName="sibSpaceThree" presStyleCnt="0"/>
      <dgm:spPr/>
    </dgm:pt>
    <dgm:pt modelId="{D96F0452-7FB4-40E9-8B99-54F7444446AA}" type="pres">
      <dgm:prSet presAssocID="{CB396F20-F634-4D1E-8720-34DEB1C21BE6}" presName="vertThree" presStyleCnt="0"/>
      <dgm:spPr/>
    </dgm:pt>
    <dgm:pt modelId="{E432A069-3DEA-4A43-A01C-48E1EA4ABEE9}" type="pres">
      <dgm:prSet presAssocID="{CB396F20-F634-4D1E-8720-34DEB1C21BE6}" presName="txThree" presStyleLbl="node3" presStyleIdx="3" presStyleCnt="7">
        <dgm:presLayoutVars>
          <dgm:chPref val="3"/>
        </dgm:presLayoutVars>
      </dgm:prSet>
      <dgm:spPr/>
    </dgm:pt>
    <dgm:pt modelId="{DAF0CE04-78F6-46A5-A873-73FC26DD39A2}" type="pres">
      <dgm:prSet presAssocID="{CB396F20-F634-4D1E-8720-34DEB1C21BE6}" presName="horzThree" presStyleCnt="0"/>
      <dgm:spPr/>
    </dgm:pt>
    <dgm:pt modelId="{237EF466-BB9B-48EC-BDE2-F478A1EE6CB4}" type="pres">
      <dgm:prSet presAssocID="{192E4BEF-9758-4706-8317-245369CDD53D}" presName="sibSpaceTwo" presStyleCnt="0"/>
      <dgm:spPr/>
    </dgm:pt>
    <dgm:pt modelId="{C5D5EE2B-A443-4476-833C-09C0956C7BF6}" type="pres">
      <dgm:prSet presAssocID="{39135A77-B811-4E79-BE7B-05D1ECA2DA7D}" presName="vertTwo" presStyleCnt="0"/>
      <dgm:spPr/>
    </dgm:pt>
    <dgm:pt modelId="{6F2D6109-C9F3-418B-B0F0-E0A3BE8077D7}" type="pres">
      <dgm:prSet presAssocID="{39135A77-B811-4E79-BE7B-05D1ECA2DA7D}" presName="txTwo" presStyleLbl="node2" presStyleIdx="2" presStyleCnt="3">
        <dgm:presLayoutVars>
          <dgm:chPref val="3"/>
        </dgm:presLayoutVars>
      </dgm:prSet>
      <dgm:spPr/>
    </dgm:pt>
    <dgm:pt modelId="{1AEC7B49-B2FE-4263-88DE-B2832173514F}" type="pres">
      <dgm:prSet presAssocID="{39135A77-B811-4E79-BE7B-05D1ECA2DA7D}" presName="parTransTwo" presStyleCnt="0"/>
      <dgm:spPr/>
    </dgm:pt>
    <dgm:pt modelId="{07B78D2B-C050-4DEA-B945-08409EF8AEB9}" type="pres">
      <dgm:prSet presAssocID="{39135A77-B811-4E79-BE7B-05D1ECA2DA7D}" presName="horzTwo" presStyleCnt="0"/>
      <dgm:spPr/>
    </dgm:pt>
    <dgm:pt modelId="{B565C1EB-6288-476D-9C9C-B8F9CE403E71}" type="pres">
      <dgm:prSet presAssocID="{1EB7D26F-C90F-4DD8-8BC3-A5ACA1EC2295}" presName="vertThree" presStyleCnt="0"/>
      <dgm:spPr/>
    </dgm:pt>
    <dgm:pt modelId="{14128524-3F61-4C0F-BE28-90333AE9842E}" type="pres">
      <dgm:prSet presAssocID="{1EB7D26F-C90F-4DD8-8BC3-A5ACA1EC2295}" presName="txThree" presStyleLbl="node3" presStyleIdx="4" presStyleCnt="7">
        <dgm:presLayoutVars>
          <dgm:chPref val="3"/>
        </dgm:presLayoutVars>
      </dgm:prSet>
      <dgm:spPr/>
    </dgm:pt>
    <dgm:pt modelId="{1423A5D0-F0F0-4A43-907F-B0331BDC0A66}" type="pres">
      <dgm:prSet presAssocID="{1EB7D26F-C90F-4DD8-8BC3-A5ACA1EC2295}" presName="horzThree" presStyleCnt="0"/>
      <dgm:spPr/>
    </dgm:pt>
    <dgm:pt modelId="{57254868-DF99-43F8-961C-2BE31A4E40B1}" type="pres">
      <dgm:prSet presAssocID="{8E1F7705-8EF1-4EE2-9C11-079F1079C068}" presName="sibSpaceThree" presStyleCnt="0"/>
      <dgm:spPr/>
    </dgm:pt>
    <dgm:pt modelId="{F9D3BEF9-2490-48E8-B678-01A497546D99}" type="pres">
      <dgm:prSet presAssocID="{F167AAEC-38A0-40DB-BF31-C51D6AD64F7C}" presName="vertThree" presStyleCnt="0"/>
      <dgm:spPr/>
    </dgm:pt>
    <dgm:pt modelId="{C124E443-B41F-4A45-9973-8F16B0FFDCC9}" type="pres">
      <dgm:prSet presAssocID="{F167AAEC-38A0-40DB-BF31-C51D6AD64F7C}" presName="txThree" presStyleLbl="node3" presStyleIdx="5" presStyleCnt="7">
        <dgm:presLayoutVars>
          <dgm:chPref val="3"/>
        </dgm:presLayoutVars>
      </dgm:prSet>
      <dgm:spPr/>
    </dgm:pt>
    <dgm:pt modelId="{EED0CD49-6E82-4425-88C3-9476104B0459}" type="pres">
      <dgm:prSet presAssocID="{F167AAEC-38A0-40DB-BF31-C51D6AD64F7C}" presName="horzThree" presStyleCnt="0"/>
      <dgm:spPr/>
    </dgm:pt>
    <dgm:pt modelId="{68F47D28-B7AD-4298-B1F0-CA5D39A00F91}" type="pres">
      <dgm:prSet presAssocID="{8C8C6DB7-7333-4A58-B794-C1E29FAE09E9}" presName="sibSpaceThree" presStyleCnt="0"/>
      <dgm:spPr/>
    </dgm:pt>
    <dgm:pt modelId="{DEF96A8E-5B47-4802-AB5E-77D54AA4D0C1}" type="pres">
      <dgm:prSet presAssocID="{705D276B-31C8-4E2D-ABE4-BB5B2FFF5186}" presName="vertThree" presStyleCnt="0"/>
      <dgm:spPr/>
    </dgm:pt>
    <dgm:pt modelId="{3C3872EB-5238-43B3-9487-B1FC9A4AE97C}" type="pres">
      <dgm:prSet presAssocID="{705D276B-31C8-4E2D-ABE4-BB5B2FFF5186}" presName="txThree" presStyleLbl="node3" presStyleIdx="6" presStyleCnt="7">
        <dgm:presLayoutVars>
          <dgm:chPref val="3"/>
        </dgm:presLayoutVars>
      </dgm:prSet>
      <dgm:spPr/>
    </dgm:pt>
    <dgm:pt modelId="{41B5A6F0-8FAD-4765-8A01-CC3CCD9400D3}" type="pres">
      <dgm:prSet presAssocID="{705D276B-31C8-4E2D-ABE4-BB5B2FFF5186}" presName="horzThree" presStyleCnt="0"/>
      <dgm:spPr/>
    </dgm:pt>
  </dgm:ptLst>
  <dgm:cxnLst>
    <dgm:cxn modelId="{640CB90A-8C25-4128-83CC-BC1FA5CE9BF4}" type="presOf" srcId="{CB396F20-F634-4D1E-8720-34DEB1C21BE6}" destId="{E432A069-3DEA-4A43-A01C-48E1EA4ABEE9}" srcOrd="0" destOrd="0" presId="urn:microsoft.com/office/officeart/2005/8/layout/hierarchy4"/>
    <dgm:cxn modelId="{4308C428-6BD0-4541-969B-40D180309E2F}" srcId="{8EECB4F0-E0E6-4DEA-8361-76B347A06DFB}" destId="{CB396F20-F634-4D1E-8720-34DEB1C21BE6}" srcOrd="2" destOrd="0" parTransId="{E50E6D17-C7C1-4E96-B617-591720B31F76}" sibTransId="{EBD1FF7A-1838-446E-BC72-4E1047FF755C}"/>
    <dgm:cxn modelId="{09546241-FB1A-48CA-BCD9-D7CF1A747332}" srcId="{322481CB-E0E6-4F09-A163-AC52DA2B5F70}" destId="{E3F2BA46-AAE2-4191-B63A-66863B0B213A}" srcOrd="0" destOrd="0" parTransId="{A0D0377B-322F-4C7C-BDA7-FFB46F07350E}" sibTransId="{72309700-7700-42C4-ADB7-2756FDBFFD99}"/>
    <dgm:cxn modelId="{B2A66144-DE65-449B-A05A-6E71FCBC7879}" srcId="{F547A74F-6C84-4A65-86FD-EA8CAC6EC056}" destId="{39135A77-B811-4E79-BE7B-05D1ECA2DA7D}" srcOrd="2" destOrd="0" parTransId="{D969A9AC-2DA9-43DE-899F-DB080E23A75C}" sibTransId="{D8D24414-6EF1-4E7A-AC2C-449C341D02AE}"/>
    <dgm:cxn modelId="{35A6F067-369D-4A8A-9E0A-B29F032D154D}" type="presOf" srcId="{705D276B-31C8-4E2D-ABE4-BB5B2FFF5186}" destId="{3C3872EB-5238-43B3-9487-B1FC9A4AE97C}" srcOrd="0" destOrd="0" presId="urn:microsoft.com/office/officeart/2005/8/layout/hierarchy4"/>
    <dgm:cxn modelId="{BCFA8E4B-BB73-4974-BDB7-FD86F3D3CCEA}" srcId="{F547A74F-6C84-4A65-86FD-EA8CAC6EC056}" destId="{322481CB-E0E6-4F09-A163-AC52DA2B5F70}" srcOrd="0" destOrd="0" parTransId="{B79DE2D3-BCC7-4EC0-83E6-E3F0EEC9EA7C}" sibTransId="{0F800F83-F54D-4AC8-AA83-5380A437D7DF}"/>
    <dgm:cxn modelId="{5AB91151-CDB1-44D5-9227-ED0148A8F546}" type="presOf" srcId="{D221C51A-03FB-4CD2-8B20-6AD511F49F71}" destId="{FA8BF11F-7684-4F68-A02D-8907C8C89BF4}" srcOrd="0" destOrd="0" presId="urn:microsoft.com/office/officeart/2005/8/layout/hierarchy4"/>
    <dgm:cxn modelId="{01BB9452-8A75-4C05-B317-8C2ADE08000E}" type="presOf" srcId="{1EB7D26F-C90F-4DD8-8BC3-A5ACA1EC2295}" destId="{14128524-3F61-4C0F-BE28-90333AE9842E}" srcOrd="0" destOrd="0" presId="urn:microsoft.com/office/officeart/2005/8/layout/hierarchy4"/>
    <dgm:cxn modelId="{5069F473-690C-4464-9D89-335C9AE72EF2}" type="presOf" srcId="{E3F2BA46-AAE2-4191-B63A-66863B0B213A}" destId="{E3621E73-F014-44E8-B0E4-BD7974608785}" srcOrd="0" destOrd="0" presId="urn:microsoft.com/office/officeart/2005/8/layout/hierarchy4"/>
    <dgm:cxn modelId="{DECA0275-0B4E-4E6C-9033-26D21644CBF0}" type="presOf" srcId="{F547A74F-6C84-4A65-86FD-EA8CAC6EC056}" destId="{9101A4EA-825F-4C95-82BA-48FD22D81F43}" srcOrd="0" destOrd="0" presId="urn:microsoft.com/office/officeart/2005/8/layout/hierarchy4"/>
    <dgm:cxn modelId="{C2E12F59-19E0-45B1-9A34-AB639F3889D5}" type="presOf" srcId="{124C55AD-C027-498C-90F2-59205C608EF4}" destId="{2A15321F-A542-4345-8678-72ED96E6A164}" srcOrd="0" destOrd="0" presId="urn:microsoft.com/office/officeart/2005/8/layout/hierarchy4"/>
    <dgm:cxn modelId="{AF93627F-70BE-4745-AC23-E9F3E0E54155}" srcId="{39135A77-B811-4E79-BE7B-05D1ECA2DA7D}" destId="{F167AAEC-38A0-40DB-BF31-C51D6AD64F7C}" srcOrd="1" destOrd="0" parTransId="{15A7C263-8C2B-4018-9AF8-31C81CA8C2D2}" sibTransId="{8C8C6DB7-7333-4A58-B794-C1E29FAE09E9}"/>
    <dgm:cxn modelId="{E21ED487-02D4-4FDE-847D-00E2A8AE1F29}" srcId="{39135A77-B811-4E79-BE7B-05D1ECA2DA7D}" destId="{1EB7D26F-C90F-4DD8-8BC3-A5ACA1EC2295}" srcOrd="0" destOrd="0" parTransId="{9E2F17AB-B29D-4FC1-BD71-8CF174724BF8}" sibTransId="{8E1F7705-8EF1-4EE2-9C11-079F1079C068}"/>
    <dgm:cxn modelId="{62BD7C8F-FF1C-4DB6-A6CA-4094D3C402BB}" type="presOf" srcId="{8EECB4F0-E0E6-4DEA-8361-76B347A06DFB}" destId="{687668F1-3530-4C5D-B28B-A55A21DC3C38}" srcOrd="0" destOrd="0" presId="urn:microsoft.com/office/officeart/2005/8/layout/hierarchy4"/>
    <dgm:cxn modelId="{7B1A999E-A132-4FDE-9697-FF0936854B44}" srcId="{124C55AD-C027-498C-90F2-59205C608EF4}" destId="{F547A74F-6C84-4A65-86FD-EA8CAC6EC056}" srcOrd="0" destOrd="0" parTransId="{4E318FEA-3BE0-41B9-9BC1-8BEE39DD7221}" sibTransId="{E7B9FE09-BA4F-4894-BBBA-0F9FEF27FAF3}"/>
    <dgm:cxn modelId="{2ED77AA1-19E6-4188-B41F-EBF6853D1647}" srcId="{8EECB4F0-E0E6-4DEA-8361-76B347A06DFB}" destId="{D221C51A-03FB-4CD2-8B20-6AD511F49F71}" srcOrd="1" destOrd="0" parTransId="{DFC31BFA-74F6-47C6-BE5A-9B84491C24A8}" sibTransId="{E79012B5-E55B-467C-84FF-4376738F5EC3}"/>
    <dgm:cxn modelId="{DA3BDFA9-77CF-4D8D-BA15-A4A01E8BA095}" type="presOf" srcId="{F167AAEC-38A0-40DB-BF31-C51D6AD64F7C}" destId="{C124E443-B41F-4A45-9973-8F16B0FFDCC9}" srcOrd="0" destOrd="0" presId="urn:microsoft.com/office/officeart/2005/8/layout/hierarchy4"/>
    <dgm:cxn modelId="{E1E451AC-C4D4-4A33-845A-E166D118B63B}" srcId="{8EECB4F0-E0E6-4DEA-8361-76B347A06DFB}" destId="{DA771254-AE4C-4098-B417-63668E9EF87A}" srcOrd="0" destOrd="0" parTransId="{53C335A1-922D-45FE-AF66-5C9D0CE61245}" sibTransId="{F7AAAB94-C5C4-4A11-85CD-09A760A6C4C3}"/>
    <dgm:cxn modelId="{EF699FB3-8DB7-4BF1-A112-A6C82626FC14}" type="presOf" srcId="{322481CB-E0E6-4F09-A163-AC52DA2B5F70}" destId="{23B4DC63-16FC-4CA2-8C80-E41C4C9FDFDE}" srcOrd="0" destOrd="0" presId="urn:microsoft.com/office/officeart/2005/8/layout/hierarchy4"/>
    <dgm:cxn modelId="{23E7C0D6-6E62-48E1-B75E-1E9F430C9321}" type="presOf" srcId="{39135A77-B811-4E79-BE7B-05D1ECA2DA7D}" destId="{6F2D6109-C9F3-418B-B0F0-E0A3BE8077D7}" srcOrd="0" destOrd="0" presId="urn:microsoft.com/office/officeart/2005/8/layout/hierarchy4"/>
    <dgm:cxn modelId="{9BBEC4E2-0B85-4D1D-A7CB-659CC9E0E2E5}" srcId="{F547A74F-6C84-4A65-86FD-EA8CAC6EC056}" destId="{8EECB4F0-E0E6-4DEA-8361-76B347A06DFB}" srcOrd="1" destOrd="0" parTransId="{58DF2B0D-15C6-4898-B367-2704C2E7C0B0}" sibTransId="{192E4BEF-9758-4706-8317-245369CDD53D}"/>
    <dgm:cxn modelId="{481421F2-82F2-468D-8C6D-7BCCE71FE6EE}" srcId="{39135A77-B811-4E79-BE7B-05D1ECA2DA7D}" destId="{705D276B-31C8-4E2D-ABE4-BB5B2FFF5186}" srcOrd="2" destOrd="0" parTransId="{58928666-04A7-42FB-9381-444904CDC74B}" sibTransId="{A6335183-8394-45FA-935C-F825D4858123}"/>
    <dgm:cxn modelId="{49A751FA-E887-4541-BD00-F95B2892D6D4}" type="presOf" srcId="{DA771254-AE4C-4098-B417-63668E9EF87A}" destId="{B270622F-BB98-410A-8A96-A85DD4258373}" srcOrd="0" destOrd="0" presId="urn:microsoft.com/office/officeart/2005/8/layout/hierarchy4"/>
    <dgm:cxn modelId="{ED3035AD-E103-4A3A-A42C-C45EDE1C9FE6}" type="presParOf" srcId="{2A15321F-A542-4345-8678-72ED96E6A164}" destId="{ACECA7B1-D4F3-4C14-B796-9B625B5C923A}" srcOrd="0" destOrd="0" presId="urn:microsoft.com/office/officeart/2005/8/layout/hierarchy4"/>
    <dgm:cxn modelId="{3C12214C-B723-4B12-AAA5-58E09384D7FD}" type="presParOf" srcId="{ACECA7B1-D4F3-4C14-B796-9B625B5C923A}" destId="{9101A4EA-825F-4C95-82BA-48FD22D81F43}" srcOrd="0" destOrd="0" presId="urn:microsoft.com/office/officeart/2005/8/layout/hierarchy4"/>
    <dgm:cxn modelId="{6DD12EF3-4AB2-4340-95DE-F3CB013E5A9E}" type="presParOf" srcId="{ACECA7B1-D4F3-4C14-B796-9B625B5C923A}" destId="{53ADBB6F-217A-4418-B434-2AEB600F7803}" srcOrd="1" destOrd="0" presId="urn:microsoft.com/office/officeart/2005/8/layout/hierarchy4"/>
    <dgm:cxn modelId="{15666BD0-679A-4256-BD1B-53968438B5AC}" type="presParOf" srcId="{ACECA7B1-D4F3-4C14-B796-9B625B5C923A}" destId="{910864AB-0A4E-4904-8619-71A87E7D2505}" srcOrd="2" destOrd="0" presId="urn:microsoft.com/office/officeart/2005/8/layout/hierarchy4"/>
    <dgm:cxn modelId="{EFD8D0AE-C5FE-4A50-A1C1-83F58FE37D59}" type="presParOf" srcId="{910864AB-0A4E-4904-8619-71A87E7D2505}" destId="{0A537FA3-20A5-478F-B364-94BB8E6ABCD2}" srcOrd="0" destOrd="0" presId="urn:microsoft.com/office/officeart/2005/8/layout/hierarchy4"/>
    <dgm:cxn modelId="{2CD3154B-6255-417C-88ED-7314F5666D0D}" type="presParOf" srcId="{0A537FA3-20A5-478F-B364-94BB8E6ABCD2}" destId="{23B4DC63-16FC-4CA2-8C80-E41C4C9FDFDE}" srcOrd="0" destOrd="0" presId="urn:microsoft.com/office/officeart/2005/8/layout/hierarchy4"/>
    <dgm:cxn modelId="{7C9B6C82-6814-42E2-85CB-3294A7837B8A}" type="presParOf" srcId="{0A537FA3-20A5-478F-B364-94BB8E6ABCD2}" destId="{EE62F8DE-718E-403A-91A9-128A807FC2E3}" srcOrd="1" destOrd="0" presId="urn:microsoft.com/office/officeart/2005/8/layout/hierarchy4"/>
    <dgm:cxn modelId="{6947B431-E05C-4830-8C0F-8413015B4336}" type="presParOf" srcId="{0A537FA3-20A5-478F-B364-94BB8E6ABCD2}" destId="{1B91EEA4-8E31-47AC-B1DC-5BC5D5770FCC}" srcOrd="2" destOrd="0" presId="urn:microsoft.com/office/officeart/2005/8/layout/hierarchy4"/>
    <dgm:cxn modelId="{25C5909C-C9B0-409C-9991-35556BD31E9A}" type="presParOf" srcId="{1B91EEA4-8E31-47AC-B1DC-5BC5D5770FCC}" destId="{92B7DCFC-02E3-422F-9459-F9A6AEB6C347}" srcOrd="0" destOrd="0" presId="urn:microsoft.com/office/officeart/2005/8/layout/hierarchy4"/>
    <dgm:cxn modelId="{1B422AB0-630A-46BD-B0B4-DE9668C70BB5}" type="presParOf" srcId="{92B7DCFC-02E3-422F-9459-F9A6AEB6C347}" destId="{E3621E73-F014-44E8-B0E4-BD7974608785}" srcOrd="0" destOrd="0" presId="urn:microsoft.com/office/officeart/2005/8/layout/hierarchy4"/>
    <dgm:cxn modelId="{A1FD8E3E-9C54-4039-9DA4-6657A9F0D6DE}" type="presParOf" srcId="{92B7DCFC-02E3-422F-9459-F9A6AEB6C347}" destId="{FDD5E0AF-622B-45CE-BE36-4FAB7B06D4D6}" srcOrd="1" destOrd="0" presId="urn:microsoft.com/office/officeart/2005/8/layout/hierarchy4"/>
    <dgm:cxn modelId="{4F37805B-4B98-4ED8-9808-1977D9B5BA24}" type="presParOf" srcId="{910864AB-0A4E-4904-8619-71A87E7D2505}" destId="{C7E42DE7-160E-4F1F-BCEC-ED7FAE3C3268}" srcOrd="1" destOrd="0" presId="urn:microsoft.com/office/officeart/2005/8/layout/hierarchy4"/>
    <dgm:cxn modelId="{72EBFF90-0680-4504-AF50-D31B5956358F}" type="presParOf" srcId="{910864AB-0A4E-4904-8619-71A87E7D2505}" destId="{5D6F1ECA-9567-4AE3-B8B0-9E6FFDED4E38}" srcOrd="2" destOrd="0" presId="urn:microsoft.com/office/officeart/2005/8/layout/hierarchy4"/>
    <dgm:cxn modelId="{8CB9A1F8-D172-4B22-818B-93F215C197A3}" type="presParOf" srcId="{5D6F1ECA-9567-4AE3-B8B0-9E6FFDED4E38}" destId="{687668F1-3530-4C5D-B28B-A55A21DC3C38}" srcOrd="0" destOrd="0" presId="urn:microsoft.com/office/officeart/2005/8/layout/hierarchy4"/>
    <dgm:cxn modelId="{B1F06FB2-0F23-4FCE-9EA1-97CB80F83796}" type="presParOf" srcId="{5D6F1ECA-9567-4AE3-B8B0-9E6FFDED4E38}" destId="{C51853DE-46D3-432F-9E22-A03F38B6B28B}" srcOrd="1" destOrd="0" presId="urn:microsoft.com/office/officeart/2005/8/layout/hierarchy4"/>
    <dgm:cxn modelId="{F68D0161-E6DF-41EA-869A-FC240F9D35A1}" type="presParOf" srcId="{5D6F1ECA-9567-4AE3-B8B0-9E6FFDED4E38}" destId="{3A59B03B-931C-406B-A4D8-DF5377FDC235}" srcOrd="2" destOrd="0" presId="urn:microsoft.com/office/officeart/2005/8/layout/hierarchy4"/>
    <dgm:cxn modelId="{9F21656C-75AE-4EA3-B338-C9933F46EF84}" type="presParOf" srcId="{3A59B03B-931C-406B-A4D8-DF5377FDC235}" destId="{1DAA63B8-C78F-4A34-8631-B096D69FED15}" srcOrd="0" destOrd="0" presId="urn:microsoft.com/office/officeart/2005/8/layout/hierarchy4"/>
    <dgm:cxn modelId="{CA05FC3E-A647-4685-BE93-C2D40E1194AB}" type="presParOf" srcId="{1DAA63B8-C78F-4A34-8631-B096D69FED15}" destId="{B270622F-BB98-410A-8A96-A85DD4258373}" srcOrd="0" destOrd="0" presId="urn:microsoft.com/office/officeart/2005/8/layout/hierarchy4"/>
    <dgm:cxn modelId="{E738E13F-EC16-4745-BF9D-312F34864DD2}" type="presParOf" srcId="{1DAA63B8-C78F-4A34-8631-B096D69FED15}" destId="{FC3CE4EA-A4D4-41FE-8B84-FA42006045AD}" srcOrd="1" destOrd="0" presId="urn:microsoft.com/office/officeart/2005/8/layout/hierarchy4"/>
    <dgm:cxn modelId="{CCB7572C-6D7C-49EA-BA78-41BCD2B8B81C}" type="presParOf" srcId="{3A59B03B-931C-406B-A4D8-DF5377FDC235}" destId="{FFFDD75D-D424-4375-86D7-B9BBE6A5C25A}" srcOrd="1" destOrd="0" presId="urn:microsoft.com/office/officeart/2005/8/layout/hierarchy4"/>
    <dgm:cxn modelId="{FFACCA2D-2020-46AF-9B39-09E2BCE868B4}" type="presParOf" srcId="{3A59B03B-931C-406B-A4D8-DF5377FDC235}" destId="{4411E36F-085F-4D23-90F4-9D85137DA8D3}" srcOrd="2" destOrd="0" presId="urn:microsoft.com/office/officeart/2005/8/layout/hierarchy4"/>
    <dgm:cxn modelId="{4211498F-8F97-4E9E-BB8C-94BAC9AE6257}" type="presParOf" srcId="{4411E36F-085F-4D23-90F4-9D85137DA8D3}" destId="{FA8BF11F-7684-4F68-A02D-8907C8C89BF4}" srcOrd="0" destOrd="0" presId="urn:microsoft.com/office/officeart/2005/8/layout/hierarchy4"/>
    <dgm:cxn modelId="{F2444F1D-ABB8-430D-A5FA-85940B36AE12}" type="presParOf" srcId="{4411E36F-085F-4D23-90F4-9D85137DA8D3}" destId="{6F60C11F-68CA-4413-B975-1CCE4ECAD253}" srcOrd="1" destOrd="0" presId="urn:microsoft.com/office/officeart/2005/8/layout/hierarchy4"/>
    <dgm:cxn modelId="{1B3936FB-A1C4-4FDA-8554-9489127B7B9F}" type="presParOf" srcId="{3A59B03B-931C-406B-A4D8-DF5377FDC235}" destId="{61EB10D4-51B0-4D97-9108-827E9C4FFB29}" srcOrd="3" destOrd="0" presId="urn:microsoft.com/office/officeart/2005/8/layout/hierarchy4"/>
    <dgm:cxn modelId="{0708F090-DF33-4A90-B8EF-5A962AD27C4B}" type="presParOf" srcId="{3A59B03B-931C-406B-A4D8-DF5377FDC235}" destId="{D96F0452-7FB4-40E9-8B99-54F7444446AA}" srcOrd="4" destOrd="0" presId="urn:microsoft.com/office/officeart/2005/8/layout/hierarchy4"/>
    <dgm:cxn modelId="{51F6BD1B-EEA3-4E9B-954F-04BDAE7B742A}" type="presParOf" srcId="{D96F0452-7FB4-40E9-8B99-54F7444446AA}" destId="{E432A069-3DEA-4A43-A01C-48E1EA4ABEE9}" srcOrd="0" destOrd="0" presId="urn:microsoft.com/office/officeart/2005/8/layout/hierarchy4"/>
    <dgm:cxn modelId="{77D65E31-9629-44DB-9FAF-96D545430624}" type="presParOf" srcId="{D96F0452-7FB4-40E9-8B99-54F7444446AA}" destId="{DAF0CE04-78F6-46A5-A873-73FC26DD39A2}" srcOrd="1" destOrd="0" presId="urn:microsoft.com/office/officeart/2005/8/layout/hierarchy4"/>
    <dgm:cxn modelId="{02801207-D1EE-4B86-A905-91AB0BFE2045}" type="presParOf" srcId="{910864AB-0A4E-4904-8619-71A87E7D2505}" destId="{237EF466-BB9B-48EC-BDE2-F478A1EE6CB4}" srcOrd="3" destOrd="0" presId="urn:microsoft.com/office/officeart/2005/8/layout/hierarchy4"/>
    <dgm:cxn modelId="{49A1425C-9D71-4AF9-85BA-1A83C7F56646}" type="presParOf" srcId="{910864AB-0A4E-4904-8619-71A87E7D2505}" destId="{C5D5EE2B-A443-4476-833C-09C0956C7BF6}" srcOrd="4" destOrd="0" presId="urn:microsoft.com/office/officeart/2005/8/layout/hierarchy4"/>
    <dgm:cxn modelId="{941A6C5C-EAE5-4587-9F7E-48E1B54B57F3}" type="presParOf" srcId="{C5D5EE2B-A443-4476-833C-09C0956C7BF6}" destId="{6F2D6109-C9F3-418B-B0F0-E0A3BE8077D7}" srcOrd="0" destOrd="0" presId="urn:microsoft.com/office/officeart/2005/8/layout/hierarchy4"/>
    <dgm:cxn modelId="{AAAE675D-38FD-437E-9C91-FEE6934BD401}" type="presParOf" srcId="{C5D5EE2B-A443-4476-833C-09C0956C7BF6}" destId="{1AEC7B49-B2FE-4263-88DE-B2832173514F}" srcOrd="1" destOrd="0" presId="urn:microsoft.com/office/officeart/2005/8/layout/hierarchy4"/>
    <dgm:cxn modelId="{9CA82803-070B-4E06-97AE-904E18487DC4}" type="presParOf" srcId="{C5D5EE2B-A443-4476-833C-09C0956C7BF6}" destId="{07B78D2B-C050-4DEA-B945-08409EF8AEB9}" srcOrd="2" destOrd="0" presId="urn:microsoft.com/office/officeart/2005/8/layout/hierarchy4"/>
    <dgm:cxn modelId="{84A900DB-47F4-4B77-8750-D2FAA5AD1E89}" type="presParOf" srcId="{07B78D2B-C050-4DEA-B945-08409EF8AEB9}" destId="{B565C1EB-6288-476D-9C9C-B8F9CE403E71}" srcOrd="0" destOrd="0" presId="urn:microsoft.com/office/officeart/2005/8/layout/hierarchy4"/>
    <dgm:cxn modelId="{2F44DF89-8BAB-4E89-A31B-A31F0FD170D1}" type="presParOf" srcId="{B565C1EB-6288-476D-9C9C-B8F9CE403E71}" destId="{14128524-3F61-4C0F-BE28-90333AE9842E}" srcOrd="0" destOrd="0" presId="urn:microsoft.com/office/officeart/2005/8/layout/hierarchy4"/>
    <dgm:cxn modelId="{200081C7-B22E-4F4D-BE56-8964D2A3CA1C}" type="presParOf" srcId="{B565C1EB-6288-476D-9C9C-B8F9CE403E71}" destId="{1423A5D0-F0F0-4A43-907F-B0331BDC0A66}" srcOrd="1" destOrd="0" presId="urn:microsoft.com/office/officeart/2005/8/layout/hierarchy4"/>
    <dgm:cxn modelId="{8BCAB612-C6A3-4EBE-B22C-61D8260C1766}" type="presParOf" srcId="{07B78D2B-C050-4DEA-B945-08409EF8AEB9}" destId="{57254868-DF99-43F8-961C-2BE31A4E40B1}" srcOrd="1" destOrd="0" presId="urn:microsoft.com/office/officeart/2005/8/layout/hierarchy4"/>
    <dgm:cxn modelId="{66C0DF9B-AB16-4AC0-8C2E-98072765B6D8}" type="presParOf" srcId="{07B78D2B-C050-4DEA-B945-08409EF8AEB9}" destId="{F9D3BEF9-2490-48E8-B678-01A497546D99}" srcOrd="2" destOrd="0" presId="urn:microsoft.com/office/officeart/2005/8/layout/hierarchy4"/>
    <dgm:cxn modelId="{32E9317B-CFAA-4164-A80B-74F14FEFA935}" type="presParOf" srcId="{F9D3BEF9-2490-48E8-B678-01A497546D99}" destId="{C124E443-B41F-4A45-9973-8F16B0FFDCC9}" srcOrd="0" destOrd="0" presId="urn:microsoft.com/office/officeart/2005/8/layout/hierarchy4"/>
    <dgm:cxn modelId="{6FE8F879-AA14-4C77-A09D-AEA580A4C7C0}" type="presParOf" srcId="{F9D3BEF9-2490-48E8-B678-01A497546D99}" destId="{EED0CD49-6E82-4425-88C3-9476104B0459}" srcOrd="1" destOrd="0" presId="urn:microsoft.com/office/officeart/2005/8/layout/hierarchy4"/>
    <dgm:cxn modelId="{A20DA965-C1E6-41C9-8A88-D675851F267B}" type="presParOf" srcId="{07B78D2B-C050-4DEA-B945-08409EF8AEB9}" destId="{68F47D28-B7AD-4298-B1F0-CA5D39A00F91}" srcOrd="3" destOrd="0" presId="urn:microsoft.com/office/officeart/2005/8/layout/hierarchy4"/>
    <dgm:cxn modelId="{A0BC9E5E-7CD9-49A9-B26B-A0DE62E06FB7}" type="presParOf" srcId="{07B78D2B-C050-4DEA-B945-08409EF8AEB9}" destId="{DEF96A8E-5B47-4802-AB5E-77D54AA4D0C1}" srcOrd="4" destOrd="0" presId="urn:microsoft.com/office/officeart/2005/8/layout/hierarchy4"/>
    <dgm:cxn modelId="{52DACEC1-5F36-4E74-8270-1BFEF1E2D502}" type="presParOf" srcId="{DEF96A8E-5B47-4802-AB5E-77D54AA4D0C1}" destId="{3C3872EB-5238-43B3-9487-B1FC9A4AE97C}" srcOrd="0" destOrd="0" presId="urn:microsoft.com/office/officeart/2005/8/layout/hierarchy4"/>
    <dgm:cxn modelId="{013B45AB-30AF-4AE2-9F7A-9AD884861630}" type="presParOf" srcId="{DEF96A8E-5B47-4802-AB5E-77D54AA4D0C1}" destId="{41B5A6F0-8FAD-4765-8A01-CC3CCD9400D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96C3F5-E80E-4B57-9C92-726678979111}">
      <dsp:nvSpPr>
        <dsp:cNvPr id="0" name=""/>
        <dsp:cNvSpPr/>
      </dsp:nvSpPr>
      <dsp:spPr>
        <a:xfrm>
          <a:off x="1223" y="116110"/>
          <a:ext cx="1439738" cy="1439738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9234" tIns="41910" rIns="79234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300" kern="1200" dirty="0"/>
            <a:t>B2</a:t>
          </a:r>
          <a:endParaRPr lang="zh-TW" altLang="en-US" sz="3300" kern="1200" dirty="0"/>
        </a:p>
      </dsp:txBody>
      <dsp:txXfrm>
        <a:off x="212068" y="326955"/>
        <a:ext cx="1018048" cy="1018048"/>
      </dsp:txXfrm>
    </dsp:sp>
    <dsp:sp modelId="{CAA084AC-5FD6-415D-9B47-8B1EC4EDB8CC}">
      <dsp:nvSpPr>
        <dsp:cNvPr id="0" name=""/>
        <dsp:cNvSpPr/>
      </dsp:nvSpPr>
      <dsp:spPr>
        <a:xfrm>
          <a:off x="1153014" y="116110"/>
          <a:ext cx="1439738" cy="1439738"/>
        </a:xfrm>
        <a:prstGeom prst="ellipse">
          <a:avLst/>
        </a:prstGeom>
        <a:solidFill>
          <a:srgbClr val="0099CC">
            <a:alpha val="49804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9234" tIns="41910" rIns="79234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300" kern="1200" dirty="0"/>
            <a:t>B1</a:t>
          </a:r>
          <a:endParaRPr lang="zh-TW" altLang="en-US" sz="3300" kern="1200" dirty="0"/>
        </a:p>
      </dsp:txBody>
      <dsp:txXfrm>
        <a:off x="1363859" y="326955"/>
        <a:ext cx="1018048" cy="1018048"/>
      </dsp:txXfrm>
    </dsp:sp>
    <dsp:sp modelId="{5B47B2C8-3D10-45AF-A1D6-6999A51435C2}">
      <dsp:nvSpPr>
        <dsp:cNvPr id="0" name=""/>
        <dsp:cNvSpPr/>
      </dsp:nvSpPr>
      <dsp:spPr>
        <a:xfrm>
          <a:off x="2304804" y="116110"/>
          <a:ext cx="1439738" cy="1439738"/>
        </a:xfrm>
        <a:prstGeom prst="ellipse">
          <a:avLst/>
        </a:prstGeom>
        <a:solidFill>
          <a:schemeClr val="accent1">
            <a:lumMod val="60000"/>
            <a:lumOff val="4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9234" tIns="41910" rIns="79234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300" kern="1200" dirty="0"/>
            <a:t>1F</a:t>
          </a:r>
          <a:endParaRPr lang="zh-TW" altLang="en-US" sz="3300" kern="1200" dirty="0"/>
        </a:p>
      </dsp:txBody>
      <dsp:txXfrm>
        <a:off x="2515649" y="326955"/>
        <a:ext cx="1018048" cy="1018048"/>
      </dsp:txXfrm>
    </dsp:sp>
    <dsp:sp modelId="{D0246EFA-9674-47BE-A428-C0EA696D198F}">
      <dsp:nvSpPr>
        <dsp:cNvPr id="0" name=""/>
        <dsp:cNvSpPr/>
      </dsp:nvSpPr>
      <dsp:spPr>
        <a:xfrm>
          <a:off x="3456594" y="116110"/>
          <a:ext cx="1439738" cy="1439738"/>
        </a:xfrm>
        <a:prstGeom prst="ellipse">
          <a:avLst/>
        </a:prstGeom>
        <a:solidFill>
          <a:schemeClr val="tx2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9234" tIns="41910" rIns="79234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300" kern="1200" dirty="0"/>
            <a:t>2F</a:t>
          </a:r>
          <a:endParaRPr lang="zh-TW" altLang="en-US" sz="3300" kern="1200" dirty="0"/>
        </a:p>
      </dsp:txBody>
      <dsp:txXfrm>
        <a:off x="3667439" y="326955"/>
        <a:ext cx="1018048" cy="1018048"/>
      </dsp:txXfrm>
    </dsp:sp>
    <dsp:sp modelId="{6B5E85C9-AA1F-4B4A-898B-6F54F4AD7EF5}">
      <dsp:nvSpPr>
        <dsp:cNvPr id="0" name=""/>
        <dsp:cNvSpPr/>
      </dsp:nvSpPr>
      <dsp:spPr>
        <a:xfrm>
          <a:off x="4608385" y="116110"/>
          <a:ext cx="1439738" cy="1439738"/>
        </a:xfrm>
        <a:prstGeom prst="ellipse">
          <a:avLst/>
        </a:prstGeom>
        <a:solidFill>
          <a:schemeClr val="bg2">
            <a:lumMod val="40000"/>
            <a:lumOff val="6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9234" tIns="41910" rIns="79234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300" kern="1200" dirty="0"/>
            <a:t>3F-6F</a:t>
          </a:r>
          <a:endParaRPr lang="zh-TW" altLang="en-US" sz="3300" kern="1200" dirty="0"/>
        </a:p>
      </dsp:txBody>
      <dsp:txXfrm>
        <a:off x="4819230" y="326955"/>
        <a:ext cx="1018048" cy="1018048"/>
      </dsp:txXfrm>
    </dsp:sp>
    <dsp:sp modelId="{31D20EDE-F3B1-4FC9-ADFF-9699E2146F49}">
      <dsp:nvSpPr>
        <dsp:cNvPr id="0" name=""/>
        <dsp:cNvSpPr/>
      </dsp:nvSpPr>
      <dsp:spPr>
        <a:xfrm>
          <a:off x="5760175" y="116110"/>
          <a:ext cx="1439738" cy="1439738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9234" tIns="41910" rIns="79234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300" kern="1200" dirty="0"/>
            <a:t>7F-9F</a:t>
          </a:r>
          <a:endParaRPr lang="zh-TW" altLang="en-US" sz="3300" kern="1200" dirty="0"/>
        </a:p>
      </dsp:txBody>
      <dsp:txXfrm>
        <a:off x="5971020" y="326955"/>
        <a:ext cx="1018048" cy="1018048"/>
      </dsp:txXfrm>
    </dsp:sp>
    <dsp:sp modelId="{4B9B295A-73D1-4BEA-BBA3-A79F33C04359}">
      <dsp:nvSpPr>
        <dsp:cNvPr id="0" name=""/>
        <dsp:cNvSpPr/>
      </dsp:nvSpPr>
      <dsp:spPr>
        <a:xfrm>
          <a:off x="6911966" y="116110"/>
          <a:ext cx="1439738" cy="1439738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9234" tIns="41910" rIns="79234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300" kern="1200" dirty="0"/>
            <a:t>10F</a:t>
          </a:r>
          <a:endParaRPr lang="zh-TW" altLang="en-US" sz="3300" kern="1200" dirty="0"/>
        </a:p>
      </dsp:txBody>
      <dsp:txXfrm>
        <a:off x="7122811" y="326955"/>
        <a:ext cx="1018048" cy="10180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82CCE7-1F4A-40DD-81EF-5DDFF2B5B094}">
      <dsp:nvSpPr>
        <dsp:cNvPr id="0" name=""/>
        <dsp:cNvSpPr/>
      </dsp:nvSpPr>
      <dsp:spPr>
        <a:xfrm>
          <a:off x="0" y="157362"/>
          <a:ext cx="8280877" cy="2171232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04E088-D152-493C-BE13-754F9E5BB163}">
      <dsp:nvSpPr>
        <dsp:cNvPr id="0" name=""/>
        <dsp:cNvSpPr/>
      </dsp:nvSpPr>
      <dsp:spPr>
        <a:xfrm>
          <a:off x="306107" y="851313"/>
          <a:ext cx="2352520" cy="169826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DD347F-2A11-443A-83BB-C3D4FD186FD7}">
      <dsp:nvSpPr>
        <dsp:cNvPr id="0" name=""/>
        <dsp:cNvSpPr/>
      </dsp:nvSpPr>
      <dsp:spPr>
        <a:xfrm rot="10800000">
          <a:off x="191296" y="2517158"/>
          <a:ext cx="2463005" cy="100077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b="1" i="0" u="sng" kern="1200" spc="6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現刊區</a:t>
          </a:r>
          <a:r>
            <a:rPr lang="en-US" altLang="zh-TW" sz="1100" b="1" i="0" u="sng" kern="1200" spc="6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(B1)</a:t>
          </a:r>
          <a:br>
            <a:rPr lang="en-US" altLang="en-US" sz="11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en-US" altLang="en-US" sz="11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zh-TW" altLang="en-US" sz="11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存放最新到館的期刊</a:t>
          </a:r>
          <a:endParaRPr lang="zh-TW" altLang="en-US" sz="1100" kern="1200" dirty="0"/>
        </a:p>
      </dsp:txBody>
      <dsp:txXfrm rot="10800000">
        <a:off x="222073" y="2517158"/>
        <a:ext cx="2401451" cy="969996"/>
      </dsp:txXfrm>
    </dsp:sp>
    <dsp:sp modelId="{0F18D9E8-B2F9-47B6-B73C-507C8AD34BF6}">
      <dsp:nvSpPr>
        <dsp:cNvPr id="0" name=""/>
        <dsp:cNvSpPr/>
      </dsp:nvSpPr>
      <dsp:spPr>
        <a:xfrm>
          <a:off x="2834355" y="840960"/>
          <a:ext cx="2525995" cy="171604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093EF6-E51B-48EB-8253-A58E0AC2251E}">
      <dsp:nvSpPr>
        <dsp:cNvPr id="0" name=""/>
        <dsp:cNvSpPr/>
      </dsp:nvSpPr>
      <dsp:spPr>
        <a:xfrm rot="10800000">
          <a:off x="2908670" y="2512780"/>
          <a:ext cx="2463005" cy="100661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u="sng" kern="1200" spc="6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過刊區</a:t>
          </a:r>
          <a:r>
            <a:rPr lang="en-US" altLang="zh-TW" sz="1400" b="1" u="sng" kern="1200" spc="6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(B1)</a:t>
          </a:r>
          <a:br>
            <a:rPr lang="en-US" altLang="zh-TW" sz="14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</a:br>
          <a:r>
            <a:rPr lang="zh-TW" altLang="en-US" sz="14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存放過期但尚未裝訂的期刊</a:t>
          </a:r>
          <a:endParaRPr lang="zh-TW" altLang="en-US" sz="1400" kern="1200" dirty="0"/>
        </a:p>
      </dsp:txBody>
      <dsp:txXfrm rot="10800000">
        <a:off x="2939627" y="2512780"/>
        <a:ext cx="2401091" cy="975655"/>
      </dsp:txXfrm>
    </dsp:sp>
    <dsp:sp modelId="{98CDAEFA-37BB-4647-89B7-D3DCBF25241D}">
      <dsp:nvSpPr>
        <dsp:cNvPr id="0" name=""/>
        <dsp:cNvSpPr/>
      </dsp:nvSpPr>
      <dsp:spPr>
        <a:xfrm>
          <a:off x="5480835" y="855744"/>
          <a:ext cx="2549176" cy="166928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133130-766D-4A52-9D0A-9FC6B1F35211}">
      <dsp:nvSpPr>
        <dsp:cNvPr id="0" name=""/>
        <dsp:cNvSpPr/>
      </dsp:nvSpPr>
      <dsp:spPr>
        <a:xfrm rot="10800000">
          <a:off x="5544620" y="2490143"/>
          <a:ext cx="2463005" cy="1041004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b="1" u="sng" kern="1200" spc="6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合訂本區</a:t>
          </a:r>
          <a:r>
            <a:rPr lang="en-US" altLang="zh-TW" sz="1200" b="1" u="sng" kern="1200" spc="6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(B1B2)</a:t>
          </a:r>
          <a:br>
            <a:rPr lang="en-US" altLang="zh-TW" sz="12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</a:br>
          <a:r>
            <a:rPr lang="zh-TW" altLang="en-US" sz="12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存放過期已裝訂的期刊</a:t>
          </a:r>
          <a:br>
            <a:rPr lang="en-US" altLang="zh-TW" sz="12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</a:br>
          <a:r>
            <a:rPr lang="en-US" altLang="zh-TW" sz="12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B1 </a:t>
          </a:r>
          <a:r>
            <a:rPr lang="zh-TW" altLang="en-US" sz="12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：中文期刊合訂本</a:t>
          </a:r>
          <a:br>
            <a:rPr lang="en-US" altLang="zh-TW" sz="12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</a:br>
          <a:r>
            <a:rPr lang="en-US" altLang="zh-TW" sz="12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B2 </a:t>
          </a:r>
          <a:r>
            <a:rPr lang="zh-TW" altLang="en-US" sz="12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：外文期刊合訂本</a:t>
          </a:r>
          <a:endParaRPr lang="zh-TW" altLang="en-US" sz="1200" kern="1200" dirty="0"/>
        </a:p>
      </dsp:txBody>
      <dsp:txXfrm rot="10800000">
        <a:off x="5576634" y="2490143"/>
        <a:ext cx="2398977" cy="10089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5D50F5-AA91-4CDC-B08D-039DF0D5C3CE}">
      <dsp:nvSpPr>
        <dsp:cNvPr id="0" name=""/>
        <dsp:cNvSpPr/>
      </dsp:nvSpPr>
      <dsp:spPr>
        <a:xfrm>
          <a:off x="0" y="192023"/>
          <a:ext cx="3000484" cy="48000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u="none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期刊</a:t>
          </a:r>
          <a:endParaRPr lang="en-US" altLang="zh-TW" sz="2800" b="1" u="none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華藝線上圖書館</a:t>
          </a:r>
          <a:r>
            <a:rPr lang="en-US" altLang="en-US" sz="18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-</a:t>
          </a:r>
          <a:r>
            <a:rPr lang="zh-TW" altLang="en-US" sz="18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中文電子期刊</a:t>
          </a:r>
          <a:r>
            <a:rPr lang="en-US" altLang="en-US" sz="18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CEPS</a:t>
          </a:r>
          <a:endParaRPr lang="zh-TW" altLang="en-US" sz="1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臺灣期刊論文索引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8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EBSCOHost</a:t>
          </a:r>
          <a:r>
            <a:rPr lang="zh-TW" altLang="en-US" sz="18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全文資料庫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8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Scopus</a:t>
          </a:r>
          <a:r>
            <a:rPr lang="zh-TW" altLang="en-US" sz="18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引用文獻資料庫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1200" b="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0" y="192023"/>
        <a:ext cx="3000484" cy="4800007"/>
      </dsp:txXfrm>
    </dsp:sp>
    <dsp:sp modelId="{923431C4-4482-4165-8828-49ABFAA576C5}">
      <dsp:nvSpPr>
        <dsp:cNvPr id="0" name=""/>
        <dsp:cNvSpPr/>
      </dsp:nvSpPr>
      <dsp:spPr>
        <a:xfrm>
          <a:off x="3300533" y="192023"/>
          <a:ext cx="3000484" cy="48000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u="none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學位論文</a:t>
          </a:r>
          <a:endParaRPr lang="en-US" altLang="zh-TW" sz="2800" b="1" u="none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靜宜大學博碩士論文系統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臺灣博碩士論文知識加值系統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華藝線上圖書館</a:t>
          </a:r>
          <a:r>
            <a:rPr lang="en-US" altLang="en-US" sz="18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-</a:t>
          </a:r>
          <a:r>
            <a:rPr lang="zh-TW" altLang="en-US" sz="18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中文博碩士論文</a:t>
          </a:r>
          <a:r>
            <a:rPr lang="en-US" altLang="en-US" sz="18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CETD</a:t>
          </a:r>
          <a:endParaRPr lang="zh-TW" altLang="en-US" sz="1800" b="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300533" y="192023"/>
        <a:ext cx="3000484" cy="4800007"/>
      </dsp:txXfrm>
    </dsp:sp>
    <dsp:sp modelId="{62631654-67A5-4D77-9ACD-7F84DDDE91C7}">
      <dsp:nvSpPr>
        <dsp:cNvPr id="0" name=""/>
        <dsp:cNvSpPr/>
      </dsp:nvSpPr>
      <dsp:spPr>
        <a:xfrm>
          <a:off x="6601066" y="192023"/>
          <a:ext cx="3000484" cy="48000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u="none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新聞報紙</a:t>
          </a:r>
          <a:endParaRPr lang="en-US" altLang="zh-TW" sz="3200" b="1" u="none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6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The New York Times《</a:t>
          </a:r>
          <a:r>
            <a:rPr lang="zh-TW" altLang="en-US" sz="16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紐約時報</a:t>
          </a:r>
          <a:r>
            <a:rPr lang="en-US" altLang="en-US" sz="16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endParaRPr lang="zh-TW" altLang="en-US" sz="1600" b="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6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Newspaper Source plus</a:t>
          </a:r>
          <a:r>
            <a:rPr lang="zh-TW" altLang="en-US" sz="16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西文報紙全文資料庫 </a:t>
          </a:r>
          <a:r>
            <a:rPr lang="en-US" altLang="en-US" sz="16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en-US" altLang="en-US" sz="1600" b="0" kern="1200" dirty="0" err="1">
              <a:latin typeface="微軟正黑體" panose="020B0604030504040204" pitchFamily="34" charset="-120"/>
              <a:ea typeface="微軟正黑體" panose="020B0604030504040204" pitchFamily="34" charset="-120"/>
            </a:rPr>
            <a:t>EBSCOHost</a:t>
          </a:r>
          <a:r>
            <a:rPr lang="zh-TW" altLang="en-US" sz="16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平台</a:t>
          </a:r>
          <a:r>
            <a:rPr lang="en-US" altLang="en-US" sz="16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1600" b="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6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臺灣新聞智慧網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1600" b="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601066" y="192023"/>
        <a:ext cx="3000484" cy="48000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01A4EA-825F-4C95-82BA-48FD22D81F43}">
      <dsp:nvSpPr>
        <dsp:cNvPr id="0" name=""/>
        <dsp:cNvSpPr/>
      </dsp:nvSpPr>
      <dsp:spPr>
        <a:xfrm>
          <a:off x="0" y="0"/>
          <a:ext cx="10375330" cy="16054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Jumper</a:t>
          </a:r>
          <a:r>
            <a:rPr lang="zh-TW" altLang="en-US" sz="4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資源探索服務系統</a:t>
          </a:r>
          <a:endParaRPr lang="zh-TW" altLang="zh-TW" sz="4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7021" y="47021"/>
        <a:ext cx="10281288" cy="1511385"/>
      </dsp:txXfrm>
    </dsp:sp>
    <dsp:sp modelId="{23B4DC63-16FC-4CA2-8C80-E41C4C9FDFDE}">
      <dsp:nvSpPr>
        <dsp:cNvPr id="0" name=""/>
        <dsp:cNvSpPr/>
      </dsp:nvSpPr>
      <dsp:spPr>
        <a:xfrm>
          <a:off x="13310" y="1786196"/>
          <a:ext cx="1411542" cy="160542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搜尋</a:t>
          </a:r>
          <a:br>
            <a:rPr lang="en-US" altLang="zh-TW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引擎</a:t>
          </a:r>
        </a:p>
      </dsp:txBody>
      <dsp:txXfrm>
        <a:off x="54653" y="1827539"/>
        <a:ext cx="1328856" cy="1522741"/>
      </dsp:txXfrm>
    </dsp:sp>
    <dsp:sp modelId="{E3621E73-F014-44E8-B0E4-BD7974608785}">
      <dsp:nvSpPr>
        <dsp:cNvPr id="0" name=""/>
        <dsp:cNvSpPr/>
      </dsp:nvSpPr>
      <dsp:spPr>
        <a:xfrm>
          <a:off x="13310" y="3571884"/>
          <a:ext cx="1411542" cy="160542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3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整合查詢</a:t>
          </a:r>
        </a:p>
      </dsp:txBody>
      <dsp:txXfrm>
        <a:off x="54653" y="3613227"/>
        <a:ext cx="1328856" cy="1522741"/>
      </dsp:txXfrm>
    </dsp:sp>
    <dsp:sp modelId="{687668F1-3530-4C5D-B28B-A55A21DC3C38}">
      <dsp:nvSpPr>
        <dsp:cNvPr id="0" name=""/>
        <dsp:cNvSpPr/>
      </dsp:nvSpPr>
      <dsp:spPr>
        <a:xfrm>
          <a:off x="1547188" y="1786196"/>
          <a:ext cx="4345665" cy="160542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電子期刊</a:t>
          </a:r>
        </a:p>
      </dsp:txBody>
      <dsp:txXfrm>
        <a:off x="1594209" y="1833217"/>
        <a:ext cx="4251623" cy="1511385"/>
      </dsp:txXfrm>
    </dsp:sp>
    <dsp:sp modelId="{B270622F-BB98-410A-8A96-A85DD4258373}">
      <dsp:nvSpPr>
        <dsp:cNvPr id="0" name=""/>
        <dsp:cNvSpPr/>
      </dsp:nvSpPr>
      <dsp:spPr>
        <a:xfrm>
          <a:off x="1543422" y="3571884"/>
          <a:ext cx="1411542" cy="160542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華藝線上圖書館</a:t>
          </a:r>
          <a:endParaRPr lang="en-US" altLang="zh-TW" sz="1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中文電子期刊服務</a:t>
          </a:r>
          <a:r>
            <a:rPr lang="en-US" altLang="zh-TW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CEPS)</a:t>
          </a:r>
          <a:endParaRPr lang="zh-TW" altLang="en-US" sz="1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584765" y="3613227"/>
        <a:ext cx="1328856" cy="1522741"/>
      </dsp:txXfrm>
    </dsp:sp>
    <dsp:sp modelId="{FA8BF11F-7684-4F68-A02D-8907C8C89BF4}">
      <dsp:nvSpPr>
        <dsp:cNvPr id="0" name=""/>
        <dsp:cNvSpPr/>
      </dsp:nvSpPr>
      <dsp:spPr>
        <a:xfrm>
          <a:off x="3014249" y="3571884"/>
          <a:ext cx="1411542" cy="160542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Science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Direct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en-US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SDOL</a:t>
          </a:r>
          <a:r>
            <a:rPr lang="zh-TW" altLang="en-US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）</a:t>
          </a:r>
        </a:p>
      </dsp:txBody>
      <dsp:txXfrm>
        <a:off x="3055592" y="3613227"/>
        <a:ext cx="1328856" cy="1522741"/>
      </dsp:txXfrm>
    </dsp:sp>
    <dsp:sp modelId="{E432A069-3DEA-4A43-A01C-48E1EA4ABEE9}">
      <dsp:nvSpPr>
        <dsp:cNvPr id="0" name=""/>
        <dsp:cNvSpPr/>
      </dsp:nvSpPr>
      <dsp:spPr>
        <a:xfrm>
          <a:off x="4485077" y="3571884"/>
          <a:ext cx="1411542" cy="160542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Scopus</a:t>
          </a:r>
          <a:br>
            <a:rPr lang="en-US" altLang="zh-TW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引用文獻資料庫</a:t>
          </a:r>
        </a:p>
      </dsp:txBody>
      <dsp:txXfrm>
        <a:off x="4526420" y="3613227"/>
        <a:ext cx="1328856" cy="1522741"/>
      </dsp:txXfrm>
    </dsp:sp>
    <dsp:sp modelId="{6F2D6109-C9F3-418B-B0F0-E0A3BE8077D7}">
      <dsp:nvSpPr>
        <dsp:cNvPr id="0" name=""/>
        <dsp:cNvSpPr/>
      </dsp:nvSpPr>
      <dsp:spPr>
        <a:xfrm>
          <a:off x="6015189" y="1786196"/>
          <a:ext cx="4353197" cy="160542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其他</a:t>
          </a:r>
        </a:p>
      </dsp:txBody>
      <dsp:txXfrm>
        <a:off x="6062210" y="1833217"/>
        <a:ext cx="4259155" cy="1511385"/>
      </dsp:txXfrm>
    </dsp:sp>
    <dsp:sp modelId="{14128524-3F61-4C0F-BE28-90333AE9842E}">
      <dsp:nvSpPr>
        <dsp:cNvPr id="0" name=""/>
        <dsp:cNvSpPr/>
      </dsp:nvSpPr>
      <dsp:spPr>
        <a:xfrm>
          <a:off x="6015189" y="3571884"/>
          <a:ext cx="1411542" cy="160542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JCR</a:t>
          </a:r>
          <a:endParaRPr lang="zh-TW" altLang="en-US" sz="16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056532" y="3613227"/>
        <a:ext cx="1328856" cy="1522741"/>
      </dsp:txXfrm>
    </dsp:sp>
    <dsp:sp modelId="{C124E443-B41F-4A45-9973-8F16B0FFDCC9}">
      <dsp:nvSpPr>
        <dsp:cNvPr id="0" name=""/>
        <dsp:cNvSpPr/>
      </dsp:nvSpPr>
      <dsp:spPr>
        <a:xfrm>
          <a:off x="7486016" y="3571884"/>
          <a:ext cx="1411542" cy="160542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博碩士</a:t>
          </a:r>
          <a:br>
            <a:rPr lang="en-US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</a:p>
      </dsp:txBody>
      <dsp:txXfrm>
        <a:off x="7527359" y="3613227"/>
        <a:ext cx="1328856" cy="1522741"/>
      </dsp:txXfrm>
    </dsp:sp>
    <dsp:sp modelId="{3C3872EB-5238-43B3-9487-B1FC9A4AE97C}">
      <dsp:nvSpPr>
        <dsp:cNvPr id="0" name=""/>
        <dsp:cNvSpPr/>
      </dsp:nvSpPr>
      <dsp:spPr>
        <a:xfrm>
          <a:off x="8956843" y="3571884"/>
          <a:ext cx="1411542" cy="160542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Turnitin</a:t>
          </a:r>
          <a:endParaRPr lang="zh-TW" altLang="en-US" sz="1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998186" y="3613227"/>
        <a:ext cx="1328856" cy="15227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>
            <a:extLst>
              <a:ext uri="{FF2B5EF4-FFF2-40B4-BE49-F238E27FC236}">
                <a16:creationId xmlns:a16="http://schemas.microsoft.com/office/drawing/2014/main" id="{E8BEDA40-91A9-49DC-B402-0EBE674AAE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8CBB508-5589-42E7-A433-D119AC0FFB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1431E64-017F-4F4F-A382-E38587800142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2026/4/28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9232ABA-B33A-4B3B-8412-C1773FBF3D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預留位置 4">
            <a:extLst>
              <a:ext uri="{FF2B5EF4-FFF2-40B4-BE49-F238E27FC236}">
                <a16:creationId xmlns:a16="http://schemas.microsoft.com/office/drawing/2014/main" id="{BAB1832E-3B48-42CB-80A7-CD8E48D52D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F1072A3-100F-40A9-915F-8D2D9E6962D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135371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F9F8B7F2-7CFD-448C-A818-434AAF9DFE88}" type="datetime1">
              <a:rPr lang="zh-TW" altLang="en-US" noProof="0" smtClean="0"/>
              <a:t>2026/4/28</a:t>
            </a:fld>
            <a:endParaRPr lang="zh-TW" altLang="en-US" noProof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79230CFA-805A-4FD3-B3A0-DAAA5993DA17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7989277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2447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07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d1e87cec6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d1e87cec6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67716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2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gb347e33ac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4" name="Google Shape;1044;gb347e33ac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56766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2243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862839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031224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gab8d1ca927_3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3" name="Google Shape;1673;gab8d1ca927_3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48730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091874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g657edcabb3_95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4" name="Google Shape;1764;g657edcabb3_95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d1e87cec6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d1e87cec6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2113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d1e87cec6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d1e87cec6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5432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18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612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影像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直角三角形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cxnSp>
        <p:nvCxnSpPr>
          <p:cNvPr id="16" name="直線接點​​(S)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圖片版面配置區 24">
            <a:extLst>
              <a:ext uri="{FF2B5EF4-FFF2-40B4-BE49-F238E27FC236}">
                <a16:creationId xmlns:a16="http://schemas.microsoft.com/office/drawing/2014/main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prstGeom prst="rect">
            <a:avLst/>
          </a:pr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cxnSp>
        <p:nvCxnSpPr>
          <p:cNvPr id="18" name="直線接點​​(S)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 title="職稱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副標題 2" title="副標題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2400" b="0" i="0" spc="300">
                <a:solidFill>
                  <a:schemeClr val="accent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 UI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noProof="0"/>
              <a:t>按一下以編輯副標題</a:t>
            </a:r>
          </a:p>
        </p:txBody>
      </p:sp>
      <p:cxnSp>
        <p:nvCxnSpPr>
          <p:cNvPr id="9" name="直線接點​​(S)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045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537" userDrawn="1">
          <p15:clr>
            <a:srgbClr val="FBAE40"/>
          </p15:clr>
        </p15:guide>
        <p15:guide id="3" pos="138" userDrawn="1">
          <p15:clr>
            <a:srgbClr val="FBAE40"/>
          </p15:clr>
        </p15:guide>
        <p15:guide id="4" orient="horz" pos="4178" userDrawn="1">
          <p15:clr>
            <a:srgbClr val="FBAE40"/>
          </p15:clr>
        </p15:guide>
        <p15:guide id="5" orient="horz" pos="142" userDrawn="1">
          <p15:clr>
            <a:srgbClr val="FBAE40"/>
          </p15:clr>
        </p15:guide>
        <p15:guide id="6" pos="2457" userDrawn="1">
          <p15:clr>
            <a:srgbClr val="FBAE40"/>
          </p15:clr>
        </p15:guide>
        <p15:guide id="7" pos="43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直角三角形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cxnSp>
        <p:nvCxnSpPr>
          <p:cNvPr id="16" name="直線接點​​(S)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​​(S)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 title="職稱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副標題 2" title="副標題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2400" b="0" i="0" spc="300">
                <a:solidFill>
                  <a:schemeClr val="accent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 UI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按一下以編輯母片副標題樣式</a:t>
            </a:r>
          </a:p>
        </p:txBody>
      </p:sp>
      <p:cxnSp>
        <p:nvCxnSpPr>
          <p:cNvPr id="9" name="直線接點​​(S)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561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直角三角形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7" name="平形四邊形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cxnSp>
        <p:nvCxnSpPr>
          <p:cNvPr id="18" name="直線接點​​(S)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標題 1" title="職稱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101" name="文字版面配置區 2" title="副標題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000" b="0" i="0" spc="300">
                <a:solidFill>
                  <a:schemeClr val="accent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 UI" panose="020B0604030504040204" pitchFamily="34" charset="-12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cxnSp>
        <p:nvCxnSpPr>
          <p:cNvPr id="21" name="直線接點​​(S)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平行四邊形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cxnSp>
        <p:nvCxnSpPr>
          <p:cNvPr id="26" name="直線接點​​(S)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​​(S)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平形四邊形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0786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線接點​​(S)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對角線條紋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cxnSp>
          <p:nvCxnSpPr>
            <p:cNvPr id="28" name="直線接點​​(S)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平形四邊形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36" name="平形四邊形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699F50C-BE38-4BD0-BA84-9B090E1F2B9B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27" name="標題 1" title="職稱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 </a:t>
            </a:r>
          </a:p>
        </p:txBody>
      </p:sp>
      <p:sp>
        <p:nvSpPr>
          <p:cNvPr id="29" name="內容版面配置區 2">
            <a:extLst>
              <a:ext uri="{FF2B5EF4-FFF2-40B4-BE49-F238E27FC236}">
                <a16:creationId xmlns:a16="http://schemas.microsoft.com/office/drawing/2014/main" id="{1FAE0C34-9220-45F0-9FC2-9FE7C994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1671924"/>
            <a:ext cx="10835122" cy="4505039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543430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線接點​​(S)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對角線條紋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cxnSp>
          <p:nvCxnSpPr>
            <p:cNvPr id="28" name="直線接點​​(S)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平形四邊形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36" name="平形四邊形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699F50C-BE38-4BD0-BA84-9B090E1F2B9B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27" name="標題 1" title="職稱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 </a:t>
            </a:r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217F9213-0142-420B-A84D-C5627A0C8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687" y="1651044"/>
            <a:ext cx="5181600" cy="4525919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15" name="內容預留位置 3">
            <a:extLst>
              <a:ext uri="{FF2B5EF4-FFF2-40B4-BE49-F238E27FC236}">
                <a16:creationId xmlns:a16="http://schemas.microsoft.com/office/drawing/2014/main" id="{8014328B-D576-4B5C-A4AE-CF9831892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51044"/>
            <a:ext cx="5181600" cy="4525919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284813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線接點​​(S)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對角線條紋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cxnSp>
          <p:nvCxnSpPr>
            <p:cNvPr id="28" name="直線接點​​(S)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平形四邊形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36" name="平形四邊形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699F50C-BE38-4BD0-BA84-9B090E1F2B9B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27" name="標題 1" title="職稱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 </a:t>
            </a:r>
          </a:p>
        </p:txBody>
      </p:sp>
      <p:sp>
        <p:nvSpPr>
          <p:cNvPr id="18" name="文字版面配置區 2">
            <a:extLst>
              <a:ext uri="{FF2B5EF4-FFF2-40B4-BE49-F238E27FC236}">
                <a16:creationId xmlns:a16="http://schemas.microsoft.com/office/drawing/2014/main" id="{82BFF385-445D-4DBB-9773-F99669415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78" y="1681163"/>
            <a:ext cx="5382501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lang="en-US" b="1" dirty="0">
                <a:solidFill>
                  <a:schemeClr val="accent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228600" lvl="0" indent="-22860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20" name="文字預留位置 4">
            <a:extLst>
              <a:ext uri="{FF2B5EF4-FFF2-40B4-BE49-F238E27FC236}">
                <a16:creationId xmlns:a16="http://schemas.microsoft.com/office/drawing/2014/main" id="{311B1CFE-1B35-4B5C-B40A-DC5ADF211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21" name="內容預留位置 5">
            <a:extLst>
              <a:ext uri="{FF2B5EF4-FFF2-40B4-BE49-F238E27FC236}">
                <a16:creationId xmlns:a16="http://schemas.microsoft.com/office/drawing/2014/main" id="{1CE840E8-D596-479D-AE97-E88F42DC1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24" name="內容預留位置 3">
            <a:extLst>
              <a:ext uri="{FF2B5EF4-FFF2-40B4-BE49-F238E27FC236}">
                <a16:creationId xmlns:a16="http://schemas.microsoft.com/office/drawing/2014/main" id="{B9A68D25-B19E-4E84-B65D-596EE8382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78" y="2505075"/>
            <a:ext cx="5391749" cy="3684588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452267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直角三角形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cxnSp>
        <p:nvCxnSpPr>
          <p:cNvPr id="16" name="直線接點​​(S)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​​(S)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 title="職稱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cxnSp>
        <p:nvCxnSpPr>
          <p:cNvPr id="9" name="直線接點​​(S)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版面配置區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accent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C9A1E80C-1A76-4D3E-92A1-846866867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16" y="2290713"/>
            <a:ext cx="5803672" cy="4341862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buClr>
                <a:schemeClr val="accent2"/>
              </a:buClr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buClr>
                <a:schemeClr val="accent2"/>
              </a:buCl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buClr>
                <a:schemeClr val="accent2"/>
              </a:buCl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buClr>
                <a:schemeClr val="accent2"/>
              </a:buCl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55265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直角三角形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cxnSp>
        <p:nvCxnSpPr>
          <p:cNvPr id="16" name="直線接點​​(S)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​​(S)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 title="職稱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cxnSp>
        <p:nvCxnSpPr>
          <p:cNvPr id="9" name="直線接點​​(S)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版面配置區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accent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2" name="圖片版面配置區 2">
            <a:extLst>
              <a:ext uri="{FF2B5EF4-FFF2-40B4-BE49-F238E27FC236}">
                <a16:creationId xmlns:a16="http://schemas.microsoft.com/office/drawing/2014/main" id="{22728E0A-430E-4C6A-BF56-06FA8510F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9970" y="2271860"/>
            <a:ext cx="5715017" cy="436071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</p:spTree>
    <p:extLst>
      <p:ext uri="{BB962C8B-B14F-4D97-AF65-F5344CB8AC3E}">
        <p14:creationId xmlns:p14="http://schemas.microsoft.com/office/powerpoint/2010/main" val="2614302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群組 25">
            <a:extLst>
              <a:ext uri="{FF2B5EF4-FFF2-40B4-BE49-F238E27FC236}">
                <a16:creationId xmlns:a16="http://schemas.microsoft.com/office/drawing/2014/main" id="{8A0030CD-8C9E-4AA5-8C5D-F9B2EDB7E17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對角線條紋 26">
              <a:extLst>
                <a:ext uri="{FF2B5EF4-FFF2-40B4-BE49-F238E27FC236}">
                  <a16:creationId xmlns:a16="http://schemas.microsoft.com/office/drawing/2014/main" id="{872EE65E-EE50-4A3E-861E-1D6C241CB8EA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cxnSp>
          <p:nvCxnSpPr>
            <p:cNvPr id="28" name="直線接點​​(S) 27">
              <a:extLst>
                <a:ext uri="{FF2B5EF4-FFF2-40B4-BE49-F238E27FC236}">
                  <a16:creationId xmlns:a16="http://schemas.microsoft.com/office/drawing/2014/main" id="{E76AD1EF-E06C-4D3C-9693-26844D01C83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平行四邊形 28">
              <a:extLst>
                <a:ext uri="{FF2B5EF4-FFF2-40B4-BE49-F238E27FC236}">
                  <a16:creationId xmlns:a16="http://schemas.microsoft.com/office/drawing/2014/main" id="{57D44C42-44C0-420A-A125-9B1A979D4F56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30" name="平形四邊形 29">
            <a:extLst>
              <a:ext uri="{FF2B5EF4-FFF2-40B4-BE49-F238E27FC236}">
                <a16:creationId xmlns:a16="http://schemas.microsoft.com/office/drawing/2014/main" id="{406089BB-36DC-4E23-B215-527A8A18FCF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578C43A6-50C6-704E-BADC-6D83BADE7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D91439B-965F-3548-AF77-89501B24F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699F50C-BE38-4BD0-BA84-9B090E1F2B9B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3419906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群組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8" name="對角線條紋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cxnSp>
          <p:nvCxnSpPr>
            <p:cNvPr id="29" name="直線接點​​(S) 28">
              <a:extLst>
                <a:ext uri="{FF2B5EF4-FFF2-40B4-BE49-F238E27FC236}">
                  <a16:creationId xmlns:a16="http://schemas.microsoft.com/office/drawing/2014/main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平形四邊形 29">
              <a:extLst>
                <a:ext uri="{FF2B5EF4-FFF2-40B4-BE49-F238E27FC236}">
                  <a16:creationId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31" name="平形四邊形 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3" name="標題 1" title="職稱 ">
            <a:extLst>
              <a:ext uri="{FF2B5EF4-FFF2-40B4-BE49-F238E27FC236}">
                <a16:creationId xmlns:a16="http://schemas.microsoft.com/office/drawing/2014/main" id="{59067A2C-FE71-4381-BE51-08DAC5E435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 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699F50C-BE38-4BD0-BA84-9B090E1F2B9B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658419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5CE2EB-00DF-4EBA-BF1F-D37805D45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65891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影像的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直角三角形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7" name="平形四邊形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cxnSp>
        <p:nvCxnSpPr>
          <p:cNvPr id="18" name="直線接點​​(S)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標題 1" title="職稱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101" name="文字版面配置區 2" title="副標題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000" b="0" i="0" spc="300">
                <a:solidFill>
                  <a:schemeClr val="accent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 UI" panose="020B0604030504040204" pitchFamily="34" charset="-12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cxnSp>
        <p:nvCxnSpPr>
          <p:cNvPr id="21" name="直線接點​​(S)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平行四邊形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cxnSp>
        <p:nvCxnSpPr>
          <p:cNvPr id="26" name="直線接點​​(S)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圖片版面配置區 26">
            <a:extLst>
              <a:ext uri="{FF2B5EF4-FFF2-40B4-BE49-F238E27FC236}">
                <a16:creationId xmlns:a16="http://schemas.microsoft.com/office/drawing/2014/main" id="{95572AA9-EFAE-4771-B1EE-47E3611737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prstGeom prst="rect">
            <a:avLst/>
          </a:pr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cxnSp>
        <p:nvCxnSpPr>
          <p:cNvPr id="16" name="直線接點​​(S)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平形四邊形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23998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orient="horz" pos="4170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14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3636000" y="484367"/>
            <a:ext cx="492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1"/>
          </p:nvPr>
        </p:nvSpPr>
        <p:spPr>
          <a:xfrm>
            <a:off x="5839533" y="2491967"/>
            <a:ext cx="5106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 baseline="0">
                <a:solidFill>
                  <a:schemeClr val="dk1"/>
                </a:solidFill>
                <a:latin typeface="Times New Roman" panose="02020603050405020304" pitchFamily="18" charset="0"/>
                <a:ea typeface="微軟正黑體 Light" panose="020B0304030504040204" pitchFamily="34" charset="-120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zh-TW" altLang="en-US" dirty="0"/>
              <a:t>按一下以編輯母片副標題樣式</a:t>
            </a:r>
            <a:endParaRPr dirty="0"/>
          </a:p>
        </p:txBody>
      </p:sp>
      <p:sp>
        <p:nvSpPr>
          <p:cNvPr id="169" name="Google Shape;169;p13"/>
          <p:cNvSpPr txBox="1">
            <a:spLocks noGrp="1"/>
          </p:cNvSpPr>
          <p:nvPr>
            <p:ph type="subTitle" idx="2"/>
          </p:nvPr>
        </p:nvSpPr>
        <p:spPr>
          <a:xfrm>
            <a:off x="6735451" y="2917451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3"/>
          </p:nvPr>
        </p:nvSpPr>
        <p:spPr>
          <a:xfrm>
            <a:off x="1245651" y="2491967"/>
            <a:ext cx="4920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 baseline="0">
                <a:solidFill>
                  <a:schemeClr val="dk1"/>
                </a:solidFill>
                <a:latin typeface="Times New Roman" panose="02020603050405020304" pitchFamily="18" charset="0"/>
                <a:ea typeface="微軟正黑體 Light" panose="020B0304030504040204" pitchFamily="34" charset="-120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zh-TW" altLang="en-US" dirty="0"/>
              <a:t>按一下以編輯母片副標題樣式</a:t>
            </a:r>
            <a:endParaRPr dirty="0"/>
          </a:p>
        </p:txBody>
      </p:sp>
      <p:sp>
        <p:nvSpPr>
          <p:cNvPr id="171" name="Google Shape;171;p13"/>
          <p:cNvSpPr txBox="1">
            <a:spLocks noGrp="1"/>
          </p:cNvSpPr>
          <p:nvPr>
            <p:ph type="subTitle" idx="4"/>
          </p:nvPr>
        </p:nvSpPr>
        <p:spPr>
          <a:xfrm>
            <a:off x="2048251" y="2917451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5"/>
          </p:nvPr>
        </p:nvSpPr>
        <p:spPr>
          <a:xfrm>
            <a:off x="5839467" y="5027800"/>
            <a:ext cx="5106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 baseline="0">
                <a:solidFill>
                  <a:schemeClr val="dk1"/>
                </a:solidFill>
                <a:latin typeface="Times New Roman" panose="02020603050405020304" pitchFamily="18" charset="0"/>
                <a:ea typeface="微軟正黑體 Light" panose="020B0304030504040204" pitchFamily="34" charset="-120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zh-TW" altLang="en-US" dirty="0"/>
              <a:t>按一下以編輯母片副標題樣式</a:t>
            </a:r>
            <a:endParaRPr dirty="0"/>
          </a:p>
        </p:txBody>
      </p:sp>
      <p:sp>
        <p:nvSpPr>
          <p:cNvPr id="173" name="Google Shape;173;p13"/>
          <p:cNvSpPr txBox="1">
            <a:spLocks noGrp="1"/>
          </p:cNvSpPr>
          <p:nvPr>
            <p:ph type="subTitle" idx="6"/>
          </p:nvPr>
        </p:nvSpPr>
        <p:spPr>
          <a:xfrm>
            <a:off x="6735451" y="5453300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7"/>
          </p:nvPr>
        </p:nvSpPr>
        <p:spPr>
          <a:xfrm>
            <a:off x="1245651" y="5027800"/>
            <a:ext cx="4920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 baseline="0">
                <a:solidFill>
                  <a:schemeClr val="dk1"/>
                </a:solidFill>
                <a:latin typeface="Times New Roman" panose="02020603050405020304" pitchFamily="18" charset="0"/>
                <a:ea typeface="微軟正黑體 Light" panose="020B0304030504040204" pitchFamily="34" charset="-120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zh-TW" altLang="en-US" dirty="0"/>
              <a:t>按一下以編輯母片副標題樣式</a:t>
            </a:r>
            <a:endParaRPr dirty="0"/>
          </a:p>
        </p:txBody>
      </p:sp>
      <p:sp>
        <p:nvSpPr>
          <p:cNvPr id="175" name="Google Shape;175;p13"/>
          <p:cNvSpPr txBox="1">
            <a:spLocks noGrp="1"/>
          </p:cNvSpPr>
          <p:nvPr>
            <p:ph type="subTitle" idx="8"/>
          </p:nvPr>
        </p:nvSpPr>
        <p:spPr>
          <a:xfrm>
            <a:off x="2048251" y="5453300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zh-TW" altLang="en-US" dirty="0"/>
              <a:t>按一下以編輯母片副標題樣式</a:t>
            </a:r>
            <a:endParaRPr dirty="0"/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9" hasCustomPrompt="1"/>
          </p:nvPr>
        </p:nvSpPr>
        <p:spPr>
          <a:xfrm>
            <a:off x="3012851" y="1561484"/>
            <a:ext cx="1385600" cy="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3" hasCustomPrompt="1"/>
          </p:nvPr>
        </p:nvSpPr>
        <p:spPr>
          <a:xfrm>
            <a:off x="7700084" y="1561484"/>
            <a:ext cx="1385600" cy="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9pPr>
          </a:lstStyle>
          <a:p>
            <a:r>
              <a:rPr dirty="0"/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14" hasCustomPrompt="1"/>
          </p:nvPr>
        </p:nvSpPr>
        <p:spPr>
          <a:xfrm>
            <a:off x="3012851" y="4094833"/>
            <a:ext cx="1385600" cy="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15" hasCustomPrompt="1"/>
          </p:nvPr>
        </p:nvSpPr>
        <p:spPr>
          <a:xfrm>
            <a:off x="7700084" y="4094833"/>
            <a:ext cx="1385600" cy="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9pPr>
          </a:lstStyle>
          <a:p>
            <a:r>
              <a:rPr dirty="0"/>
              <a:t>xx%</a:t>
            </a:r>
          </a:p>
        </p:txBody>
      </p:sp>
      <p:sp>
        <p:nvSpPr>
          <p:cNvPr id="180" name="Google Shape;180;p13"/>
          <p:cNvSpPr/>
          <p:nvPr/>
        </p:nvSpPr>
        <p:spPr>
          <a:xfrm rot="-5267561">
            <a:off x="-2889154" y="3283043"/>
            <a:ext cx="6424955" cy="1041291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1" name="Google Shape;181;p13"/>
          <p:cNvSpPr/>
          <p:nvPr/>
        </p:nvSpPr>
        <p:spPr>
          <a:xfrm rot="-5400000">
            <a:off x="-1272442" y="1671437"/>
            <a:ext cx="3191505" cy="1288619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2" name="Google Shape;182;p13"/>
          <p:cNvSpPr/>
          <p:nvPr/>
        </p:nvSpPr>
        <p:spPr>
          <a:xfrm rot="5400000">
            <a:off x="-897100" y="559064"/>
            <a:ext cx="2795864" cy="1318869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3" name="Google Shape;183;p13"/>
          <p:cNvSpPr/>
          <p:nvPr/>
        </p:nvSpPr>
        <p:spPr>
          <a:xfrm rot="5400000">
            <a:off x="161817" y="4177284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4" name="Google Shape;184;p13"/>
          <p:cNvSpPr/>
          <p:nvPr/>
        </p:nvSpPr>
        <p:spPr>
          <a:xfrm rot="5400000">
            <a:off x="1325084" y="352951"/>
            <a:ext cx="131200" cy="131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5" name="Google Shape;185;p13"/>
          <p:cNvSpPr/>
          <p:nvPr/>
        </p:nvSpPr>
        <p:spPr>
          <a:xfrm rot="5400000">
            <a:off x="720184" y="1720584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6" name="Google Shape;186;p13"/>
          <p:cNvSpPr/>
          <p:nvPr/>
        </p:nvSpPr>
        <p:spPr>
          <a:xfrm rot="5400000">
            <a:off x="588584" y="3600684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7" name="Google Shape;187;p13"/>
          <p:cNvSpPr/>
          <p:nvPr/>
        </p:nvSpPr>
        <p:spPr>
          <a:xfrm rot="5532439">
            <a:off x="8798415" y="2530048"/>
            <a:ext cx="6424955" cy="1041291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8" name="Google Shape;188;p13"/>
          <p:cNvSpPr/>
          <p:nvPr/>
        </p:nvSpPr>
        <p:spPr>
          <a:xfrm rot="5400000">
            <a:off x="10415156" y="3894324"/>
            <a:ext cx="3191505" cy="1288619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9" name="Google Shape;189;p13"/>
          <p:cNvSpPr/>
          <p:nvPr/>
        </p:nvSpPr>
        <p:spPr>
          <a:xfrm rot="-5400000">
            <a:off x="10435453" y="4976448"/>
            <a:ext cx="2795864" cy="1318869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90" name="Google Shape;190;p13"/>
          <p:cNvSpPr/>
          <p:nvPr/>
        </p:nvSpPr>
        <p:spPr>
          <a:xfrm rot="-5400000">
            <a:off x="11954400" y="2459099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91" name="Google Shape;191;p13"/>
          <p:cNvSpPr/>
          <p:nvPr/>
        </p:nvSpPr>
        <p:spPr>
          <a:xfrm rot="-5400000">
            <a:off x="11482833" y="5002199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92" name="Google Shape;192;p13"/>
          <p:cNvSpPr/>
          <p:nvPr/>
        </p:nvSpPr>
        <p:spPr>
          <a:xfrm rot="-5400000">
            <a:off x="11614433" y="3122099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93" name="Google Shape;193;p13"/>
          <p:cNvSpPr/>
          <p:nvPr/>
        </p:nvSpPr>
        <p:spPr>
          <a:xfrm rot="-5400000">
            <a:off x="10877933" y="6369832"/>
            <a:ext cx="131200" cy="131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4091720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7"/>
          <p:cNvSpPr txBox="1">
            <a:spLocks noGrp="1"/>
          </p:cNvSpPr>
          <p:nvPr>
            <p:ph type="title"/>
          </p:nvPr>
        </p:nvSpPr>
        <p:spPr>
          <a:xfrm>
            <a:off x="946667" y="3015117"/>
            <a:ext cx="7092000" cy="10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272" name="Google Shape;272;p17"/>
          <p:cNvSpPr txBox="1">
            <a:spLocks noGrp="1"/>
          </p:cNvSpPr>
          <p:nvPr>
            <p:ph type="title" idx="2" hasCustomPrompt="1"/>
          </p:nvPr>
        </p:nvSpPr>
        <p:spPr>
          <a:xfrm>
            <a:off x="946667" y="1552900"/>
            <a:ext cx="3910400" cy="13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3" name="Google Shape;273;p17"/>
          <p:cNvSpPr txBox="1">
            <a:spLocks noGrp="1"/>
          </p:cNvSpPr>
          <p:nvPr>
            <p:ph type="subTitle" idx="1"/>
          </p:nvPr>
        </p:nvSpPr>
        <p:spPr>
          <a:xfrm>
            <a:off x="946667" y="4165217"/>
            <a:ext cx="46844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/>
          </a:p>
        </p:txBody>
      </p:sp>
      <p:sp>
        <p:nvSpPr>
          <p:cNvPr id="274" name="Google Shape;274;p17"/>
          <p:cNvSpPr/>
          <p:nvPr/>
        </p:nvSpPr>
        <p:spPr>
          <a:xfrm rot="10800000">
            <a:off x="5059633" y="4701633"/>
            <a:ext cx="7026000" cy="2156401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75" name="Google Shape;275;p17"/>
          <p:cNvSpPr/>
          <p:nvPr/>
        </p:nvSpPr>
        <p:spPr>
          <a:xfrm flipH="1">
            <a:off x="5439212" y="0"/>
            <a:ext cx="5131661" cy="1353861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76" name="Google Shape;276;p17"/>
          <p:cNvSpPr/>
          <p:nvPr/>
        </p:nvSpPr>
        <p:spPr>
          <a:xfrm>
            <a:off x="6407814" y="0"/>
            <a:ext cx="7475269" cy="1851176"/>
          </a:xfrm>
          <a:custGeom>
            <a:avLst/>
            <a:gdLst/>
            <a:ahLst/>
            <a:cxnLst/>
            <a:rect l="l" t="t" r="r" b="b"/>
            <a:pathLst>
              <a:path w="295582" h="107710" extrusionOk="0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77" name="Google Shape;277;p17"/>
          <p:cNvSpPr/>
          <p:nvPr/>
        </p:nvSpPr>
        <p:spPr>
          <a:xfrm>
            <a:off x="6531046" y="4407379"/>
            <a:ext cx="5661087" cy="2450735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78" name="Google Shape;278;p17"/>
          <p:cNvSpPr/>
          <p:nvPr/>
        </p:nvSpPr>
        <p:spPr>
          <a:xfrm flipH="1">
            <a:off x="7372983" y="4407200"/>
            <a:ext cx="4819032" cy="2450509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79" name="Google Shape;279;p17"/>
          <p:cNvSpPr/>
          <p:nvPr/>
        </p:nvSpPr>
        <p:spPr>
          <a:xfrm flipH="1">
            <a:off x="7061202" y="0"/>
            <a:ext cx="5130813" cy="1625813"/>
          </a:xfrm>
          <a:custGeom>
            <a:avLst/>
            <a:gdLst/>
            <a:ahLst/>
            <a:cxnLst/>
            <a:rect l="l" t="t" r="r" b="b"/>
            <a:pathLst>
              <a:path w="294198" h="130204" extrusionOk="0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80" name="Google Shape;280;p17"/>
          <p:cNvSpPr/>
          <p:nvPr/>
        </p:nvSpPr>
        <p:spPr>
          <a:xfrm rot="5400000">
            <a:off x="9692675" y="1407808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81" name="Google Shape;281;p17"/>
          <p:cNvSpPr/>
          <p:nvPr/>
        </p:nvSpPr>
        <p:spPr>
          <a:xfrm rot="5400000">
            <a:off x="7889759" y="1274392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82" name="Google Shape;282;p17"/>
          <p:cNvSpPr/>
          <p:nvPr/>
        </p:nvSpPr>
        <p:spPr>
          <a:xfrm rot="-5400000">
            <a:off x="8816908" y="1204225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83" name="Google Shape;283;p17"/>
          <p:cNvSpPr/>
          <p:nvPr/>
        </p:nvSpPr>
        <p:spPr>
          <a:xfrm rot="5400000">
            <a:off x="7014808" y="428041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84" name="Google Shape;284;p17"/>
          <p:cNvSpPr/>
          <p:nvPr/>
        </p:nvSpPr>
        <p:spPr>
          <a:xfrm rot="-5400000" flipH="1">
            <a:off x="5788908" y="6337775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85" name="Google Shape;285;p17"/>
          <p:cNvSpPr/>
          <p:nvPr/>
        </p:nvSpPr>
        <p:spPr>
          <a:xfrm rot="5400000" flipH="1">
            <a:off x="7101408" y="5772592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86" name="Google Shape;286;p17"/>
          <p:cNvSpPr/>
          <p:nvPr/>
        </p:nvSpPr>
        <p:spPr>
          <a:xfrm rot="-5400000" flipH="1">
            <a:off x="9474675" y="4899608"/>
            <a:ext cx="218000" cy="21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4202296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4"/>
          <p:cNvGrpSpPr/>
          <p:nvPr/>
        </p:nvGrpSpPr>
        <p:grpSpPr>
          <a:xfrm>
            <a:off x="329773" y="385601"/>
            <a:ext cx="11532704" cy="5990749"/>
            <a:chOff x="0" y="-38100"/>
            <a:chExt cx="4556100" cy="2366700"/>
          </a:xfrm>
        </p:grpSpPr>
        <p:sp>
          <p:nvSpPr>
            <p:cNvPr id="15" name="Google Shape;15;p4"/>
            <p:cNvSpPr/>
            <p:nvPr/>
          </p:nvSpPr>
          <p:spPr>
            <a:xfrm>
              <a:off x="0" y="0"/>
              <a:ext cx="4556032" cy="2328460"/>
            </a:xfrm>
            <a:custGeom>
              <a:avLst/>
              <a:gdLst/>
              <a:ahLst/>
              <a:cxnLst/>
              <a:rect l="l" t="t" r="r" b="b"/>
              <a:pathLst>
                <a:path w="4556032" h="2328460" extrusionOk="0">
                  <a:moveTo>
                    <a:pt x="22825" y="0"/>
                  </a:moveTo>
                  <a:lnTo>
                    <a:pt x="4533207" y="0"/>
                  </a:lnTo>
                  <a:cubicBezTo>
                    <a:pt x="4545812" y="0"/>
                    <a:pt x="4556032" y="10219"/>
                    <a:pt x="4556032" y="22825"/>
                  </a:cubicBezTo>
                  <a:lnTo>
                    <a:pt x="4556032" y="2305636"/>
                  </a:lnTo>
                  <a:cubicBezTo>
                    <a:pt x="4556032" y="2318241"/>
                    <a:pt x="4545812" y="2328460"/>
                    <a:pt x="4533207" y="2328460"/>
                  </a:cubicBezTo>
                  <a:lnTo>
                    <a:pt x="22825" y="2328460"/>
                  </a:lnTo>
                  <a:cubicBezTo>
                    <a:pt x="10219" y="2328460"/>
                    <a:pt x="0" y="2318241"/>
                    <a:pt x="0" y="2305636"/>
                  </a:cubicBezTo>
                  <a:lnTo>
                    <a:pt x="0" y="22825"/>
                  </a:lnTo>
                  <a:cubicBezTo>
                    <a:pt x="0" y="10219"/>
                    <a:pt x="10219" y="0"/>
                    <a:pt x="2282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 cmpd="sng">
              <a:solidFill>
                <a:srgbClr val="3D726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6" name="Google Shape;16;p4"/>
            <p:cNvSpPr txBox="1"/>
            <p:nvPr/>
          </p:nvSpPr>
          <p:spPr>
            <a:xfrm>
              <a:off x="0" y="-38100"/>
              <a:ext cx="4556100" cy="236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62000" y="894300"/>
            <a:ext cx="8377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5744367" y="2758517"/>
            <a:ext cx="54864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/>
          <p:nvPr/>
        </p:nvSpPr>
        <p:spPr>
          <a:xfrm rot="2979764">
            <a:off x="10814151" y="5517459"/>
            <a:ext cx="697939" cy="697939"/>
          </a:xfrm>
          <a:custGeom>
            <a:avLst/>
            <a:gdLst/>
            <a:ahLst/>
            <a:cxnLst/>
            <a:rect l="l" t="t" r="r" b="b"/>
            <a:pathLst>
              <a:path w="1046562" h="1046562" extrusionOk="0">
                <a:moveTo>
                  <a:pt x="0" y="0"/>
                </a:moveTo>
                <a:lnTo>
                  <a:pt x="1046562" y="0"/>
                </a:lnTo>
                <a:lnTo>
                  <a:pt x="1046562" y="1046561"/>
                </a:lnTo>
                <a:lnTo>
                  <a:pt x="0" y="10465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85212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1_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0"/>
          <p:cNvGrpSpPr/>
          <p:nvPr/>
        </p:nvGrpSpPr>
        <p:grpSpPr>
          <a:xfrm rot="10800000">
            <a:off x="-11" y="-2"/>
            <a:ext cx="2937107" cy="894393"/>
            <a:chOff x="5575242" y="4472723"/>
            <a:chExt cx="2202830" cy="670795"/>
          </a:xfrm>
        </p:grpSpPr>
        <p:sp>
          <p:nvSpPr>
            <p:cNvPr id="164" name="Google Shape;164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165" name="Google Shape;165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6" name="Google Shape;166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7" name="Google Shape;167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168" name="Google Shape;168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9" name="Google Shape;169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70" name="Google Shape;170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171" name="Google Shape;171;p10"/>
          <p:cNvGrpSpPr/>
          <p:nvPr/>
        </p:nvGrpSpPr>
        <p:grpSpPr>
          <a:xfrm>
            <a:off x="9262456" y="5963632"/>
            <a:ext cx="2937107" cy="894393"/>
            <a:chOff x="5575242" y="4472723"/>
            <a:chExt cx="2202830" cy="670795"/>
          </a:xfrm>
        </p:grpSpPr>
        <p:sp>
          <p:nvSpPr>
            <p:cNvPr id="172" name="Google Shape;172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173" name="Google Shape;173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4" name="Google Shape;174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75" name="Google Shape;175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176" name="Google Shape;176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7" name="Google Shape;177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78" name="Google Shape;178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sp>
        <p:nvSpPr>
          <p:cNvPr id="179" name="Google Shape;179;p10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3"/>
          </p:nvPr>
        </p:nvSpPr>
        <p:spPr>
          <a:xfrm>
            <a:off x="1176867" y="1564218"/>
            <a:ext cx="9863667" cy="4398433"/>
          </a:xfrm>
        </p:spPr>
        <p:txBody>
          <a:bodyPr/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24" name="Google Shape;78;p5"/>
          <p:cNvSpPr txBox="1">
            <a:spLocks noGrp="1"/>
          </p:cNvSpPr>
          <p:nvPr>
            <p:ph type="title"/>
          </p:nvPr>
        </p:nvSpPr>
        <p:spPr>
          <a:xfrm>
            <a:off x="2724285" y="469135"/>
            <a:ext cx="7323200" cy="10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baseline="0">
                <a:ea typeface="微軟正黑體 Light" panose="020B0304030504040204" pitchFamily="34" charset="-12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52281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0" y="34314"/>
            <a:ext cx="12192000" cy="1035373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軟正黑體 Light" panose="020B0304030504040204" pitchFamily="34" charset="-12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736367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57145" y="1700808"/>
            <a:ext cx="3264727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630" indent="0">
              <a:buNone/>
              <a:defRPr sz="3734"/>
            </a:lvl2pPr>
            <a:lvl3pPr marL="1219261" indent="0">
              <a:buNone/>
              <a:defRPr sz="3200"/>
            </a:lvl3pPr>
            <a:lvl4pPr marL="1828891" indent="0">
              <a:buNone/>
              <a:defRPr sz="2667"/>
            </a:lvl4pPr>
            <a:lvl5pPr marL="2438522" indent="0">
              <a:buNone/>
              <a:defRPr sz="2667"/>
            </a:lvl5pPr>
            <a:lvl6pPr marL="3048152" indent="0">
              <a:buNone/>
              <a:defRPr sz="2667"/>
            </a:lvl6pPr>
            <a:lvl7pPr marL="3657783" indent="0">
              <a:buNone/>
              <a:defRPr sz="2667"/>
            </a:lvl7pPr>
            <a:lvl8pPr marL="4267413" indent="0">
              <a:buNone/>
              <a:defRPr sz="2667"/>
            </a:lvl8pPr>
            <a:lvl9pPr marL="4877044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0" y="34314"/>
            <a:ext cx="12192000" cy="1035373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452723" y="1700808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630" indent="0">
              <a:buNone/>
              <a:defRPr sz="3734"/>
            </a:lvl2pPr>
            <a:lvl3pPr marL="1219261" indent="0">
              <a:buNone/>
              <a:defRPr sz="3200"/>
            </a:lvl3pPr>
            <a:lvl4pPr marL="1828891" indent="0">
              <a:buNone/>
              <a:defRPr sz="2667"/>
            </a:lvl4pPr>
            <a:lvl5pPr marL="2438522" indent="0">
              <a:buNone/>
              <a:defRPr sz="2667"/>
            </a:lvl5pPr>
            <a:lvl6pPr marL="3048152" indent="0">
              <a:buNone/>
              <a:defRPr sz="2667"/>
            </a:lvl6pPr>
            <a:lvl7pPr marL="3657783" indent="0">
              <a:buNone/>
              <a:defRPr sz="2667"/>
            </a:lvl7pPr>
            <a:lvl8pPr marL="4267413" indent="0">
              <a:buNone/>
              <a:defRPr sz="2667"/>
            </a:lvl8pPr>
            <a:lvl9pPr marL="4877044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947939" y="1700808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630" indent="0">
              <a:buNone/>
              <a:defRPr sz="3734"/>
            </a:lvl2pPr>
            <a:lvl3pPr marL="1219261" indent="0">
              <a:buNone/>
              <a:defRPr sz="3200"/>
            </a:lvl3pPr>
            <a:lvl4pPr marL="1828891" indent="0">
              <a:buNone/>
              <a:defRPr sz="2667"/>
            </a:lvl4pPr>
            <a:lvl5pPr marL="2438522" indent="0">
              <a:buNone/>
              <a:defRPr sz="2667"/>
            </a:lvl5pPr>
            <a:lvl6pPr marL="3048152" indent="0">
              <a:buNone/>
              <a:defRPr sz="2667"/>
            </a:lvl6pPr>
            <a:lvl7pPr marL="3657783" indent="0">
              <a:buNone/>
              <a:defRPr sz="2667"/>
            </a:lvl7pPr>
            <a:lvl8pPr marL="4267413" indent="0">
              <a:buNone/>
              <a:defRPr sz="2667"/>
            </a:lvl8pPr>
            <a:lvl9pPr marL="4877044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189501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>
            <a:off x="9262456" y="5963632"/>
            <a:ext cx="2937107" cy="894393"/>
            <a:chOff x="5575242" y="4472723"/>
            <a:chExt cx="2202830" cy="670795"/>
          </a:xfrm>
        </p:grpSpPr>
        <p:sp>
          <p:nvSpPr>
            <p:cNvPr id="63" name="Google Shape;63;p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64" name="Google Shape;64;p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70" name="Google Shape;70;p5"/>
          <p:cNvGrpSpPr/>
          <p:nvPr/>
        </p:nvGrpSpPr>
        <p:grpSpPr>
          <a:xfrm>
            <a:off x="-6" y="54"/>
            <a:ext cx="9429907" cy="1769753"/>
            <a:chOff x="-4" y="40"/>
            <a:chExt cx="7072430" cy="1327315"/>
          </a:xfrm>
        </p:grpSpPr>
        <p:sp>
          <p:nvSpPr>
            <p:cNvPr id="71" name="Google Shape;71;p5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72" name="Google Shape;72;p5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75" name="Google Shape;75;p5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76" name="Google Shape;76;p5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323200" cy="10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baseline="0">
                <a:ea typeface="微軟正黑體 Light" panose="020B0304030504040204" pitchFamily="34" charset="-12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 dirty="0"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1085700" y="1769800"/>
            <a:ext cx="8176800" cy="41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30" lvl="0" indent="-508025">
              <a:spcBef>
                <a:spcPts val="800"/>
              </a:spcBef>
              <a:spcAft>
                <a:spcPts val="0"/>
              </a:spcAft>
              <a:buSzPts val="2400"/>
              <a:buChar char="▰"/>
              <a:defRPr/>
            </a:lvl1pPr>
            <a:lvl2pPr marL="1219261" lvl="1" indent="-508025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2pPr>
            <a:lvl3pPr marL="1828891" lvl="2" indent="-508025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3pPr>
            <a:lvl4pPr marL="2438522" lvl="3" indent="-508025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4pPr>
            <a:lvl5pPr marL="3048152" lvl="4" indent="-508025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5pPr>
            <a:lvl6pPr marL="3657783" lvl="5" indent="-508025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6pPr>
            <a:lvl7pPr marL="4267413" lvl="6" indent="-508025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7pPr>
            <a:lvl8pPr marL="4877044" lvl="7" indent="-508025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8pPr>
            <a:lvl9pPr marL="5486674" lvl="8" indent="-508025">
              <a:spcBef>
                <a:spcPts val="1333"/>
              </a:spcBef>
              <a:spcAft>
                <a:spcPts val="1333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7264479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big pattern">
  <p:cSld name="Blank with big pattern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12"/>
          <p:cNvSpPr txBox="1">
            <a:spLocks noGrp="1"/>
          </p:cNvSpPr>
          <p:nvPr>
            <p:ph type="sldNum" idx="12"/>
          </p:nvPr>
        </p:nvSpPr>
        <p:spPr>
          <a:xfrm>
            <a:off x="5730167" y="6333133"/>
            <a:ext cx="731600" cy="36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3D754E32-C735-47BD-9D4A-A566EC90A48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75756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8"/>
          <p:cNvGrpSpPr/>
          <p:nvPr/>
        </p:nvGrpSpPr>
        <p:grpSpPr>
          <a:xfrm>
            <a:off x="329773" y="385601"/>
            <a:ext cx="11532704" cy="5990749"/>
            <a:chOff x="0" y="-38100"/>
            <a:chExt cx="4556100" cy="2366700"/>
          </a:xfrm>
        </p:grpSpPr>
        <p:sp>
          <p:nvSpPr>
            <p:cNvPr id="39" name="Google Shape;39;p8"/>
            <p:cNvSpPr/>
            <p:nvPr/>
          </p:nvSpPr>
          <p:spPr>
            <a:xfrm>
              <a:off x="0" y="0"/>
              <a:ext cx="4556032" cy="2328460"/>
            </a:xfrm>
            <a:custGeom>
              <a:avLst/>
              <a:gdLst/>
              <a:ahLst/>
              <a:cxnLst/>
              <a:rect l="l" t="t" r="r" b="b"/>
              <a:pathLst>
                <a:path w="4556032" h="2328460" extrusionOk="0">
                  <a:moveTo>
                    <a:pt x="22825" y="0"/>
                  </a:moveTo>
                  <a:lnTo>
                    <a:pt x="4533207" y="0"/>
                  </a:lnTo>
                  <a:cubicBezTo>
                    <a:pt x="4545812" y="0"/>
                    <a:pt x="4556032" y="10219"/>
                    <a:pt x="4556032" y="22825"/>
                  </a:cubicBezTo>
                  <a:lnTo>
                    <a:pt x="4556032" y="2305636"/>
                  </a:lnTo>
                  <a:cubicBezTo>
                    <a:pt x="4556032" y="2318241"/>
                    <a:pt x="4545812" y="2328460"/>
                    <a:pt x="4533207" y="2328460"/>
                  </a:cubicBezTo>
                  <a:lnTo>
                    <a:pt x="22825" y="2328460"/>
                  </a:lnTo>
                  <a:cubicBezTo>
                    <a:pt x="10219" y="2328460"/>
                    <a:pt x="0" y="2318241"/>
                    <a:pt x="0" y="2305636"/>
                  </a:cubicBezTo>
                  <a:lnTo>
                    <a:pt x="0" y="22825"/>
                  </a:lnTo>
                  <a:cubicBezTo>
                    <a:pt x="0" y="10219"/>
                    <a:pt x="10219" y="0"/>
                    <a:pt x="2282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 cmpd="sng">
              <a:solidFill>
                <a:srgbClr val="3D726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40" name="Google Shape;40;p8"/>
            <p:cNvSpPr txBox="1"/>
            <p:nvPr/>
          </p:nvSpPr>
          <p:spPr>
            <a:xfrm>
              <a:off x="0" y="-38100"/>
              <a:ext cx="4556100" cy="236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711200" y="945100"/>
            <a:ext cx="8377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/>
          <p:nvPr/>
        </p:nvSpPr>
        <p:spPr>
          <a:xfrm rot="2979764">
            <a:off x="10814151" y="5517459"/>
            <a:ext cx="697939" cy="697939"/>
          </a:xfrm>
          <a:custGeom>
            <a:avLst/>
            <a:gdLst/>
            <a:ahLst/>
            <a:cxnLst/>
            <a:rect l="l" t="t" r="r" b="b"/>
            <a:pathLst>
              <a:path w="1046562" h="1046562" extrusionOk="0">
                <a:moveTo>
                  <a:pt x="0" y="0"/>
                </a:moveTo>
                <a:lnTo>
                  <a:pt x="1046562" y="0"/>
                </a:lnTo>
                <a:lnTo>
                  <a:pt x="1046562" y="1046561"/>
                </a:lnTo>
                <a:lnTo>
                  <a:pt x="0" y="10465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713664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47"/>
          <p:cNvSpPr txBox="1">
            <a:spLocks noGrp="1"/>
          </p:cNvSpPr>
          <p:nvPr>
            <p:ph type="title"/>
          </p:nvPr>
        </p:nvSpPr>
        <p:spPr>
          <a:xfrm>
            <a:off x="2057800" y="484367"/>
            <a:ext cx="807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682" name="Google Shape;682;p47"/>
          <p:cNvSpPr txBox="1">
            <a:spLocks noGrp="1"/>
          </p:cNvSpPr>
          <p:nvPr>
            <p:ph type="subTitle" idx="1"/>
          </p:nvPr>
        </p:nvSpPr>
        <p:spPr>
          <a:xfrm>
            <a:off x="6500843" y="2539300"/>
            <a:ext cx="3314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zh-TW" altLang="en-US"/>
              <a:t>按一下以編輯母片副標題樣式</a:t>
            </a:r>
            <a:endParaRPr/>
          </a:p>
        </p:txBody>
      </p:sp>
      <p:sp>
        <p:nvSpPr>
          <p:cNvPr id="683" name="Google Shape;683;p47"/>
          <p:cNvSpPr txBox="1">
            <a:spLocks noGrp="1"/>
          </p:cNvSpPr>
          <p:nvPr>
            <p:ph type="subTitle" idx="2"/>
          </p:nvPr>
        </p:nvSpPr>
        <p:spPr>
          <a:xfrm>
            <a:off x="6876751" y="2964800"/>
            <a:ext cx="2562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/>
          </a:p>
        </p:txBody>
      </p:sp>
      <p:sp>
        <p:nvSpPr>
          <p:cNvPr id="684" name="Google Shape;684;p47"/>
          <p:cNvSpPr txBox="1">
            <a:spLocks noGrp="1"/>
          </p:cNvSpPr>
          <p:nvPr>
            <p:ph type="subTitle" idx="3"/>
          </p:nvPr>
        </p:nvSpPr>
        <p:spPr>
          <a:xfrm>
            <a:off x="2376351" y="2539300"/>
            <a:ext cx="3314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zh-TW" altLang="en-US"/>
              <a:t>按一下以編輯母片副標題樣式</a:t>
            </a:r>
            <a:endParaRPr/>
          </a:p>
        </p:txBody>
      </p:sp>
      <p:sp>
        <p:nvSpPr>
          <p:cNvPr id="685" name="Google Shape;685;p47"/>
          <p:cNvSpPr txBox="1">
            <a:spLocks noGrp="1"/>
          </p:cNvSpPr>
          <p:nvPr>
            <p:ph type="subTitle" idx="4"/>
          </p:nvPr>
        </p:nvSpPr>
        <p:spPr>
          <a:xfrm>
            <a:off x="2752500" y="2964800"/>
            <a:ext cx="2562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/>
          </a:p>
        </p:txBody>
      </p:sp>
      <p:sp>
        <p:nvSpPr>
          <p:cNvPr id="686" name="Google Shape;686;p47"/>
          <p:cNvSpPr txBox="1">
            <a:spLocks noGrp="1"/>
          </p:cNvSpPr>
          <p:nvPr>
            <p:ph type="subTitle" idx="5"/>
          </p:nvPr>
        </p:nvSpPr>
        <p:spPr>
          <a:xfrm>
            <a:off x="6500800" y="5086000"/>
            <a:ext cx="3314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zh-TW" altLang="en-US"/>
              <a:t>按一下以編輯母片副標題樣式</a:t>
            </a:r>
            <a:endParaRPr/>
          </a:p>
        </p:txBody>
      </p:sp>
      <p:sp>
        <p:nvSpPr>
          <p:cNvPr id="687" name="Google Shape;687;p47"/>
          <p:cNvSpPr txBox="1">
            <a:spLocks noGrp="1"/>
          </p:cNvSpPr>
          <p:nvPr>
            <p:ph type="subTitle" idx="6"/>
          </p:nvPr>
        </p:nvSpPr>
        <p:spPr>
          <a:xfrm>
            <a:off x="6876751" y="5511504"/>
            <a:ext cx="2562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/>
          </a:p>
        </p:txBody>
      </p:sp>
      <p:sp>
        <p:nvSpPr>
          <p:cNvPr id="688" name="Google Shape;688;p47"/>
          <p:cNvSpPr txBox="1">
            <a:spLocks noGrp="1"/>
          </p:cNvSpPr>
          <p:nvPr>
            <p:ph type="subTitle" idx="7"/>
          </p:nvPr>
        </p:nvSpPr>
        <p:spPr>
          <a:xfrm>
            <a:off x="2376351" y="5086000"/>
            <a:ext cx="3314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zh-TW" altLang="en-US"/>
              <a:t>按一下以編輯母片副標題樣式</a:t>
            </a:r>
            <a:endParaRPr/>
          </a:p>
        </p:txBody>
      </p:sp>
      <p:sp>
        <p:nvSpPr>
          <p:cNvPr id="689" name="Google Shape;689;p47"/>
          <p:cNvSpPr txBox="1">
            <a:spLocks noGrp="1"/>
          </p:cNvSpPr>
          <p:nvPr>
            <p:ph type="subTitle" idx="8"/>
          </p:nvPr>
        </p:nvSpPr>
        <p:spPr>
          <a:xfrm>
            <a:off x="2752500" y="5511504"/>
            <a:ext cx="2562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/>
          </a:p>
        </p:txBody>
      </p:sp>
      <p:sp>
        <p:nvSpPr>
          <p:cNvPr id="690" name="Google Shape;690;p47"/>
          <p:cNvSpPr/>
          <p:nvPr/>
        </p:nvSpPr>
        <p:spPr>
          <a:xfrm rot="-5400000" flipH="1">
            <a:off x="-4129329" y="2922829"/>
            <a:ext cx="9186761" cy="1173337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91" name="Google Shape;691;p47"/>
          <p:cNvSpPr/>
          <p:nvPr/>
        </p:nvSpPr>
        <p:spPr>
          <a:xfrm rot="5400000">
            <a:off x="-2561733" y="4131251"/>
            <a:ext cx="5695767" cy="1569933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92" name="Google Shape;692;p47"/>
          <p:cNvSpPr/>
          <p:nvPr/>
        </p:nvSpPr>
        <p:spPr>
          <a:xfrm rot="147" flipH="1">
            <a:off x="-535861" y="4240130"/>
            <a:ext cx="1873119" cy="2791797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93" name="Google Shape;693;p47"/>
          <p:cNvSpPr/>
          <p:nvPr/>
        </p:nvSpPr>
        <p:spPr>
          <a:xfrm rot="-5400000" flipH="1">
            <a:off x="1119281" y="5152752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94" name="Google Shape;694;p47"/>
          <p:cNvSpPr/>
          <p:nvPr/>
        </p:nvSpPr>
        <p:spPr>
          <a:xfrm rot="-5400000" flipH="1">
            <a:off x="502015" y="1446652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95" name="Google Shape;695;p47"/>
          <p:cNvSpPr/>
          <p:nvPr/>
        </p:nvSpPr>
        <p:spPr>
          <a:xfrm rot="-5400000" flipH="1">
            <a:off x="1265315" y="2307852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96" name="Google Shape;696;p47"/>
          <p:cNvSpPr/>
          <p:nvPr/>
        </p:nvSpPr>
        <p:spPr>
          <a:xfrm rot="5400000" flipH="1">
            <a:off x="7107590" y="2922829"/>
            <a:ext cx="9186761" cy="1173337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97" name="Google Shape;697;p47"/>
          <p:cNvSpPr/>
          <p:nvPr/>
        </p:nvSpPr>
        <p:spPr>
          <a:xfrm rot="-5400000">
            <a:off x="9030987" y="1317811"/>
            <a:ext cx="5695767" cy="1569933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98" name="Google Shape;698;p47"/>
          <p:cNvSpPr/>
          <p:nvPr/>
        </p:nvSpPr>
        <p:spPr>
          <a:xfrm rot="-10799853" flipH="1">
            <a:off x="10827763" y="-12933"/>
            <a:ext cx="1873119" cy="2791797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99" name="Google Shape;699;p47"/>
          <p:cNvSpPr/>
          <p:nvPr/>
        </p:nvSpPr>
        <p:spPr>
          <a:xfrm rot="5400000" flipH="1">
            <a:off x="10473439" y="682509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00" name="Google Shape;700;p47"/>
          <p:cNvSpPr/>
          <p:nvPr/>
        </p:nvSpPr>
        <p:spPr>
          <a:xfrm rot="5400000" flipH="1">
            <a:off x="10827739" y="1648243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01" name="Google Shape;701;p47"/>
          <p:cNvSpPr/>
          <p:nvPr/>
        </p:nvSpPr>
        <p:spPr>
          <a:xfrm rot="5400000" flipH="1">
            <a:off x="11445005" y="5354343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02" name="Google Shape;702;p47"/>
          <p:cNvSpPr/>
          <p:nvPr/>
        </p:nvSpPr>
        <p:spPr>
          <a:xfrm rot="5400000" flipH="1">
            <a:off x="10768505" y="4579543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03" name="Google Shape;703;p47"/>
          <p:cNvSpPr/>
          <p:nvPr/>
        </p:nvSpPr>
        <p:spPr>
          <a:xfrm rot="-5400000" flipH="1">
            <a:off x="1560381" y="6204885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796125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文字版面配置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 title="項目符號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96915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24" name="直角三角形 23">
            <a:extLst>
              <a:ext uri="{FF2B5EF4-FFF2-40B4-BE49-F238E27FC236}">
                <a16:creationId xmlns:a16="http://schemas.microsoft.com/office/drawing/2014/main" id="{BD6ACE60-499D-41AB-89C4-D537D7C3D22A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5" name="圖片版面配置區 14">
            <a:extLst>
              <a:ext uri="{FF2B5EF4-FFF2-40B4-BE49-F238E27FC236}">
                <a16:creationId xmlns:a16="http://schemas.microsoft.com/office/drawing/2014/main" id="{FE1FADFB-0A3D-40F7-9B40-368DECD971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75400" y="0"/>
            <a:ext cx="58166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cxnSp>
        <p:nvCxnSpPr>
          <p:cNvPr id="34" name="直線接點​​(S)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6375400" y="5047077"/>
            <a:ext cx="1524574" cy="1803400"/>
          </a:xfrm>
          <a:prstGeom prst="line">
            <a:avLst/>
          </a:prstGeom>
          <a:ln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版面配置區 4" title="副標題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563477"/>
            <a:ext cx="734263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zh-TW" altLang="en-US" noProof="0"/>
              <a:t>按一下至副標題樣式</a:t>
            </a:r>
          </a:p>
        </p:txBody>
      </p:sp>
      <p:sp>
        <p:nvSpPr>
          <p:cNvPr id="2" name="標題 1" title="職稱 ">
            <a:extLst>
              <a:ext uri="{FF2B5EF4-FFF2-40B4-BE49-F238E27FC236}">
                <a16:creationId xmlns:a16="http://schemas.microsoft.com/office/drawing/2014/main" id="{20237B57-91C6-4F8B-8AA0-18FA50B0FD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1378" y="1308484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 </a:t>
            </a:r>
            <a:br>
              <a:rPr lang="zh-TW" altLang="en-US" noProof="0"/>
            </a:br>
            <a:r>
              <a:rPr lang="zh-TW" altLang="en-US" noProof="0"/>
              <a:t>母片標題樣式 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ADB14A5-A767-774C-85B8-68EF914689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4B9B51B-EAA9-4B4D-A4F6-470CD95DAA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699F50C-BE38-4BD0-BA84-9B090E1F2B9B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3442230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4/28/2026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97514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0059311" y="877033"/>
            <a:ext cx="1732400" cy="577200"/>
          </a:xfrm>
          <a:prstGeom prst="triangle">
            <a:avLst>
              <a:gd name="adj" fmla="val 324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9451"/>
            <a:ext cx="11548531" cy="6867451"/>
            <a:chOff x="0" y="-7088"/>
            <a:chExt cx="8661398" cy="5150588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0800000" flipH="1">
            <a:off x="2" y="1454351"/>
            <a:ext cx="11796669" cy="3949300"/>
            <a:chOff x="-8178042" y="-4493254"/>
            <a:chExt cx="19483598" cy="6522736"/>
          </a:xfrm>
        </p:grpSpPr>
        <p:sp>
          <p:nvSpPr>
            <p:cNvPr id="15" name="Google Shape;15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4902982" y="5704465"/>
            <a:ext cx="7307772" cy="577328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914400" y="1454333"/>
            <a:ext cx="7157200" cy="39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aseline="0">
                <a:latin typeface="Times New Roman" panose="02020603050405020304" pitchFamily="18" charset="0"/>
                <a:ea typeface="微軟正黑體 Light" panose="020B0304030504040204" pitchFamily="34" charset="-12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80087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977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文字版面配置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直角三角形 34">
            <a:extLst>
              <a:ext uri="{FF2B5EF4-FFF2-40B4-BE49-F238E27FC236}">
                <a16:creationId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8" name="圖片版面配置區 17">
            <a:extLst>
              <a:ext uri="{FF2B5EF4-FFF2-40B4-BE49-F238E27FC236}">
                <a16:creationId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99201" y="1308100"/>
            <a:ext cx="5892798" cy="55498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Ins="365760" rtlCol="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3" name="內容版面配置區 2" title="項目符號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96915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25" name="平行四邊形 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cxnSp>
        <p:nvCxnSpPr>
          <p:cNvPr id="34" name="直線接點​​(S)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314" y="1185452"/>
            <a:ext cx="1839685" cy="163394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版面配置區 4" title="副標題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563477"/>
            <a:ext cx="734262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zh-TW" altLang="en-US" noProof="0"/>
              <a:t>按一下至副標題樣式</a:t>
            </a:r>
          </a:p>
        </p:txBody>
      </p:sp>
      <p:sp>
        <p:nvSpPr>
          <p:cNvPr id="19" name="標題 1" title="職稱 ">
            <a:extLst>
              <a:ext uri="{FF2B5EF4-FFF2-40B4-BE49-F238E27FC236}">
                <a16:creationId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78" y="1308484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 </a:t>
            </a:r>
            <a:br>
              <a:rPr lang="zh-TW" altLang="en-US" noProof="0"/>
            </a:br>
            <a:r>
              <a:rPr lang="zh-TW" altLang="en-US" noProof="0"/>
              <a:t>母片標題樣式 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699F50C-BE38-4BD0-BA84-9B090E1F2B9B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4283110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與副標題進行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線接點​​(S)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對角線條紋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cxnSp>
          <p:nvCxnSpPr>
            <p:cNvPr id="28" name="直線接點​​(S)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平形四邊形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17" name="文字版面配置區 2">
            <a:extLst>
              <a:ext uri="{FF2B5EF4-FFF2-40B4-BE49-F238E27FC236}">
                <a16:creationId xmlns:a16="http://schemas.microsoft.com/office/drawing/2014/main" id="{B2E19FBD-2379-4B3B-910D-F51E007CB63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0698" y="2104888"/>
            <a:ext cx="5475290" cy="781188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8" name="內容版面配置區 3" title="項目符號">
            <a:extLst>
              <a:ext uri="{FF2B5EF4-FFF2-40B4-BE49-F238E27FC236}">
                <a16:creationId xmlns:a16="http://schemas.microsoft.com/office/drawing/2014/main" id="{8715E757-6584-4841-8154-C92E70E0CD6B}"/>
              </a:ext>
            </a:extLst>
          </p:cNvPr>
          <p:cNvSpPr>
            <a:spLocks noGrp="1"/>
          </p:cNvSpPr>
          <p:nvPr userDrawn="1">
            <p:ph sz="half" idx="13"/>
          </p:nvPr>
        </p:nvSpPr>
        <p:spPr>
          <a:xfrm>
            <a:off x="520698" y="2886076"/>
            <a:ext cx="5475290" cy="323214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lang="en-US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lang="en-US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lang="en-US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lang="en-IN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>
              <a:buClr>
                <a:schemeClr val="accent2"/>
              </a:buClr>
            </a:pPr>
            <a:r>
              <a:rPr lang="zh-TW" altLang="en-US" noProof="0"/>
              <a:t>按一下以編輯母片文字樣式</a:t>
            </a:r>
          </a:p>
          <a:p>
            <a:pPr lvl="1" rtl="0">
              <a:buClr>
                <a:schemeClr val="accent2"/>
              </a:buClr>
            </a:pPr>
            <a:r>
              <a:rPr lang="zh-TW" altLang="en-US" noProof="0"/>
              <a:t>第二層</a:t>
            </a:r>
          </a:p>
          <a:p>
            <a:pPr lvl="2" rtl="0">
              <a:buClr>
                <a:schemeClr val="accent2"/>
              </a:buClr>
            </a:pPr>
            <a:r>
              <a:rPr lang="zh-TW" altLang="en-US" noProof="0"/>
              <a:t>第三層</a:t>
            </a:r>
          </a:p>
          <a:p>
            <a:pPr lvl="3" rtl="0">
              <a:buClr>
                <a:schemeClr val="accent2"/>
              </a:buClr>
            </a:pPr>
            <a:r>
              <a:rPr lang="zh-TW" altLang="en-US" noProof="0"/>
              <a:t>第四層</a:t>
            </a:r>
          </a:p>
          <a:p>
            <a:pPr lvl="4" rtl="0">
              <a:buClr>
                <a:schemeClr val="accent2"/>
              </a:buClr>
            </a:pPr>
            <a:r>
              <a:rPr lang="zh-TW" altLang="en-US" noProof="0"/>
              <a:t>第五層</a:t>
            </a:r>
          </a:p>
        </p:txBody>
      </p:sp>
      <p:sp>
        <p:nvSpPr>
          <p:cNvPr id="19" name="文字預留位置 4">
            <a:extLst>
              <a:ext uri="{FF2B5EF4-FFF2-40B4-BE49-F238E27FC236}">
                <a16:creationId xmlns:a16="http://schemas.microsoft.com/office/drawing/2014/main" id="{47CDC5A2-8836-4ED3-8E78-18C24853D88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186713" y="2104888"/>
            <a:ext cx="5475600" cy="781188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20" name="內容版面配置區 5" title="項目符號">
            <a:extLst>
              <a:ext uri="{FF2B5EF4-FFF2-40B4-BE49-F238E27FC236}">
                <a16:creationId xmlns:a16="http://schemas.microsoft.com/office/drawing/2014/main" id="{D957FBD7-2C3C-4DD1-954F-DF1E007BE590}"/>
              </a:ext>
            </a:extLst>
          </p:cNvPr>
          <p:cNvSpPr>
            <a:spLocks noGrp="1"/>
          </p:cNvSpPr>
          <p:nvPr userDrawn="1">
            <p:ph sz="quarter" idx="15"/>
          </p:nvPr>
        </p:nvSpPr>
        <p:spPr>
          <a:xfrm>
            <a:off x="6186713" y="2886076"/>
            <a:ext cx="5475600" cy="323214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lang="en-US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lang="en-US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lang="en-US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lang="en-IN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>
              <a:buClr>
                <a:schemeClr val="accent2"/>
              </a:buClr>
            </a:pPr>
            <a:r>
              <a:rPr lang="zh-TW" altLang="en-US" noProof="0"/>
              <a:t>按一下以編輯母片文字樣式</a:t>
            </a:r>
          </a:p>
          <a:p>
            <a:pPr lvl="1" rtl="0">
              <a:buClr>
                <a:schemeClr val="accent2"/>
              </a:buClr>
            </a:pPr>
            <a:r>
              <a:rPr lang="zh-TW" altLang="en-US" noProof="0"/>
              <a:t>第二層</a:t>
            </a:r>
          </a:p>
          <a:p>
            <a:pPr lvl="2" rtl="0">
              <a:buClr>
                <a:schemeClr val="accent2"/>
              </a:buClr>
            </a:pPr>
            <a:r>
              <a:rPr lang="zh-TW" altLang="en-US" noProof="0"/>
              <a:t>第三層</a:t>
            </a:r>
          </a:p>
          <a:p>
            <a:pPr lvl="3" rtl="0">
              <a:buClr>
                <a:schemeClr val="accent2"/>
              </a:buClr>
            </a:pPr>
            <a:r>
              <a:rPr lang="zh-TW" altLang="en-US" noProof="0"/>
              <a:t>第四層</a:t>
            </a:r>
          </a:p>
          <a:p>
            <a:pPr lvl="4" rtl="0">
              <a:buClr>
                <a:schemeClr val="accent2"/>
              </a:buClr>
            </a:pPr>
            <a:r>
              <a:rPr lang="zh-TW" altLang="en-US" noProof="0"/>
              <a:t>第五層</a:t>
            </a:r>
          </a:p>
        </p:txBody>
      </p:sp>
      <p:sp>
        <p:nvSpPr>
          <p:cNvPr id="24" name="文字版面配置區 4" title="副標題">
            <a:extLst>
              <a:ext uri="{FF2B5EF4-FFF2-40B4-BE49-F238E27FC236}">
                <a16:creationId xmlns:a16="http://schemas.microsoft.com/office/drawing/2014/main" id="{77DB65FF-A89E-4562-8251-2BB63EFDD28E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zh-TW" altLang="en-US" noProof="0"/>
              <a:t>按一下至副標題樣式</a:t>
            </a:r>
          </a:p>
        </p:txBody>
      </p:sp>
      <p:sp>
        <p:nvSpPr>
          <p:cNvPr id="36" name="平形四邊形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699F50C-BE38-4BD0-BA84-9B090E1F2B9B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27" name="標題 1" title="職稱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 </a:t>
            </a:r>
          </a:p>
        </p:txBody>
      </p:sp>
    </p:spTree>
    <p:extLst>
      <p:ext uri="{BB962C8B-B14F-4D97-AF65-F5344CB8AC3E}">
        <p14:creationId xmlns:p14="http://schemas.microsoft.com/office/powerpoint/2010/main" val="3256540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圖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群組 27">
            <a:extLst>
              <a:ext uri="{FF2B5EF4-FFF2-40B4-BE49-F238E27FC236}">
                <a16:creationId xmlns:a16="http://schemas.microsoft.com/office/drawing/2014/main" id="{5806E656-313A-47B1-B381-D004200F7A01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9" name="對角線條紋 28">
              <a:extLst>
                <a:ext uri="{FF2B5EF4-FFF2-40B4-BE49-F238E27FC236}">
                  <a16:creationId xmlns:a16="http://schemas.microsoft.com/office/drawing/2014/main" id="{65F8E2DA-4BB4-4421-9172-A11AF38DFEF4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cxnSp>
          <p:nvCxnSpPr>
            <p:cNvPr id="30" name="直線接點​​(S) 29">
              <a:extLst>
                <a:ext uri="{FF2B5EF4-FFF2-40B4-BE49-F238E27FC236}">
                  <a16:creationId xmlns:a16="http://schemas.microsoft.com/office/drawing/2014/main" id="{6EDB47F2-B6A7-40B4-8A2C-06719F75C08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平形四邊形 30">
              <a:extLst>
                <a:ext uri="{FF2B5EF4-FFF2-40B4-BE49-F238E27FC236}">
                  <a16:creationId xmlns:a16="http://schemas.microsoft.com/office/drawing/2014/main" id="{B188E7A9-2351-4B68-98B8-10099CB39CD2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33" name="平形四邊形 32">
            <a:extLst>
              <a:ext uri="{FF2B5EF4-FFF2-40B4-BE49-F238E27FC236}">
                <a16:creationId xmlns:a16="http://schemas.microsoft.com/office/drawing/2014/main" id="{F088C182-BF10-45B2-B159-7702E00D31D4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4" name="文字版面配置區 4" title="副標題">
            <a:extLst>
              <a:ext uri="{FF2B5EF4-FFF2-40B4-BE49-F238E27FC236}">
                <a16:creationId xmlns:a16="http://schemas.microsoft.com/office/drawing/2014/main" id="{FB561B16-2788-452A-B7AF-A482256DCD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zh-TW" altLang="en-US" noProof="0"/>
              <a:t>按一下至副標題樣式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6990C03-1647-2044-B335-6F5F19E4E5F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4F03A7CC-E6DC-1544-BE55-15EC1718B77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699F50C-BE38-4BD0-BA84-9B090E1F2B9B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17" name="標題 1" title="職稱 ">
            <a:extLst>
              <a:ext uri="{FF2B5EF4-FFF2-40B4-BE49-F238E27FC236}">
                <a16:creationId xmlns:a16="http://schemas.microsoft.com/office/drawing/2014/main" id="{BDEC780E-6412-1344-A62E-6B84E9CCB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 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2C82AC85-33B6-2B49-8BF4-084144443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814" y="2005762"/>
            <a:ext cx="5225764" cy="408388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zh-TW" altLang="en-US" noProof="0"/>
              <a:t>此處輸入文字</a:t>
            </a:r>
          </a:p>
        </p:txBody>
      </p:sp>
      <p:sp>
        <p:nvSpPr>
          <p:cNvPr id="20" name="圖表預留位置 2" title="圖表">
            <a:extLst>
              <a:ext uri="{FF2B5EF4-FFF2-40B4-BE49-F238E27FC236}">
                <a16:creationId xmlns:a16="http://schemas.microsoft.com/office/drawing/2014/main" id="{0EF0FD2A-B62A-4931-846D-2602DED2660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796114" y="2005762"/>
            <a:ext cx="5719397" cy="408447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按一下圖示以新增圖表</a:t>
            </a:r>
          </a:p>
        </p:txBody>
      </p:sp>
    </p:spTree>
    <p:extLst>
      <p:ext uri="{BB962C8B-B14F-4D97-AF65-F5344CB8AC3E}">
        <p14:creationId xmlns:p14="http://schemas.microsoft.com/office/powerpoint/2010/main" val="2200477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表格預留位置 11" title="表格">
            <a:extLst>
              <a:ext uri="{FF2B5EF4-FFF2-40B4-BE49-F238E27FC236}">
                <a16:creationId xmlns:a16="http://schemas.microsoft.com/office/drawing/2014/main" id="{7CD3E31F-0AF8-4EB8-B6FA-BD95A2EDA63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31378" y="2664803"/>
            <a:ext cx="10993375" cy="3433180"/>
          </a:xfrm>
          <a:prstGeom prst="rect">
            <a:avLst/>
          </a:prstGeom>
        </p:spPr>
        <p:txBody>
          <a:bodyPr lIns="91420" tIns="45710" rIns="91420" bIns="45710" rtlCol="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按一下圖示以新增表格</a:t>
            </a: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36C8A74F-FDDF-48E8-AC2B-A5BD59D7D6A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對角線條紋 26">
              <a:extLst>
                <a:ext uri="{FF2B5EF4-FFF2-40B4-BE49-F238E27FC236}">
                  <a16:creationId xmlns:a16="http://schemas.microsoft.com/office/drawing/2014/main" id="{2D5247F3-E6EB-4003-B1FD-F6200F0738E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cxnSp>
          <p:nvCxnSpPr>
            <p:cNvPr id="28" name="直線接點​​(S) 27">
              <a:extLst>
                <a:ext uri="{FF2B5EF4-FFF2-40B4-BE49-F238E27FC236}">
                  <a16:creationId xmlns:a16="http://schemas.microsoft.com/office/drawing/2014/main" id="{E9B7D995-9FB8-4461-8AAA-FA8B9A145B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平形四邊形 32">
              <a:extLst>
                <a:ext uri="{FF2B5EF4-FFF2-40B4-BE49-F238E27FC236}">
                  <a16:creationId xmlns:a16="http://schemas.microsoft.com/office/drawing/2014/main" id="{849B962F-68BC-4B89-B4D8-D862517534DF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36" name="平形四邊形 35">
            <a:extLst>
              <a:ext uri="{FF2B5EF4-FFF2-40B4-BE49-F238E27FC236}">
                <a16:creationId xmlns:a16="http://schemas.microsoft.com/office/drawing/2014/main" id="{8006416B-866C-47E5-8480-109B40F9EAA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7" name="文字版面配置區 4" title="副標題">
            <a:extLst>
              <a:ext uri="{FF2B5EF4-FFF2-40B4-BE49-F238E27FC236}">
                <a16:creationId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zh-TW" altLang="en-US" noProof="0"/>
              <a:t>按一下至副標題樣式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5750A33E-CEFE-4D43-9554-513B01B1D3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4A960C75-8FA7-5740-9388-2B5112B2C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699F50C-BE38-4BD0-BA84-9B090E1F2B9B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17" name="標題 1" title="職稱 ">
            <a:extLst>
              <a:ext uri="{FF2B5EF4-FFF2-40B4-BE49-F238E27FC236}">
                <a16:creationId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 </a:t>
            </a:r>
          </a:p>
        </p:txBody>
      </p:sp>
    </p:spTree>
    <p:extLst>
      <p:ext uri="{BB962C8B-B14F-4D97-AF65-F5344CB8AC3E}">
        <p14:creationId xmlns:p14="http://schemas.microsoft.com/office/powerpoint/2010/main" val="3415060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大型相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圖片版面配置區 31" title="影像">
            <a:extLst>
              <a:ext uri="{FF2B5EF4-FFF2-40B4-BE49-F238E27FC236}">
                <a16:creationId xmlns:a16="http://schemas.microsoft.com/office/drawing/2014/main" id="{D683190A-95C6-428D-AEE4-FC8350C324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9229" y="326570"/>
            <a:ext cx="11473542" cy="6204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zh-TW" altLang="en-US" noProof="0"/>
              <a:t>在這裡插入影像或將影像拖放到這裡</a:t>
            </a:r>
          </a:p>
        </p:txBody>
      </p:sp>
      <p:cxnSp>
        <p:nvCxnSpPr>
          <p:cNvPr id="6" name="直線接點​​(S) 5">
            <a:extLst>
              <a:ext uri="{FF2B5EF4-FFF2-40B4-BE49-F238E27FC236}">
                <a16:creationId xmlns:a16="http://schemas.microsoft.com/office/drawing/2014/main" id="{F78F4957-6DDE-40CE-9D33-00B1434FA0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344886"/>
            <a:ext cx="2362200" cy="12409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標題 1" title="職稱 ">
            <a:extLst>
              <a:ext uri="{FF2B5EF4-FFF2-40B4-BE49-F238E27FC236}">
                <a16:creationId xmlns:a16="http://schemas.microsoft.com/office/drawing/2014/main" id="{D9A8085F-72C4-4DFB-813E-C5666B0C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229" y="558802"/>
            <a:ext cx="8333222" cy="93979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rtlCol="0" anchor="ctr"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在此放入標題</a:t>
            </a:r>
          </a:p>
        </p:txBody>
      </p:sp>
    </p:spTree>
    <p:extLst>
      <p:ext uri="{BB962C8B-B14F-4D97-AF65-F5344CB8AC3E}">
        <p14:creationId xmlns:p14="http://schemas.microsoft.com/office/powerpoint/2010/main" val="4237576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感謝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title="職稱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5721" y="1821022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9" name="文字版面配置區 3">
            <a:extLst>
              <a:ext uri="{FF2B5EF4-FFF2-40B4-BE49-F238E27FC236}">
                <a16:creationId xmlns:a16="http://schemas.microsoft.com/office/drawing/2014/main" id="{A488AB73-8058-4FB5-9619-FCECCA9F3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2929" y="3461163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姓名</a:t>
            </a:r>
          </a:p>
        </p:txBody>
      </p:sp>
      <p:sp>
        <p:nvSpPr>
          <p:cNvPr id="10" name="文字版面配置區 4">
            <a:extLst>
              <a:ext uri="{FF2B5EF4-FFF2-40B4-BE49-F238E27FC236}">
                <a16:creationId xmlns:a16="http://schemas.microsoft.com/office/drawing/2014/main" id="{359BE165-3EB5-4C11-8B53-6E98C0BC2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2929" y="3839451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電話號碼</a:t>
            </a:r>
          </a:p>
        </p:txBody>
      </p:sp>
      <p:sp>
        <p:nvSpPr>
          <p:cNvPr id="11" name="文字版面配置區 5">
            <a:extLst>
              <a:ext uri="{FF2B5EF4-FFF2-40B4-BE49-F238E27FC236}">
                <a16:creationId xmlns:a16="http://schemas.microsoft.com/office/drawing/2014/main" id="{79D05293-35AD-495F-A7AE-942398090B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2928" y="4216669"/>
            <a:ext cx="3445783" cy="28907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電子郵件 </a:t>
            </a:r>
          </a:p>
        </p:txBody>
      </p:sp>
      <p:sp>
        <p:nvSpPr>
          <p:cNvPr id="13" name="文字版面配置區 21">
            <a:extLst>
              <a:ext uri="{FF2B5EF4-FFF2-40B4-BE49-F238E27FC236}">
                <a16:creationId xmlns:a16="http://schemas.microsoft.com/office/drawing/2014/main" id="{997A03F2-8D8A-4425-9F56-66DB33CE11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2929" y="4594957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公司網站</a:t>
            </a:r>
          </a:p>
        </p:txBody>
      </p:sp>
      <p:sp>
        <p:nvSpPr>
          <p:cNvPr id="14" name="圖案 4157">
            <a:extLst>
              <a:ext uri="{FF2B5EF4-FFF2-40B4-BE49-F238E27FC236}">
                <a16:creationId xmlns:a16="http://schemas.microsoft.com/office/drawing/2014/main" id="{A30A8F28-98F4-425F-A750-78192A157DF4}"/>
              </a:ext>
            </a:extLst>
          </p:cNvPr>
          <p:cNvSpPr/>
          <p:nvPr userDrawn="1"/>
        </p:nvSpPr>
        <p:spPr>
          <a:xfrm>
            <a:off x="6458938" y="3505247"/>
            <a:ext cx="258875" cy="258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5" name="圖案 4186">
            <a:extLst>
              <a:ext uri="{FF2B5EF4-FFF2-40B4-BE49-F238E27FC236}">
                <a16:creationId xmlns:a16="http://schemas.microsoft.com/office/drawing/2014/main" id="{2F84D399-8148-4E86-A1E4-BE7D1D81383A}"/>
              </a:ext>
            </a:extLst>
          </p:cNvPr>
          <p:cNvSpPr/>
          <p:nvPr userDrawn="1"/>
        </p:nvSpPr>
        <p:spPr>
          <a:xfrm>
            <a:off x="6507622" y="3897986"/>
            <a:ext cx="161507" cy="296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9" name="圖案 4379">
            <a:extLst>
              <a:ext uri="{FF2B5EF4-FFF2-40B4-BE49-F238E27FC236}">
                <a16:creationId xmlns:a16="http://schemas.microsoft.com/office/drawing/2014/main" id="{E4408FF8-E342-42F8-BBE9-1220822B5E99}"/>
              </a:ext>
            </a:extLst>
          </p:cNvPr>
          <p:cNvSpPr/>
          <p:nvPr userDrawn="1"/>
        </p:nvSpPr>
        <p:spPr>
          <a:xfrm>
            <a:off x="6458938" y="4327945"/>
            <a:ext cx="258875" cy="188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0" name="圖案 4487">
            <a:extLst>
              <a:ext uri="{FF2B5EF4-FFF2-40B4-BE49-F238E27FC236}">
                <a16:creationId xmlns:a16="http://schemas.microsoft.com/office/drawing/2014/main" id="{11D27456-C005-4109-9E74-0B692200A0B3}"/>
              </a:ext>
            </a:extLst>
          </p:cNvPr>
          <p:cNvSpPr/>
          <p:nvPr userDrawn="1"/>
        </p:nvSpPr>
        <p:spPr>
          <a:xfrm>
            <a:off x="6471716" y="4650082"/>
            <a:ext cx="233318" cy="233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1" name="直角三角形 20">
            <a:extLst>
              <a:ext uri="{FF2B5EF4-FFF2-40B4-BE49-F238E27FC236}">
                <a16:creationId xmlns:a16="http://schemas.microsoft.com/office/drawing/2014/main" id="{FDDD2B84-3CB9-4567-8C91-C538E8A1C89F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cxnSp>
        <p:nvCxnSpPr>
          <p:cNvPr id="22" name="直線接點​​(S) 21">
            <a:extLst>
              <a:ext uri="{FF2B5EF4-FFF2-40B4-BE49-F238E27FC236}">
                <a16:creationId xmlns:a16="http://schemas.microsoft.com/office/drawing/2014/main" id="{34EF3020-1476-41B1-9FE7-B476A25C53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​​ 22">
            <a:extLst>
              <a:ext uri="{FF2B5EF4-FFF2-40B4-BE49-F238E27FC236}">
                <a16:creationId xmlns:a16="http://schemas.microsoft.com/office/drawing/2014/main" id="{B1B64EC3-B232-415D-8E27-EB3E24D13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​​(S) 23">
            <a:extLst>
              <a:ext uri="{FF2B5EF4-FFF2-40B4-BE49-F238E27FC236}">
                <a16:creationId xmlns:a16="http://schemas.microsoft.com/office/drawing/2014/main" id="{2261CE2F-F199-4242-AC6C-692676B81FF1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圖片版面配置區 24">
            <a:extLst>
              <a:ext uri="{FF2B5EF4-FFF2-40B4-BE49-F238E27FC236}">
                <a16:creationId xmlns:a16="http://schemas.microsoft.com/office/drawing/2014/main" id="{89C0506D-0CA6-4583-9D04-24E7F4D16A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prstGeom prst="rect">
            <a:avLst/>
          </a:pr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</p:spTree>
    <p:extLst>
      <p:ext uri="{BB962C8B-B14F-4D97-AF65-F5344CB8AC3E}">
        <p14:creationId xmlns:p14="http://schemas.microsoft.com/office/powerpoint/2010/main" val="3839051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DB16155-303B-403D-8B49-D4CEE47D6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53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B915EF5-4ABE-4759-AC09-679CD6083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699F50C-BE38-4BD0-BA84-9B090E1F2B9B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9" name="標題版面配置區 8">
            <a:extLst>
              <a:ext uri="{FF2B5EF4-FFF2-40B4-BE49-F238E27FC236}">
                <a16:creationId xmlns:a16="http://schemas.microsoft.com/office/drawing/2014/main" id="{AA2D2B61-D240-024D-AD60-4162EF15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10835122" cy="1147968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56488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85" r:id="rId3"/>
    <p:sldLayoutId id="2147483706" r:id="rId4"/>
    <p:sldLayoutId id="2147483708" r:id="rId5"/>
    <p:sldLayoutId id="2147483704" r:id="rId6"/>
    <p:sldLayoutId id="2147483689" r:id="rId7"/>
    <p:sldLayoutId id="2147483668" r:id="rId8"/>
    <p:sldLayoutId id="2147483707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692" r:id="rId17"/>
    <p:sldLayoutId id="2147483697" r:id="rId18"/>
    <p:sldLayoutId id="2147483674" r:id="rId19"/>
    <p:sldLayoutId id="2147483718" r:id="rId20"/>
    <p:sldLayoutId id="2147483719" r:id="rId21"/>
    <p:sldLayoutId id="2147483720" r:id="rId22"/>
    <p:sldLayoutId id="2147483721" r:id="rId23"/>
    <p:sldLayoutId id="2147483722" r:id="rId24"/>
    <p:sldLayoutId id="2147483723" r:id="rId25"/>
    <p:sldLayoutId id="2147483724" r:id="rId26"/>
    <p:sldLayoutId id="2147483725" r:id="rId27"/>
    <p:sldLayoutId id="2147483726" r:id="rId28"/>
    <p:sldLayoutId id="2147483727" r:id="rId29"/>
    <p:sldLayoutId id="2147483728" r:id="rId30"/>
    <p:sldLayoutId id="2147483729" r:id="rId31"/>
    <p:sldLayoutId id="2147483731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IN" sz="4400" b="1" kern="1200">
          <a:solidFill>
            <a:schemeClr val="accent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E7A40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IN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library.pu.edu.tw/" TargetMode="Externa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.pu.edu.tw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ebpacx.lib.pu.edu.tw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pu.ebook.hyread.com.tw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jumper.lib.pu.edu.tw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jumper.lib.pu.edu.tw/resourceDetail?resourceType=databases&amp;id=11V202100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tpl.ncl.edu.tw/NclService/JournalQuery" TargetMode="Externa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library.pu.edu.tw/" TargetMode="Externa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jumper.lib.pu.edu.tw/resourceDetail?resourceType=databases&amp;id=101100100" TargetMode="Externa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jumper.lib.pu.edu.tw/resourceDetail?resourceType=databases&amp;id=10H20C100" TargetMode="External"/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jumper.lib.pu.edu.tw/resourceDetail?resourceType=databases&amp;id=10H20C100" TargetMode="External"/><Relationship Id="rId1" Type="http://schemas.openxmlformats.org/officeDocument/2006/relationships/slideLayout" Target="../slideLayouts/slideLayout2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jumper.lib.pu.edu.tw/sendURLApiV3?dbid=L7D201100" TargetMode="External"/><Relationship Id="rId1" Type="http://schemas.openxmlformats.org/officeDocument/2006/relationships/slideLayout" Target="../slideLayouts/slideLayout2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cloud.ncl.edu.tw/pu/" TargetMode="External"/><Relationship Id="rId1" Type="http://schemas.openxmlformats.org/officeDocument/2006/relationships/slideLayout" Target="../slideLayouts/slideLayout2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www.airitilibrary.com/" TargetMode="External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jumper.lib.pu.edu.tw/sendURLApiV3?dbid=LDB0045" TargetMode="Externa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s://research.ebsco.com/c/4wk2ns/search?defaultdb=n5h" TargetMode="Externa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jumper.lib.pu.edu.tw/sendURLApiV3?dbid=11W21A100" TargetMode="Externa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1"/>
          <p:cNvSpPr txBox="1"/>
          <p:nvPr/>
        </p:nvSpPr>
        <p:spPr>
          <a:xfrm>
            <a:off x="1119190" y="1514829"/>
            <a:ext cx="9523600" cy="270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zh-TW" altLang="en-US" sz="4400" dirty="0">
                <a:solidFill>
                  <a:srgbClr val="63928F"/>
                </a:solidFill>
                <a:latin typeface="Archivo Black"/>
                <a:ea typeface="Archivo Black"/>
                <a:cs typeface="Archivo Black"/>
                <a:sym typeface="Archivo Black"/>
              </a:rPr>
              <a:t>吳黛敏老師班級</a:t>
            </a:r>
            <a:br>
              <a:rPr lang="zh-TW" altLang="en-US" sz="4400" dirty="0">
                <a:solidFill>
                  <a:srgbClr val="63928F"/>
                </a:solidFill>
                <a:latin typeface="Archivo Black"/>
                <a:ea typeface="Archivo Black"/>
                <a:cs typeface="Archivo Black"/>
                <a:sym typeface="Archivo Black"/>
              </a:rPr>
            </a:br>
            <a:r>
              <a:rPr lang="zh-TW" altLang="en-US" sz="4400" dirty="0">
                <a:solidFill>
                  <a:srgbClr val="63928F"/>
                </a:solidFill>
                <a:latin typeface="Archivo Black"/>
                <a:ea typeface="Archivo Black"/>
                <a:cs typeface="Archivo Black"/>
                <a:sym typeface="Archivo Black"/>
              </a:rPr>
              <a:t>英二</a:t>
            </a:r>
            <a:r>
              <a:rPr lang="en-US" altLang="zh-TW" sz="4400" dirty="0">
                <a:solidFill>
                  <a:srgbClr val="63928F"/>
                </a:solidFill>
                <a:latin typeface="Archivo Black"/>
                <a:ea typeface="Archivo Black"/>
                <a:cs typeface="Archivo Black"/>
                <a:sym typeface="Archivo Black"/>
              </a:rPr>
              <a:t>A(b)</a:t>
            </a:r>
            <a:r>
              <a:rPr lang="zh-TW" altLang="en-US" sz="4400" dirty="0">
                <a:solidFill>
                  <a:srgbClr val="63928F"/>
                </a:solidFill>
                <a:latin typeface="Archivo Black"/>
                <a:ea typeface="Archivo Black"/>
                <a:cs typeface="Archivo Black"/>
                <a:sym typeface="Archivo Black"/>
              </a:rPr>
              <a:t>組</a:t>
            </a:r>
            <a:br>
              <a:rPr lang="zh-TW" altLang="en-US" sz="4400" dirty="0">
                <a:solidFill>
                  <a:srgbClr val="63928F"/>
                </a:solidFill>
                <a:latin typeface="Archivo Black"/>
                <a:ea typeface="Archivo Black"/>
                <a:cs typeface="Archivo Black"/>
                <a:sym typeface="Archivo Black"/>
              </a:rPr>
            </a:br>
            <a:r>
              <a:rPr lang="zh-TW" altLang="en-US" sz="4400" dirty="0">
                <a:solidFill>
                  <a:srgbClr val="63928F"/>
                </a:solidFill>
                <a:latin typeface="Archivo Black"/>
                <a:ea typeface="Archivo Black"/>
                <a:cs typeface="Archivo Black"/>
                <a:sym typeface="Archivo Black"/>
              </a:rPr>
              <a:t>中級英文作文</a:t>
            </a:r>
            <a:r>
              <a:rPr lang="en-US" altLang="zh-TW" sz="4400" dirty="0">
                <a:solidFill>
                  <a:srgbClr val="63928F"/>
                </a:solidFill>
                <a:latin typeface="Archivo Black"/>
                <a:ea typeface="Archivo Black"/>
                <a:cs typeface="Archivo Black"/>
                <a:sym typeface="Archivo Black"/>
              </a:rPr>
              <a:t>(II)</a:t>
            </a:r>
          </a:p>
          <a:p>
            <a:pPr algn="ctr"/>
            <a:r>
              <a:rPr lang="zh-TW" altLang="en-US" sz="4400" dirty="0">
                <a:solidFill>
                  <a:srgbClr val="63928F"/>
                </a:solidFill>
                <a:latin typeface="Archivo Black"/>
                <a:ea typeface="Archivo Black"/>
                <a:cs typeface="Archivo Black"/>
                <a:sym typeface="Archivo Black"/>
              </a:rPr>
              <a:t>圖書館資源研習</a:t>
            </a:r>
            <a:endParaRPr sz="4400" dirty="0"/>
          </a:p>
        </p:txBody>
      </p:sp>
      <p:grpSp>
        <p:nvGrpSpPr>
          <p:cNvPr id="64" name="Google Shape;64;p11"/>
          <p:cNvGrpSpPr/>
          <p:nvPr/>
        </p:nvGrpSpPr>
        <p:grpSpPr>
          <a:xfrm>
            <a:off x="5901434" y="5065933"/>
            <a:ext cx="5285217" cy="723768"/>
            <a:chOff x="0" y="-38100"/>
            <a:chExt cx="2087987" cy="285933"/>
          </a:xfrm>
        </p:grpSpPr>
        <p:sp>
          <p:nvSpPr>
            <p:cNvPr id="65" name="Google Shape;65;p11"/>
            <p:cNvSpPr/>
            <p:nvPr/>
          </p:nvSpPr>
          <p:spPr>
            <a:xfrm>
              <a:off x="0" y="0"/>
              <a:ext cx="2087987" cy="247833"/>
            </a:xfrm>
            <a:custGeom>
              <a:avLst/>
              <a:gdLst/>
              <a:ahLst/>
              <a:cxnLst/>
              <a:rect l="l" t="t" r="r" b="b"/>
              <a:pathLst>
                <a:path w="2087987" h="247833" extrusionOk="0">
                  <a:moveTo>
                    <a:pt x="49804" y="0"/>
                  </a:moveTo>
                  <a:lnTo>
                    <a:pt x="2038183" y="0"/>
                  </a:lnTo>
                  <a:cubicBezTo>
                    <a:pt x="2051392" y="0"/>
                    <a:pt x="2064060" y="5247"/>
                    <a:pt x="2073400" y="14587"/>
                  </a:cubicBezTo>
                  <a:cubicBezTo>
                    <a:pt x="2082740" y="23927"/>
                    <a:pt x="2087987" y="36595"/>
                    <a:pt x="2087987" y="49804"/>
                  </a:cubicBezTo>
                  <a:lnTo>
                    <a:pt x="2087987" y="198029"/>
                  </a:lnTo>
                  <a:cubicBezTo>
                    <a:pt x="2087987" y="211238"/>
                    <a:pt x="2082740" y="223906"/>
                    <a:pt x="2073400" y="233246"/>
                  </a:cubicBezTo>
                  <a:cubicBezTo>
                    <a:pt x="2064060" y="242586"/>
                    <a:pt x="2051392" y="247833"/>
                    <a:pt x="2038183" y="247833"/>
                  </a:cubicBezTo>
                  <a:lnTo>
                    <a:pt x="49804" y="247833"/>
                  </a:lnTo>
                  <a:cubicBezTo>
                    <a:pt x="36595" y="247833"/>
                    <a:pt x="23927" y="242586"/>
                    <a:pt x="14587" y="233246"/>
                  </a:cubicBezTo>
                  <a:cubicBezTo>
                    <a:pt x="5247" y="223906"/>
                    <a:pt x="0" y="211238"/>
                    <a:pt x="0" y="198029"/>
                  </a:cubicBezTo>
                  <a:lnTo>
                    <a:pt x="0" y="49804"/>
                  </a:lnTo>
                  <a:cubicBezTo>
                    <a:pt x="0" y="36595"/>
                    <a:pt x="5247" y="23927"/>
                    <a:pt x="14587" y="14587"/>
                  </a:cubicBezTo>
                  <a:cubicBezTo>
                    <a:pt x="23927" y="5247"/>
                    <a:pt x="36595" y="0"/>
                    <a:pt x="49804" y="0"/>
                  </a:cubicBezTo>
                  <a:close/>
                </a:path>
              </a:pathLst>
            </a:custGeom>
            <a:solidFill>
              <a:srgbClr val="FDCF5C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66" name="Google Shape;66;p11"/>
            <p:cNvSpPr txBox="1"/>
            <p:nvPr/>
          </p:nvSpPr>
          <p:spPr>
            <a:xfrm>
              <a:off x="0" y="-38100"/>
              <a:ext cx="2087987" cy="285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" name="Google Shape;67;p11"/>
          <p:cNvGrpSpPr/>
          <p:nvPr/>
        </p:nvGrpSpPr>
        <p:grpSpPr>
          <a:xfrm>
            <a:off x="4348329" y="3948845"/>
            <a:ext cx="6933074" cy="1889166"/>
            <a:chOff x="0" y="-38100"/>
            <a:chExt cx="2087987" cy="285933"/>
          </a:xfrm>
        </p:grpSpPr>
        <p:sp>
          <p:nvSpPr>
            <p:cNvPr id="68" name="Google Shape;68;p11"/>
            <p:cNvSpPr/>
            <p:nvPr/>
          </p:nvSpPr>
          <p:spPr>
            <a:xfrm>
              <a:off x="0" y="0"/>
              <a:ext cx="2087987" cy="247833"/>
            </a:xfrm>
            <a:custGeom>
              <a:avLst/>
              <a:gdLst/>
              <a:ahLst/>
              <a:cxnLst/>
              <a:rect l="l" t="t" r="r" b="b"/>
              <a:pathLst>
                <a:path w="2087987" h="247833" extrusionOk="0">
                  <a:moveTo>
                    <a:pt x="49804" y="0"/>
                  </a:moveTo>
                  <a:lnTo>
                    <a:pt x="2038183" y="0"/>
                  </a:lnTo>
                  <a:cubicBezTo>
                    <a:pt x="2051392" y="0"/>
                    <a:pt x="2064060" y="5247"/>
                    <a:pt x="2073400" y="14587"/>
                  </a:cubicBezTo>
                  <a:cubicBezTo>
                    <a:pt x="2082740" y="23927"/>
                    <a:pt x="2087987" y="36595"/>
                    <a:pt x="2087987" y="49804"/>
                  </a:cubicBezTo>
                  <a:lnTo>
                    <a:pt x="2087987" y="198029"/>
                  </a:lnTo>
                  <a:cubicBezTo>
                    <a:pt x="2087987" y="211238"/>
                    <a:pt x="2082740" y="223906"/>
                    <a:pt x="2073400" y="233246"/>
                  </a:cubicBezTo>
                  <a:cubicBezTo>
                    <a:pt x="2064060" y="242586"/>
                    <a:pt x="2051392" y="247833"/>
                    <a:pt x="2038183" y="247833"/>
                  </a:cubicBezTo>
                  <a:lnTo>
                    <a:pt x="49804" y="247833"/>
                  </a:lnTo>
                  <a:cubicBezTo>
                    <a:pt x="36595" y="247833"/>
                    <a:pt x="23927" y="242586"/>
                    <a:pt x="14587" y="233246"/>
                  </a:cubicBezTo>
                  <a:cubicBezTo>
                    <a:pt x="5247" y="223906"/>
                    <a:pt x="0" y="211238"/>
                    <a:pt x="0" y="198029"/>
                  </a:cubicBezTo>
                  <a:lnTo>
                    <a:pt x="0" y="49804"/>
                  </a:lnTo>
                  <a:cubicBezTo>
                    <a:pt x="0" y="36595"/>
                    <a:pt x="5247" y="23927"/>
                    <a:pt x="14587" y="14587"/>
                  </a:cubicBezTo>
                  <a:cubicBezTo>
                    <a:pt x="23927" y="5247"/>
                    <a:pt x="36595" y="0"/>
                    <a:pt x="49804" y="0"/>
                  </a:cubicBezTo>
                  <a:close/>
                </a:path>
              </a:pathLst>
            </a:custGeom>
            <a:solidFill>
              <a:srgbClr val="D65C5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69" name="Google Shape;69;p11"/>
            <p:cNvSpPr txBox="1"/>
            <p:nvPr/>
          </p:nvSpPr>
          <p:spPr>
            <a:xfrm>
              <a:off x="0" y="-38100"/>
              <a:ext cx="2087987" cy="285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" name="Google Shape;71;p11"/>
          <p:cNvGrpSpPr/>
          <p:nvPr/>
        </p:nvGrpSpPr>
        <p:grpSpPr>
          <a:xfrm>
            <a:off x="9520260" y="-322875"/>
            <a:ext cx="1464358" cy="1464358"/>
            <a:chOff x="0" y="0"/>
            <a:chExt cx="812800" cy="812800"/>
          </a:xfrm>
        </p:grpSpPr>
        <p:sp>
          <p:nvSpPr>
            <p:cNvPr id="72" name="Google Shape;72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6A4AB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73" name="Google Shape;73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" name="Google Shape;74;p11"/>
          <p:cNvGrpSpPr/>
          <p:nvPr/>
        </p:nvGrpSpPr>
        <p:grpSpPr>
          <a:xfrm>
            <a:off x="10339513" y="306934"/>
            <a:ext cx="742483" cy="742483"/>
            <a:chOff x="0" y="0"/>
            <a:chExt cx="812800" cy="812800"/>
          </a:xfrm>
        </p:grpSpPr>
        <p:sp>
          <p:nvSpPr>
            <p:cNvPr id="75" name="Google Shape;75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5C5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76" name="Google Shape;76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" name="Google Shape;77;p11"/>
          <p:cNvGrpSpPr/>
          <p:nvPr/>
        </p:nvGrpSpPr>
        <p:grpSpPr>
          <a:xfrm>
            <a:off x="10615487" y="-511545"/>
            <a:ext cx="2057400" cy="2057400"/>
            <a:chOff x="0" y="0"/>
            <a:chExt cx="812800" cy="812800"/>
          </a:xfrm>
        </p:grpSpPr>
        <p:sp>
          <p:nvSpPr>
            <p:cNvPr id="78" name="Google Shape;78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BBA3E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79" name="Google Shape;79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" name="Google Shape;80;p11"/>
          <p:cNvGrpSpPr/>
          <p:nvPr/>
        </p:nvGrpSpPr>
        <p:grpSpPr>
          <a:xfrm>
            <a:off x="10552472" y="886774"/>
            <a:ext cx="728931" cy="728931"/>
            <a:chOff x="0" y="0"/>
            <a:chExt cx="812800" cy="812800"/>
          </a:xfrm>
        </p:grpSpPr>
        <p:sp>
          <p:nvSpPr>
            <p:cNvPr id="81" name="Google Shape;81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3928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82" name="Google Shape;82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" name="Google Shape;83;p11"/>
          <p:cNvGrpSpPr/>
          <p:nvPr/>
        </p:nvGrpSpPr>
        <p:grpSpPr>
          <a:xfrm>
            <a:off x="11081996" y="1141483"/>
            <a:ext cx="1528377" cy="1528377"/>
            <a:chOff x="0" y="0"/>
            <a:chExt cx="812800" cy="812800"/>
          </a:xfrm>
        </p:grpSpPr>
        <p:sp>
          <p:nvSpPr>
            <p:cNvPr id="84" name="Google Shape;84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6A4AB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85" name="Google Shape;85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" name="Google Shape;86;p11"/>
          <p:cNvGrpSpPr/>
          <p:nvPr/>
        </p:nvGrpSpPr>
        <p:grpSpPr>
          <a:xfrm>
            <a:off x="10252439" y="1601833"/>
            <a:ext cx="373529" cy="373529"/>
            <a:chOff x="0" y="0"/>
            <a:chExt cx="812800" cy="812800"/>
          </a:xfrm>
        </p:grpSpPr>
        <p:sp>
          <p:nvSpPr>
            <p:cNvPr id="87" name="Google Shape;87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6A4AB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88" name="Google Shape;88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" name="Google Shape;89;p11"/>
          <p:cNvGrpSpPr/>
          <p:nvPr/>
        </p:nvGrpSpPr>
        <p:grpSpPr>
          <a:xfrm>
            <a:off x="9286112" y="1770986"/>
            <a:ext cx="234148" cy="234148"/>
            <a:chOff x="0" y="0"/>
            <a:chExt cx="812800" cy="812800"/>
          </a:xfrm>
        </p:grpSpPr>
        <p:sp>
          <p:nvSpPr>
            <p:cNvPr id="90" name="Google Shape;90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6A4AB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91" name="Google Shape;91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" name="Google Shape;92;p11"/>
          <p:cNvGrpSpPr/>
          <p:nvPr/>
        </p:nvGrpSpPr>
        <p:grpSpPr>
          <a:xfrm>
            <a:off x="10481284" y="1898952"/>
            <a:ext cx="144685" cy="144685"/>
            <a:chOff x="0" y="0"/>
            <a:chExt cx="812800" cy="812800"/>
          </a:xfrm>
        </p:grpSpPr>
        <p:sp>
          <p:nvSpPr>
            <p:cNvPr id="93" name="Google Shape;93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5C5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94" name="Google Shape;94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" name="Google Shape;95;p11"/>
          <p:cNvGrpSpPr/>
          <p:nvPr/>
        </p:nvGrpSpPr>
        <p:grpSpPr>
          <a:xfrm>
            <a:off x="531954" y="3482845"/>
            <a:ext cx="307692" cy="307692"/>
            <a:chOff x="0" y="0"/>
            <a:chExt cx="812800" cy="812800"/>
          </a:xfrm>
        </p:grpSpPr>
        <p:sp>
          <p:nvSpPr>
            <p:cNvPr id="96" name="Google Shape;96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5C5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97" name="Google Shape;97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" name="Google Shape;98;p11"/>
          <p:cNvGrpSpPr/>
          <p:nvPr/>
        </p:nvGrpSpPr>
        <p:grpSpPr>
          <a:xfrm>
            <a:off x="10738489" y="2005134"/>
            <a:ext cx="77004" cy="77004"/>
            <a:chOff x="0" y="0"/>
            <a:chExt cx="812800" cy="812800"/>
          </a:xfrm>
        </p:grpSpPr>
        <p:sp>
          <p:nvSpPr>
            <p:cNvPr id="99" name="Google Shape;99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BBA3E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00" name="Google Shape;100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" name="Google Shape;101;p11"/>
          <p:cNvGrpSpPr/>
          <p:nvPr/>
        </p:nvGrpSpPr>
        <p:grpSpPr>
          <a:xfrm>
            <a:off x="11827535" y="2305395"/>
            <a:ext cx="728931" cy="728931"/>
            <a:chOff x="0" y="0"/>
            <a:chExt cx="812800" cy="812800"/>
          </a:xfrm>
        </p:grpSpPr>
        <p:sp>
          <p:nvSpPr>
            <p:cNvPr id="102" name="Google Shape;102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5C5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03" name="Google Shape;103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" name="Google Shape;104;p11"/>
          <p:cNvGrpSpPr/>
          <p:nvPr/>
        </p:nvGrpSpPr>
        <p:grpSpPr>
          <a:xfrm>
            <a:off x="9025564" y="-159891"/>
            <a:ext cx="933650" cy="933650"/>
            <a:chOff x="0" y="0"/>
            <a:chExt cx="812800" cy="812800"/>
          </a:xfrm>
        </p:grpSpPr>
        <p:sp>
          <p:nvSpPr>
            <p:cNvPr id="105" name="Google Shape;105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BBA3E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06" name="Google Shape;106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11"/>
          <p:cNvGrpSpPr/>
          <p:nvPr/>
        </p:nvGrpSpPr>
        <p:grpSpPr>
          <a:xfrm>
            <a:off x="9959214" y="-349339"/>
            <a:ext cx="656273" cy="656273"/>
            <a:chOff x="0" y="0"/>
            <a:chExt cx="812800" cy="812800"/>
          </a:xfrm>
        </p:grpSpPr>
        <p:sp>
          <p:nvSpPr>
            <p:cNvPr id="108" name="Google Shape;108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3928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09" name="Google Shape;109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" name="Google Shape;110;p11"/>
          <p:cNvGrpSpPr/>
          <p:nvPr/>
        </p:nvGrpSpPr>
        <p:grpSpPr>
          <a:xfrm rot="10800000">
            <a:off x="1337412" y="5756683"/>
            <a:ext cx="1464358" cy="1464358"/>
            <a:chOff x="0" y="0"/>
            <a:chExt cx="812800" cy="812800"/>
          </a:xfrm>
        </p:grpSpPr>
        <p:sp>
          <p:nvSpPr>
            <p:cNvPr id="111" name="Google Shape;111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3928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12" name="Google Shape;112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" name="Google Shape;113;p11"/>
          <p:cNvGrpSpPr/>
          <p:nvPr/>
        </p:nvGrpSpPr>
        <p:grpSpPr>
          <a:xfrm rot="10800000">
            <a:off x="1240033" y="5848749"/>
            <a:ext cx="742483" cy="742483"/>
            <a:chOff x="0" y="0"/>
            <a:chExt cx="812800" cy="812800"/>
          </a:xfrm>
        </p:grpSpPr>
        <p:sp>
          <p:nvSpPr>
            <p:cNvPr id="114" name="Google Shape;114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BBA3E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15" name="Google Shape;115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" name="Google Shape;116;p11"/>
          <p:cNvGrpSpPr/>
          <p:nvPr/>
        </p:nvGrpSpPr>
        <p:grpSpPr>
          <a:xfrm rot="10800000">
            <a:off x="-350858" y="5352311"/>
            <a:ext cx="2057400" cy="2057400"/>
            <a:chOff x="0" y="0"/>
            <a:chExt cx="812800" cy="812800"/>
          </a:xfrm>
        </p:grpSpPr>
        <p:sp>
          <p:nvSpPr>
            <p:cNvPr id="117" name="Google Shape;117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5C5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18" name="Google Shape;118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" name="Google Shape;119;p11"/>
          <p:cNvGrpSpPr/>
          <p:nvPr/>
        </p:nvGrpSpPr>
        <p:grpSpPr>
          <a:xfrm rot="10800000">
            <a:off x="1040627" y="5282461"/>
            <a:ext cx="728931" cy="728931"/>
            <a:chOff x="0" y="0"/>
            <a:chExt cx="812800" cy="812800"/>
          </a:xfrm>
        </p:grpSpPr>
        <p:sp>
          <p:nvSpPr>
            <p:cNvPr id="120" name="Google Shape;120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6A4AB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21" name="Google Shape;121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" name="Google Shape;122;p11"/>
          <p:cNvGrpSpPr/>
          <p:nvPr/>
        </p:nvGrpSpPr>
        <p:grpSpPr>
          <a:xfrm rot="10800000">
            <a:off x="-288345" y="4228306"/>
            <a:ext cx="1528377" cy="1528377"/>
            <a:chOff x="0" y="0"/>
            <a:chExt cx="812800" cy="812800"/>
          </a:xfrm>
        </p:grpSpPr>
        <p:sp>
          <p:nvSpPr>
            <p:cNvPr id="123" name="Google Shape;123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BBA3E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24" name="Google Shape;124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5" name="Google Shape;125;p11"/>
          <p:cNvGrpSpPr/>
          <p:nvPr/>
        </p:nvGrpSpPr>
        <p:grpSpPr>
          <a:xfrm rot="10800000">
            <a:off x="1696062" y="4922804"/>
            <a:ext cx="373529" cy="373529"/>
            <a:chOff x="0" y="0"/>
            <a:chExt cx="812800" cy="812800"/>
          </a:xfrm>
        </p:grpSpPr>
        <p:sp>
          <p:nvSpPr>
            <p:cNvPr id="126" name="Google Shape;126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BBA3E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27" name="Google Shape;127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8" name="Google Shape;128;p11"/>
          <p:cNvGrpSpPr/>
          <p:nvPr/>
        </p:nvGrpSpPr>
        <p:grpSpPr>
          <a:xfrm rot="10800000">
            <a:off x="1696062" y="4854530"/>
            <a:ext cx="144685" cy="144685"/>
            <a:chOff x="0" y="0"/>
            <a:chExt cx="812800" cy="812800"/>
          </a:xfrm>
        </p:grpSpPr>
        <p:sp>
          <p:nvSpPr>
            <p:cNvPr id="129" name="Google Shape;129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5C5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30" name="Google Shape;130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1" name="Google Shape;131;p11"/>
          <p:cNvGrpSpPr/>
          <p:nvPr/>
        </p:nvGrpSpPr>
        <p:grpSpPr>
          <a:xfrm rot="10800000">
            <a:off x="1506536" y="4816027"/>
            <a:ext cx="77004" cy="77004"/>
            <a:chOff x="0" y="0"/>
            <a:chExt cx="812800" cy="812800"/>
          </a:xfrm>
        </p:grpSpPr>
        <p:sp>
          <p:nvSpPr>
            <p:cNvPr id="132" name="Google Shape;132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BBA3E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33" name="Google Shape;133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" name="Google Shape;134;p11"/>
          <p:cNvGrpSpPr/>
          <p:nvPr/>
        </p:nvGrpSpPr>
        <p:grpSpPr>
          <a:xfrm rot="10800000">
            <a:off x="-234436" y="3863840"/>
            <a:ext cx="728931" cy="728931"/>
            <a:chOff x="0" y="0"/>
            <a:chExt cx="812800" cy="812800"/>
          </a:xfrm>
        </p:grpSpPr>
        <p:sp>
          <p:nvSpPr>
            <p:cNvPr id="135" name="Google Shape;135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3928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36" name="Google Shape;136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" name="Google Shape;137;p11"/>
          <p:cNvGrpSpPr/>
          <p:nvPr/>
        </p:nvGrpSpPr>
        <p:grpSpPr>
          <a:xfrm rot="10800000">
            <a:off x="2362816" y="6124407"/>
            <a:ext cx="933650" cy="933650"/>
            <a:chOff x="0" y="0"/>
            <a:chExt cx="812800" cy="812800"/>
          </a:xfrm>
        </p:grpSpPr>
        <p:sp>
          <p:nvSpPr>
            <p:cNvPr id="138" name="Google Shape;138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BBA3E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39" name="Google Shape;139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" name="Google Shape;140;p11"/>
          <p:cNvGrpSpPr/>
          <p:nvPr/>
        </p:nvGrpSpPr>
        <p:grpSpPr>
          <a:xfrm rot="10800000">
            <a:off x="1706542" y="6591232"/>
            <a:ext cx="656273" cy="656273"/>
            <a:chOff x="0" y="0"/>
            <a:chExt cx="812800" cy="812800"/>
          </a:xfrm>
        </p:grpSpPr>
        <p:sp>
          <p:nvSpPr>
            <p:cNvPr id="141" name="Google Shape;141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6A4AB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42" name="Google Shape;142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3" name="Google Shape;143;p11"/>
          <p:cNvSpPr/>
          <p:nvPr/>
        </p:nvSpPr>
        <p:spPr>
          <a:xfrm rot="2977784">
            <a:off x="10421682" y="5345763"/>
            <a:ext cx="408572" cy="408572"/>
          </a:xfrm>
          <a:custGeom>
            <a:avLst/>
            <a:gdLst/>
            <a:ahLst/>
            <a:cxnLst/>
            <a:rect l="l" t="t" r="r" b="b"/>
            <a:pathLst>
              <a:path w="612858" h="612858" extrusionOk="0">
                <a:moveTo>
                  <a:pt x="0" y="0"/>
                </a:moveTo>
                <a:lnTo>
                  <a:pt x="612858" y="0"/>
                </a:lnTo>
                <a:lnTo>
                  <a:pt x="612858" y="612858"/>
                </a:lnTo>
                <a:lnTo>
                  <a:pt x="0" y="612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4" name="Google Shape;144;p11"/>
          <p:cNvSpPr/>
          <p:nvPr/>
        </p:nvSpPr>
        <p:spPr>
          <a:xfrm>
            <a:off x="5804167" y="102408"/>
            <a:ext cx="369287" cy="432145"/>
          </a:xfrm>
          <a:custGeom>
            <a:avLst/>
            <a:gdLst/>
            <a:ahLst/>
            <a:cxnLst/>
            <a:rect l="l" t="t" r="r" b="b"/>
            <a:pathLst>
              <a:path w="553931" h="648217" extrusionOk="0">
                <a:moveTo>
                  <a:pt x="0" y="0"/>
                </a:moveTo>
                <a:lnTo>
                  <a:pt x="553930" y="0"/>
                </a:lnTo>
                <a:lnTo>
                  <a:pt x="553930" y="648217"/>
                </a:lnTo>
                <a:lnTo>
                  <a:pt x="0" y="6482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8" name="Google Shape;148;p11"/>
          <p:cNvSpPr txBox="1"/>
          <p:nvPr/>
        </p:nvSpPr>
        <p:spPr>
          <a:xfrm>
            <a:off x="7069383" y="256900"/>
            <a:ext cx="601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000" b="1" dirty="0">
                <a:solidFill>
                  <a:srgbClr val="717F86"/>
                </a:solidFill>
                <a:latin typeface="Open Sans"/>
                <a:ea typeface="Open Sans"/>
                <a:cs typeface="Open Sans"/>
                <a:sym typeface="Open Sans"/>
              </a:rPr>
              <a:t>SERVICE</a:t>
            </a:r>
            <a:endParaRPr sz="1200" dirty="0"/>
          </a:p>
        </p:txBody>
      </p:sp>
      <p:sp>
        <p:nvSpPr>
          <p:cNvPr id="149" name="Google Shape;149;p11"/>
          <p:cNvSpPr txBox="1"/>
          <p:nvPr/>
        </p:nvSpPr>
        <p:spPr>
          <a:xfrm>
            <a:off x="8043651" y="256900"/>
            <a:ext cx="729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000" b="1" dirty="0">
                <a:solidFill>
                  <a:srgbClr val="717F86"/>
                </a:solidFill>
                <a:latin typeface="Open Sans"/>
                <a:ea typeface="Open Sans"/>
                <a:cs typeface="Open Sans"/>
                <a:sym typeface="Open Sans"/>
              </a:rPr>
              <a:t>CONTACT</a:t>
            </a:r>
            <a:endParaRPr sz="1200" dirty="0"/>
          </a:p>
        </p:txBody>
      </p:sp>
      <p:sp>
        <p:nvSpPr>
          <p:cNvPr id="150" name="Google Shape;150;p11"/>
          <p:cNvSpPr txBox="1"/>
          <p:nvPr/>
        </p:nvSpPr>
        <p:spPr>
          <a:xfrm>
            <a:off x="6153070" y="256904"/>
            <a:ext cx="44360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000" b="1" dirty="0">
                <a:solidFill>
                  <a:srgbClr val="717F86"/>
                </a:solidFill>
                <a:latin typeface="Open Sans"/>
                <a:ea typeface="Open Sans"/>
                <a:cs typeface="Open Sans"/>
                <a:sym typeface="Open Sans"/>
              </a:rPr>
              <a:t>ABUT</a:t>
            </a:r>
            <a:endParaRPr sz="1200" dirty="0"/>
          </a:p>
        </p:txBody>
      </p:sp>
      <p:sp>
        <p:nvSpPr>
          <p:cNvPr id="151" name="Google Shape;151;p11"/>
          <p:cNvSpPr txBox="1"/>
          <p:nvPr/>
        </p:nvSpPr>
        <p:spPr>
          <a:xfrm>
            <a:off x="5189475" y="256904"/>
            <a:ext cx="38913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000" b="1">
                <a:solidFill>
                  <a:srgbClr val="FEFCF1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  <a:endParaRPr sz="1200"/>
          </a:p>
        </p:txBody>
      </p:sp>
      <p:sp>
        <p:nvSpPr>
          <p:cNvPr id="153" name="矩形 152">
            <a:extLst>
              <a:ext uri="{FF2B5EF4-FFF2-40B4-BE49-F238E27FC236}">
                <a16:creationId xmlns:a16="http://schemas.microsoft.com/office/drawing/2014/main" id="{C9D9057D-A864-4B91-AFE0-7E3C4C10224D}"/>
              </a:ext>
            </a:extLst>
          </p:cNvPr>
          <p:cNvSpPr/>
          <p:nvPr/>
        </p:nvSpPr>
        <p:spPr>
          <a:xfrm>
            <a:off x="4297159" y="4466688"/>
            <a:ext cx="6854215" cy="115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知識服務組   姜義臺 </a:t>
            </a:r>
          </a:p>
          <a:p>
            <a:r>
              <a:rPr lang="zh-TW" altLang="en-US" sz="186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資源查找　資料庫　博碩士論文　教師指定參考書　期刊　報紙</a:t>
            </a:r>
          </a:p>
          <a:p>
            <a:r>
              <a:rPr lang="en-US" altLang="zh-TW" sz="186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Phone</a:t>
            </a:r>
            <a:r>
              <a:rPr lang="zh-TW" altLang="en-US" sz="186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186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04-26328001-11633</a:t>
            </a:r>
            <a:r>
              <a:rPr lang="zh-TW" altLang="en-US" sz="186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lang="en-US" altLang="zh-TW" sz="186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Email</a:t>
            </a:r>
            <a:r>
              <a:rPr lang="zh-TW" altLang="en-US" sz="186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186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pu105B0@pu.edu.tw</a:t>
            </a:r>
          </a:p>
        </p:txBody>
      </p:sp>
      <p:pic>
        <p:nvPicPr>
          <p:cNvPr id="145" name="圖片 144">
            <a:extLst>
              <a:ext uri="{FF2B5EF4-FFF2-40B4-BE49-F238E27FC236}">
                <a16:creationId xmlns:a16="http://schemas.microsoft.com/office/drawing/2014/main" id="{4E4FFE48-50FA-4010-9EC4-F321580484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555" y="80386"/>
            <a:ext cx="1603376" cy="17874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0080" y="411480"/>
            <a:ext cx="1078992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學術檢索不是 Google 一次定生死</a:t>
            </a:r>
            <a:endParaRPr lang="en-US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58368" y="960120"/>
            <a:ext cx="99669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5B6B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目標是建立「從問題、關鍵詞、資料庫到引用」的可重複路徑。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77240" y="1463040"/>
            <a:ext cx="3474720" cy="1325880"/>
          </a:xfrm>
          <a:prstGeom prst="roundRect">
            <a:avLst>
              <a:gd name="adj" fmla="val 5517"/>
            </a:avLst>
          </a:prstGeom>
          <a:solidFill>
            <a:srgbClr val="FFFFFF"/>
          </a:solidFill>
          <a:ln w="12700">
            <a:solidFill>
              <a:srgbClr val="CDE0D4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77240" y="1463040"/>
            <a:ext cx="54864" cy="1325880"/>
          </a:xfrm>
          <a:prstGeom prst="rect">
            <a:avLst/>
          </a:prstGeom>
          <a:solidFill>
            <a:srgbClr val="006B5F"/>
          </a:solidFill>
          <a:ln w="12700">
            <a:solidFill>
              <a:srgbClr val="006B5F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941832" y="1609344"/>
            <a:ext cx="3182112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350" b="1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館藏 / Catalog</a:t>
            </a:r>
            <a:endParaRPr 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5"/>
          <p:cNvSpPr/>
          <p:nvPr/>
        </p:nvSpPr>
        <p:spPr>
          <a:xfrm>
            <a:off x="941832" y="1938528"/>
            <a:ext cx="3182112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1120" dirty="0">
                <a:solidFill>
                  <a:srgbClr val="5B6B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找書、電子書、視聽資料、紙本期刊；適合背景閱讀與經典著作。</a:t>
            </a:r>
            <a:endParaRPr lang="en-US" sz="112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4434840" y="1463040"/>
            <a:ext cx="3474720" cy="1325880"/>
          </a:xfrm>
          <a:prstGeom prst="roundRect">
            <a:avLst>
              <a:gd name="adj" fmla="val 5517"/>
            </a:avLst>
          </a:prstGeom>
          <a:solidFill>
            <a:srgbClr val="FFFFFF"/>
          </a:solidFill>
          <a:ln w="12700">
            <a:solidFill>
              <a:srgbClr val="CDE0D4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4434840" y="1463040"/>
            <a:ext cx="54864" cy="1325880"/>
          </a:xfrm>
          <a:prstGeom prst="rect">
            <a:avLst/>
          </a:prstGeom>
          <a:solidFill>
            <a:srgbClr val="C79944"/>
          </a:solidFill>
          <a:ln w="12700">
            <a:solidFill>
              <a:srgbClr val="C79944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4599432" y="1609344"/>
            <a:ext cx="3182112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350" b="1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資料庫 / Database</a:t>
            </a:r>
            <a:endParaRPr 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4599432" y="1938528"/>
            <a:ext cx="3182112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1120" dirty="0">
                <a:solidFill>
                  <a:srgbClr val="5B6B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找期刊論文、報告、書評、會議論文；可用同儕審查與主題詞精準篩選。</a:t>
            </a:r>
            <a:endParaRPr lang="en-US" sz="112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8092440" y="1463040"/>
            <a:ext cx="3474720" cy="1325880"/>
          </a:xfrm>
          <a:prstGeom prst="roundRect">
            <a:avLst>
              <a:gd name="adj" fmla="val 5517"/>
            </a:avLst>
          </a:prstGeom>
          <a:solidFill>
            <a:srgbClr val="FFFFFF"/>
          </a:solidFill>
          <a:ln w="12700">
            <a:solidFill>
              <a:srgbClr val="CDE0D4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8092440" y="1463040"/>
            <a:ext cx="54864" cy="1325880"/>
          </a:xfrm>
          <a:prstGeom prst="rect">
            <a:avLst/>
          </a:prstGeom>
          <a:solidFill>
            <a:srgbClr val="1F3A5B"/>
          </a:solidFill>
          <a:ln w="12700">
            <a:solidFill>
              <a:srgbClr val="1F3A5B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8257032" y="1609344"/>
            <a:ext cx="3182112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350" b="1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引用索引 / Citation Index</a:t>
            </a:r>
            <a:endParaRPr 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8257032" y="1938528"/>
            <a:ext cx="3182112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1120" dirty="0">
                <a:solidFill>
                  <a:srgbClr val="5B6B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看誰引用誰、研究影響力與文獻網絡；適合文獻回顧與找核心文章。</a:t>
            </a:r>
            <a:endParaRPr lang="en-US" sz="112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777240" y="3154680"/>
            <a:ext cx="3474720" cy="1325880"/>
          </a:xfrm>
          <a:prstGeom prst="roundRect">
            <a:avLst>
              <a:gd name="adj" fmla="val 5517"/>
            </a:avLst>
          </a:prstGeom>
          <a:solidFill>
            <a:srgbClr val="FFFFFF"/>
          </a:solidFill>
          <a:ln w="12700">
            <a:solidFill>
              <a:srgbClr val="CDE0D4"/>
            </a:solidFill>
            <a:prstDash val="solid"/>
          </a:ln>
        </p:spPr>
      </p:sp>
      <p:sp>
        <p:nvSpPr>
          <p:cNvPr id="17" name="Shape 15"/>
          <p:cNvSpPr/>
          <p:nvPr/>
        </p:nvSpPr>
        <p:spPr>
          <a:xfrm>
            <a:off x="777240" y="3154680"/>
            <a:ext cx="54864" cy="1325880"/>
          </a:xfrm>
          <a:prstGeom prst="rect">
            <a:avLst/>
          </a:prstGeom>
          <a:solidFill>
            <a:srgbClr val="B75B47"/>
          </a:solidFill>
          <a:ln w="12700">
            <a:solidFill>
              <a:srgbClr val="B75B47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941832" y="3300984"/>
            <a:ext cx="3182112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350" b="1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AI 輔助 / AI-assisted Search</a:t>
            </a:r>
            <a:endParaRPr 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941832" y="3630168"/>
            <a:ext cx="3182112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1120" dirty="0">
                <a:solidFill>
                  <a:srgbClr val="5B6B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適合快速建立主題地圖，但必須回到原始文獻驗證。</a:t>
            </a:r>
            <a:endParaRPr lang="en-US" sz="112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4434840" y="3154680"/>
            <a:ext cx="3474720" cy="1325880"/>
          </a:xfrm>
          <a:prstGeom prst="roundRect">
            <a:avLst>
              <a:gd name="adj" fmla="val 5517"/>
            </a:avLst>
          </a:prstGeom>
          <a:solidFill>
            <a:srgbClr val="FFFFFF"/>
          </a:solidFill>
          <a:ln w="12700">
            <a:solidFill>
              <a:srgbClr val="CDE0D4"/>
            </a:solidFill>
            <a:prstDash val="solid"/>
          </a:ln>
        </p:spPr>
      </p:sp>
      <p:sp>
        <p:nvSpPr>
          <p:cNvPr id="21" name="Shape 19"/>
          <p:cNvSpPr/>
          <p:nvPr/>
        </p:nvSpPr>
        <p:spPr>
          <a:xfrm>
            <a:off x="4434840" y="3154680"/>
            <a:ext cx="54864" cy="1325880"/>
          </a:xfrm>
          <a:prstGeom prst="rect">
            <a:avLst/>
          </a:prstGeom>
          <a:solidFill>
            <a:srgbClr val="1D8A7A"/>
          </a:solidFill>
          <a:ln w="12700">
            <a:solidFill>
              <a:srgbClr val="1D8A7A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4599432" y="3300984"/>
            <a:ext cx="3182112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350" b="1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後設資料 / Metadata</a:t>
            </a:r>
            <a:endParaRPr 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4599432" y="3630168"/>
            <a:ext cx="3182112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1120" dirty="0">
                <a:solidFill>
                  <a:srgbClr val="5B6B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題名、作者、摘要、關鍵詞、主題詞、DOI、出版資訊，是檢索的骨架。</a:t>
            </a:r>
            <a:endParaRPr lang="en-US" sz="112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Shape 22"/>
          <p:cNvSpPr/>
          <p:nvPr/>
        </p:nvSpPr>
        <p:spPr>
          <a:xfrm>
            <a:off x="8092440" y="3154680"/>
            <a:ext cx="3474720" cy="1325880"/>
          </a:xfrm>
          <a:prstGeom prst="roundRect">
            <a:avLst>
              <a:gd name="adj" fmla="val 5517"/>
            </a:avLst>
          </a:prstGeom>
          <a:solidFill>
            <a:srgbClr val="FFFFFF"/>
          </a:solidFill>
          <a:ln w="12700">
            <a:solidFill>
              <a:srgbClr val="CDE0D4"/>
            </a:solidFill>
            <a:prstDash val="solid"/>
          </a:ln>
        </p:spPr>
      </p:sp>
      <p:sp>
        <p:nvSpPr>
          <p:cNvPr id="25" name="Shape 23"/>
          <p:cNvSpPr/>
          <p:nvPr/>
        </p:nvSpPr>
        <p:spPr>
          <a:xfrm>
            <a:off x="8092440" y="3154680"/>
            <a:ext cx="54864" cy="1325880"/>
          </a:xfrm>
          <a:prstGeom prst="rect">
            <a:avLst/>
          </a:prstGeom>
          <a:solidFill>
            <a:srgbClr val="006B5F"/>
          </a:solidFill>
          <a:ln w="12700">
            <a:solidFill>
              <a:srgbClr val="006B5F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8257032" y="3300984"/>
            <a:ext cx="3182112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350" b="1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全文 / Full Text</a:t>
            </a:r>
            <a:endParaRPr 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8257032" y="3630168"/>
            <a:ext cx="3182112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1120" dirty="0">
                <a:solidFill>
                  <a:srgbClr val="5B6B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能下載全文不代表品質足夠；品質要看來源、方法與引用脈絡。</a:t>
            </a:r>
            <a:endParaRPr lang="en-US" sz="112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Text 26"/>
          <p:cNvSpPr/>
          <p:nvPr/>
        </p:nvSpPr>
        <p:spPr>
          <a:xfrm>
            <a:off x="502920" y="6446520"/>
            <a:ext cx="47548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5B6B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靜宜大學蓋夏圖書館｜知識服務組</a:t>
            </a:r>
            <a:endParaRPr lang="en-US" sz="8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Text 27"/>
          <p:cNvSpPr/>
          <p:nvPr/>
        </p:nvSpPr>
        <p:spPr>
          <a:xfrm>
            <a:off x="11292840" y="6419088"/>
            <a:ext cx="411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dirty="0">
                <a:solidFill>
                  <a:srgbClr val="5B6B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04</a:t>
            </a:r>
            <a:endParaRPr lang="en-US" sz="8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304800"/>
            <a:ext cx="10972800" cy="853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3467" b="1" dirty="0">
                <a:solidFill>
                  <a:schemeClr val="accent5">
                    <a:lumMod val="50000"/>
                  </a:schemeClr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   </a:t>
            </a:r>
            <a:r>
              <a:rPr lang="zh-TW" altLang="en-US" sz="3467" b="1" dirty="0">
                <a:solidFill>
                  <a:schemeClr val="accent5">
                    <a:lumMod val="50000"/>
                  </a:schemeClr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            </a:t>
            </a:r>
            <a:r>
              <a:rPr lang="en-US" sz="3467" b="1" dirty="0" err="1">
                <a:solidFill>
                  <a:schemeClr val="accent5">
                    <a:lumMod val="50000"/>
                  </a:schemeClr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本次</a:t>
            </a:r>
            <a:r>
              <a:rPr lang="zh-TW" altLang="en-US" sz="3467" b="1" dirty="0">
                <a:solidFill>
                  <a:schemeClr val="accent5">
                    <a:lumMod val="50000"/>
                  </a:schemeClr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研習練習</a:t>
            </a:r>
            <a:r>
              <a:rPr lang="en-US" sz="3467" b="1" dirty="0" err="1">
                <a:solidFill>
                  <a:schemeClr val="accent5">
                    <a:lumMod val="50000"/>
                  </a:schemeClr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主題</a:t>
            </a:r>
            <a:endParaRPr lang="en-US" sz="3467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609600" y="1097280"/>
            <a:ext cx="1097280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733" dirty="0">
                <a:solidFill>
                  <a:schemeClr val="accent5">
                    <a:lumMod val="50000"/>
                  </a:schemeClr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選擇其一作為今日文獻查詢練習主題</a:t>
            </a:r>
            <a:endParaRPr lang="en-US" sz="1733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Shape 2"/>
          <p:cNvSpPr/>
          <p:nvPr/>
        </p:nvSpPr>
        <p:spPr>
          <a:xfrm>
            <a:off x="487680" y="1767840"/>
            <a:ext cx="5242560" cy="4389120"/>
          </a:xfrm>
          <a:prstGeom prst="rect">
            <a:avLst/>
          </a:prstGeom>
          <a:solidFill>
            <a:srgbClr val="2E8B57"/>
          </a:solidFill>
          <a:ln/>
        </p:spPr>
      </p:sp>
      <p:sp>
        <p:nvSpPr>
          <p:cNvPr id="5" name="Text 3"/>
          <p:cNvSpPr/>
          <p:nvPr/>
        </p:nvSpPr>
        <p:spPr>
          <a:xfrm>
            <a:off x="487680" y="1889760"/>
            <a:ext cx="524256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867" dirty="0">
                <a:solidFill>
                  <a:srgbClr val="000000"/>
                </a:solidFill>
              </a:rPr>
              <a:t>🌿</a:t>
            </a:r>
            <a:endParaRPr lang="en-US" sz="5867" dirty="0"/>
          </a:p>
        </p:txBody>
      </p:sp>
      <p:sp>
        <p:nvSpPr>
          <p:cNvPr id="6" name="Text 4"/>
          <p:cNvSpPr/>
          <p:nvPr/>
        </p:nvSpPr>
        <p:spPr>
          <a:xfrm>
            <a:off x="487680" y="2926080"/>
            <a:ext cx="5242560" cy="792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生態旅遊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487680" y="3657600"/>
            <a:ext cx="52425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000" i="1" dirty="0">
                <a:solidFill>
                  <a:srgbClr val="CCFF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Ecotourism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1745672" y="4267200"/>
            <a:ext cx="3740727" cy="1584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600" dirty="0">
                <a:solidFill>
                  <a:srgbClr val="FFFFFF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永續旅遊與環境保育</a:t>
            </a:r>
            <a:endParaRPr lang="en-US" sz="1600" dirty="0"/>
          </a:p>
          <a:p>
            <a:r>
              <a:rPr lang="en-US" sz="1600" dirty="0">
                <a:solidFill>
                  <a:srgbClr val="FFFFFF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自然生態觀察與教育</a:t>
            </a:r>
            <a:endParaRPr lang="en-US" sz="1600" dirty="0"/>
          </a:p>
          <a:p>
            <a:r>
              <a:rPr lang="en-US" sz="1600" dirty="0">
                <a:solidFill>
                  <a:srgbClr val="FFFFFF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社區參與與在地發展</a:t>
            </a:r>
            <a:endParaRPr lang="en-US" sz="1600" dirty="0"/>
          </a:p>
          <a:p>
            <a:r>
              <a:rPr lang="en-US" sz="1600" dirty="0">
                <a:solidFill>
                  <a:srgbClr val="FFFFFF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生物多樣性保護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6461760" y="1767840"/>
            <a:ext cx="5242560" cy="4389120"/>
          </a:xfrm>
          <a:prstGeom prst="rect">
            <a:avLst/>
          </a:prstGeom>
          <a:solidFill>
            <a:srgbClr val="1B6CA8"/>
          </a:solidFill>
          <a:ln/>
        </p:spPr>
      </p:sp>
      <p:sp>
        <p:nvSpPr>
          <p:cNvPr id="10" name="Text 8"/>
          <p:cNvSpPr/>
          <p:nvPr/>
        </p:nvSpPr>
        <p:spPr>
          <a:xfrm>
            <a:off x="6461760" y="1889760"/>
            <a:ext cx="524256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867" dirty="0">
                <a:solidFill>
                  <a:srgbClr val="000000"/>
                </a:solidFill>
              </a:rPr>
              <a:t>⚖️</a:t>
            </a:r>
            <a:endParaRPr lang="en-US" sz="5867" dirty="0"/>
          </a:p>
        </p:txBody>
      </p:sp>
      <p:sp>
        <p:nvSpPr>
          <p:cNvPr id="11" name="Text 9"/>
          <p:cNvSpPr/>
          <p:nvPr/>
        </p:nvSpPr>
        <p:spPr>
          <a:xfrm>
            <a:off x="6461760" y="2926080"/>
            <a:ext cx="5242560" cy="792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933" b="1" dirty="0">
                <a:solidFill>
                  <a:srgbClr val="FFFFFF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台灣死刑存廢</a:t>
            </a:r>
            <a:endParaRPr lang="en-US" sz="2933" dirty="0"/>
          </a:p>
        </p:txBody>
      </p:sp>
      <p:sp>
        <p:nvSpPr>
          <p:cNvPr id="12" name="Text 10"/>
          <p:cNvSpPr/>
          <p:nvPr/>
        </p:nvSpPr>
        <p:spPr>
          <a:xfrm>
            <a:off x="6461760" y="3657600"/>
            <a:ext cx="52425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733" i="1" dirty="0">
                <a:solidFill>
                  <a:srgbClr val="CCE8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Death Penalty in Taiwan</a:t>
            </a:r>
            <a:endParaRPr lang="en-US" sz="1733" dirty="0"/>
          </a:p>
        </p:txBody>
      </p:sp>
      <p:sp>
        <p:nvSpPr>
          <p:cNvPr id="13" name="Text 11"/>
          <p:cNvSpPr/>
          <p:nvPr/>
        </p:nvSpPr>
        <p:spPr>
          <a:xfrm>
            <a:off x="7666182" y="4267200"/>
            <a:ext cx="3794298" cy="1584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600" dirty="0">
                <a:solidFill>
                  <a:srgbClr val="FFFFFF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人權與司法正義</a:t>
            </a:r>
            <a:endParaRPr lang="en-US" sz="1600" dirty="0"/>
          </a:p>
          <a:p>
            <a:r>
              <a:rPr lang="en-US" sz="1600" dirty="0">
                <a:solidFill>
                  <a:srgbClr val="FFFFFF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廢死運動與國際趨勢</a:t>
            </a:r>
            <a:endParaRPr lang="en-US" sz="1600" dirty="0"/>
          </a:p>
          <a:p>
            <a:r>
              <a:rPr lang="en-US" sz="1600" dirty="0">
                <a:solidFill>
                  <a:srgbClr val="FFFFFF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犯罪嚇阻與社會安全</a:t>
            </a:r>
            <a:endParaRPr lang="en-US" sz="1600" dirty="0"/>
          </a:p>
          <a:p>
            <a:r>
              <a:rPr lang="en-US" sz="1600" dirty="0">
                <a:solidFill>
                  <a:srgbClr val="FFFFFF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憲法解釋與法律改革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38969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1341120"/>
          </a:xfrm>
          <a:prstGeom prst="rect">
            <a:avLst/>
          </a:prstGeom>
          <a:solidFill>
            <a:srgbClr val="1B6CA8"/>
          </a:solidFill>
          <a:ln/>
        </p:spPr>
      </p:sp>
      <p:sp>
        <p:nvSpPr>
          <p:cNvPr id="3" name="Text 1"/>
          <p:cNvSpPr/>
          <p:nvPr/>
        </p:nvSpPr>
        <p:spPr>
          <a:xfrm>
            <a:off x="609600" y="121920"/>
            <a:ext cx="1097280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3467" b="1" dirty="0">
                <a:solidFill>
                  <a:srgbClr val="FFFFFF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檢索技巧（一）：關鍵字策略</a:t>
            </a:r>
            <a:endParaRPr lang="en-US" sz="3467" dirty="0"/>
          </a:p>
        </p:txBody>
      </p:sp>
      <p:sp>
        <p:nvSpPr>
          <p:cNvPr id="4" name="Shape 2"/>
          <p:cNvSpPr/>
          <p:nvPr/>
        </p:nvSpPr>
        <p:spPr>
          <a:xfrm>
            <a:off x="365760" y="1524000"/>
            <a:ext cx="11460480" cy="1463040"/>
          </a:xfrm>
          <a:prstGeom prst="rect">
            <a:avLst/>
          </a:prstGeom>
          <a:solidFill>
            <a:srgbClr val="FFFFFF"/>
          </a:solidFill>
          <a:ln/>
          <a:effectLst>
            <a:outerShdw blurRad="63500" dist="254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5" name="Shape 3"/>
          <p:cNvSpPr/>
          <p:nvPr/>
        </p:nvSpPr>
        <p:spPr>
          <a:xfrm>
            <a:off x="365760" y="1524000"/>
            <a:ext cx="1463040" cy="1463040"/>
          </a:xfrm>
          <a:prstGeom prst="rect">
            <a:avLst/>
          </a:prstGeom>
          <a:solidFill>
            <a:srgbClr val="1B6CA8"/>
          </a:solidFill>
          <a:ln/>
        </p:spPr>
      </p:sp>
      <p:sp>
        <p:nvSpPr>
          <p:cNvPr id="6" name="Text 4"/>
          <p:cNvSpPr/>
          <p:nvPr/>
        </p:nvSpPr>
        <p:spPr>
          <a:xfrm>
            <a:off x="365760" y="1950720"/>
            <a:ext cx="146304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333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STEP 1</a:t>
            </a:r>
            <a:endParaRPr lang="en-US" sz="1333" dirty="0"/>
          </a:p>
        </p:txBody>
      </p:sp>
      <p:sp>
        <p:nvSpPr>
          <p:cNvPr id="7" name="Text 5"/>
          <p:cNvSpPr/>
          <p:nvPr/>
        </p:nvSpPr>
        <p:spPr>
          <a:xfrm>
            <a:off x="2011680" y="1621536"/>
            <a:ext cx="30480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000" b="1" dirty="0">
                <a:solidFill>
                  <a:srgbClr val="1B6CA8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拆解主題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2011680" y="2157984"/>
            <a:ext cx="950976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467" dirty="0">
                <a:solidFill>
                  <a:srgbClr val="1A3A4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將研究主題拆分為核心概念</a:t>
            </a:r>
            <a:endParaRPr lang="en-US" sz="1467" dirty="0"/>
          </a:p>
          <a:p>
            <a:r>
              <a:rPr lang="en-US" sz="1467" dirty="0">
                <a:solidFill>
                  <a:srgbClr val="1A3A4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例：「生態旅遊對台灣生物多樣性的影響」</a:t>
            </a:r>
            <a:endParaRPr lang="en-US" sz="1467" dirty="0"/>
          </a:p>
          <a:p>
            <a:r>
              <a:rPr lang="en-US" sz="1467" dirty="0">
                <a:solidFill>
                  <a:srgbClr val="1A3A4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→ 概念1：生態旅遊　概念2：生物多樣性　概念3：台灣</a:t>
            </a:r>
            <a:endParaRPr lang="en-US" sz="1467" dirty="0"/>
          </a:p>
        </p:txBody>
      </p:sp>
      <p:sp>
        <p:nvSpPr>
          <p:cNvPr id="9" name="Shape 7"/>
          <p:cNvSpPr/>
          <p:nvPr/>
        </p:nvSpPr>
        <p:spPr>
          <a:xfrm>
            <a:off x="365760" y="3169920"/>
            <a:ext cx="11460480" cy="1463040"/>
          </a:xfrm>
          <a:prstGeom prst="rect">
            <a:avLst/>
          </a:prstGeom>
          <a:solidFill>
            <a:srgbClr val="FFFFFF"/>
          </a:solidFill>
          <a:ln/>
          <a:effectLst>
            <a:outerShdw blurRad="63500" dist="254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10" name="Shape 8"/>
          <p:cNvSpPr/>
          <p:nvPr/>
        </p:nvSpPr>
        <p:spPr>
          <a:xfrm>
            <a:off x="365760" y="3169920"/>
            <a:ext cx="1463040" cy="1463040"/>
          </a:xfrm>
          <a:prstGeom prst="rect">
            <a:avLst/>
          </a:prstGeom>
          <a:solidFill>
            <a:srgbClr val="1B6CA8"/>
          </a:solidFill>
          <a:ln/>
        </p:spPr>
      </p:sp>
      <p:sp>
        <p:nvSpPr>
          <p:cNvPr id="11" name="Text 9"/>
          <p:cNvSpPr/>
          <p:nvPr/>
        </p:nvSpPr>
        <p:spPr>
          <a:xfrm>
            <a:off x="365760" y="3596640"/>
            <a:ext cx="146304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333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STEP 2</a:t>
            </a:r>
            <a:endParaRPr lang="en-US" sz="1333" dirty="0"/>
          </a:p>
        </p:txBody>
      </p:sp>
      <p:sp>
        <p:nvSpPr>
          <p:cNvPr id="12" name="Text 10"/>
          <p:cNvSpPr/>
          <p:nvPr/>
        </p:nvSpPr>
        <p:spPr>
          <a:xfrm>
            <a:off x="2011680" y="3267456"/>
            <a:ext cx="30480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000" b="1" dirty="0">
                <a:solidFill>
                  <a:srgbClr val="1B6CA8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中英文關鍵字</a:t>
            </a:r>
            <a:endParaRPr lang="en-US" sz="2000" dirty="0"/>
          </a:p>
        </p:txBody>
      </p:sp>
      <p:sp>
        <p:nvSpPr>
          <p:cNvPr id="13" name="Text 11"/>
          <p:cNvSpPr/>
          <p:nvPr/>
        </p:nvSpPr>
        <p:spPr>
          <a:xfrm>
            <a:off x="2011680" y="3803904"/>
            <a:ext cx="950976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467" dirty="0">
                <a:solidFill>
                  <a:srgbClr val="1A3A4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每個概念列出中英文同義詞</a:t>
            </a:r>
            <a:endParaRPr lang="en-US" sz="1467" dirty="0"/>
          </a:p>
          <a:p>
            <a:r>
              <a:rPr lang="en-US" sz="1467" dirty="0">
                <a:solidFill>
                  <a:srgbClr val="1A3A4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生態旅遊 → ecotourism, nature tourism, sustainable tourism</a:t>
            </a:r>
            <a:endParaRPr lang="en-US" sz="1467" dirty="0"/>
          </a:p>
          <a:p>
            <a:r>
              <a:rPr lang="en-US" sz="1467" dirty="0">
                <a:solidFill>
                  <a:srgbClr val="1A3A4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死刑 → death penalty, capital punishment, execution</a:t>
            </a:r>
            <a:endParaRPr lang="en-US" sz="1467" dirty="0"/>
          </a:p>
        </p:txBody>
      </p:sp>
      <p:sp>
        <p:nvSpPr>
          <p:cNvPr id="14" name="Shape 12"/>
          <p:cNvSpPr/>
          <p:nvPr/>
        </p:nvSpPr>
        <p:spPr>
          <a:xfrm>
            <a:off x="365760" y="4815840"/>
            <a:ext cx="11460480" cy="1463040"/>
          </a:xfrm>
          <a:prstGeom prst="rect">
            <a:avLst/>
          </a:prstGeom>
          <a:solidFill>
            <a:srgbClr val="FFFFFF"/>
          </a:solidFill>
          <a:ln/>
          <a:effectLst>
            <a:outerShdw blurRad="63500" dist="254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15" name="Shape 13"/>
          <p:cNvSpPr/>
          <p:nvPr/>
        </p:nvSpPr>
        <p:spPr>
          <a:xfrm>
            <a:off x="365760" y="4815840"/>
            <a:ext cx="1463040" cy="1463040"/>
          </a:xfrm>
          <a:prstGeom prst="rect">
            <a:avLst/>
          </a:prstGeom>
          <a:solidFill>
            <a:srgbClr val="1B6CA8"/>
          </a:solidFill>
          <a:ln/>
        </p:spPr>
      </p:sp>
      <p:sp>
        <p:nvSpPr>
          <p:cNvPr id="16" name="Text 14"/>
          <p:cNvSpPr/>
          <p:nvPr/>
        </p:nvSpPr>
        <p:spPr>
          <a:xfrm>
            <a:off x="365760" y="5242560"/>
            <a:ext cx="146304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333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STEP 3</a:t>
            </a:r>
            <a:endParaRPr lang="en-US" sz="1333" dirty="0"/>
          </a:p>
        </p:txBody>
      </p:sp>
      <p:sp>
        <p:nvSpPr>
          <p:cNvPr id="17" name="Text 15"/>
          <p:cNvSpPr/>
          <p:nvPr/>
        </p:nvSpPr>
        <p:spPr>
          <a:xfrm>
            <a:off x="2011680" y="4913376"/>
            <a:ext cx="30480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000" b="1" dirty="0">
                <a:solidFill>
                  <a:srgbClr val="1B6CA8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詞彙變化形式</a:t>
            </a:r>
            <a:endParaRPr lang="en-US" sz="2000" dirty="0"/>
          </a:p>
        </p:txBody>
      </p:sp>
      <p:sp>
        <p:nvSpPr>
          <p:cNvPr id="18" name="Text 16"/>
          <p:cNvSpPr/>
          <p:nvPr/>
        </p:nvSpPr>
        <p:spPr>
          <a:xfrm>
            <a:off x="2011680" y="5449824"/>
            <a:ext cx="950976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467" dirty="0">
                <a:solidFill>
                  <a:srgbClr val="1A3A4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考慮單複數、不同拼法</a:t>
            </a:r>
            <a:endParaRPr lang="en-US" sz="1467" dirty="0"/>
          </a:p>
          <a:p>
            <a:r>
              <a:rPr lang="en-US" sz="1467" dirty="0">
                <a:solidFill>
                  <a:srgbClr val="1A3A4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execute → execution, executing, executor</a:t>
            </a:r>
            <a:endParaRPr lang="en-US" sz="1467" dirty="0"/>
          </a:p>
          <a:p>
            <a:r>
              <a:rPr lang="en-US" sz="1467" dirty="0">
                <a:solidFill>
                  <a:srgbClr val="1A3A4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sustain → sustainable, sustainability</a:t>
            </a:r>
            <a:endParaRPr lang="en-US" sz="1467" dirty="0"/>
          </a:p>
        </p:txBody>
      </p:sp>
    </p:spTree>
    <p:extLst>
      <p:ext uri="{BB962C8B-B14F-4D97-AF65-F5344CB8AC3E}">
        <p14:creationId xmlns:p14="http://schemas.microsoft.com/office/powerpoint/2010/main" val="822968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1341120"/>
          </a:xfrm>
          <a:prstGeom prst="rect">
            <a:avLst/>
          </a:prstGeom>
          <a:solidFill>
            <a:srgbClr val="1A3A4A"/>
          </a:solidFill>
          <a:ln/>
        </p:spPr>
      </p:sp>
      <p:sp>
        <p:nvSpPr>
          <p:cNvPr id="3" name="Text 1"/>
          <p:cNvSpPr/>
          <p:nvPr/>
        </p:nvSpPr>
        <p:spPr>
          <a:xfrm>
            <a:off x="609600" y="121920"/>
            <a:ext cx="1097280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3467" b="1" dirty="0">
                <a:solidFill>
                  <a:srgbClr val="FFFFFF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檢索技巧（二）：布林邏輯運算子</a:t>
            </a:r>
            <a:endParaRPr lang="en-US" sz="3467" dirty="0"/>
          </a:p>
        </p:txBody>
      </p:sp>
      <p:sp>
        <p:nvSpPr>
          <p:cNvPr id="4" name="Shape 2"/>
          <p:cNvSpPr/>
          <p:nvPr/>
        </p:nvSpPr>
        <p:spPr>
          <a:xfrm>
            <a:off x="365760" y="1463040"/>
            <a:ext cx="3779520" cy="4754880"/>
          </a:xfrm>
          <a:prstGeom prst="rect">
            <a:avLst/>
          </a:prstGeom>
          <a:solidFill>
            <a:srgbClr val="FFFFFF"/>
          </a:solidFill>
          <a:ln/>
          <a:effectLst>
            <a:outerShdw blurRad="63500" dist="254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5" name="Shape 3"/>
          <p:cNvSpPr/>
          <p:nvPr/>
        </p:nvSpPr>
        <p:spPr>
          <a:xfrm>
            <a:off x="365760" y="1463040"/>
            <a:ext cx="3779520" cy="853440"/>
          </a:xfrm>
          <a:prstGeom prst="rect">
            <a:avLst/>
          </a:prstGeom>
          <a:solidFill>
            <a:srgbClr val="2E8B57"/>
          </a:solidFill>
          <a:ln/>
        </p:spPr>
      </p:sp>
      <p:sp>
        <p:nvSpPr>
          <p:cNvPr id="6" name="Text 4"/>
          <p:cNvSpPr/>
          <p:nvPr/>
        </p:nvSpPr>
        <p:spPr>
          <a:xfrm>
            <a:off x="365760" y="1463040"/>
            <a:ext cx="3779520" cy="853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AND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548640" y="2499360"/>
            <a:ext cx="3413760" cy="975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600" dirty="0">
                <a:solidFill>
                  <a:srgbClr val="1A3A4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縮小檢索範圍</a:t>
            </a:r>
            <a:endParaRPr lang="en-US" sz="1600" dirty="0"/>
          </a:p>
          <a:p>
            <a:pPr algn="ctr"/>
            <a:r>
              <a:rPr lang="en-US" sz="1600" dirty="0">
                <a:solidFill>
                  <a:srgbClr val="1A3A4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同時包含兩個概念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548640" y="3535680"/>
            <a:ext cx="3413760" cy="1036320"/>
          </a:xfrm>
          <a:prstGeom prst="rect">
            <a:avLst/>
          </a:prstGeom>
          <a:solidFill>
            <a:srgbClr val="F5F9FC"/>
          </a:solidFill>
          <a:ln/>
        </p:spPr>
      </p:sp>
      <p:sp>
        <p:nvSpPr>
          <p:cNvPr id="9" name="Text 7"/>
          <p:cNvSpPr/>
          <p:nvPr/>
        </p:nvSpPr>
        <p:spPr>
          <a:xfrm>
            <a:off x="609600" y="3572256"/>
            <a:ext cx="97536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200" b="1" dirty="0">
                <a:solidFill>
                  <a:srgbClr val="64748B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範例：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609600" y="3925824"/>
            <a:ext cx="329184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333" i="1" dirty="0">
                <a:solidFill>
                  <a:srgbClr val="2E8B57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ecotourism AND Taiwan</a:t>
            </a:r>
            <a:endParaRPr lang="en-US" sz="1333" dirty="0"/>
          </a:p>
        </p:txBody>
      </p:sp>
      <p:sp>
        <p:nvSpPr>
          <p:cNvPr id="11" name="Text 9"/>
          <p:cNvSpPr/>
          <p:nvPr/>
        </p:nvSpPr>
        <p:spPr>
          <a:xfrm>
            <a:off x="548640" y="4693920"/>
            <a:ext cx="34137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467" dirty="0">
                <a:solidFill>
                  <a:srgbClr val="64748B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兩個條件都要符合</a:t>
            </a:r>
            <a:endParaRPr lang="en-US" sz="1467" dirty="0"/>
          </a:p>
        </p:txBody>
      </p:sp>
      <p:sp>
        <p:nvSpPr>
          <p:cNvPr id="12" name="Shape 10"/>
          <p:cNvSpPr/>
          <p:nvPr/>
        </p:nvSpPr>
        <p:spPr>
          <a:xfrm>
            <a:off x="4303776" y="1463040"/>
            <a:ext cx="3779520" cy="4754880"/>
          </a:xfrm>
          <a:prstGeom prst="rect">
            <a:avLst/>
          </a:prstGeom>
          <a:solidFill>
            <a:srgbClr val="FFFFFF"/>
          </a:solidFill>
          <a:ln/>
          <a:effectLst>
            <a:outerShdw blurRad="63500" dist="254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13" name="Shape 11"/>
          <p:cNvSpPr/>
          <p:nvPr/>
        </p:nvSpPr>
        <p:spPr>
          <a:xfrm>
            <a:off x="4303776" y="1463040"/>
            <a:ext cx="3779520" cy="853440"/>
          </a:xfrm>
          <a:prstGeom prst="rect">
            <a:avLst/>
          </a:prstGeom>
          <a:solidFill>
            <a:srgbClr val="1B6CA8"/>
          </a:solidFill>
          <a:ln/>
        </p:spPr>
      </p:sp>
      <p:sp>
        <p:nvSpPr>
          <p:cNvPr id="14" name="Text 12"/>
          <p:cNvSpPr/>
          <p:nvPr/>
        </p:nvSpPr>
        <p:spPr>
          <a:xfrm>
            <a:off x="4303776" y="1463040"/>
            <a:ext cx="3779520" cy="853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OR</a:t>
            </a:r>
            <a:endParaRPr lang="en-US" sz="3200" dirty="0"/>
          </a:p>
        </p:txBody>
      </p:sp>
      <p:sp>
        <p:nvSpPr>
          <p:cNvPr id="15" name="Text 13"/>
          <p:cNvSpPr/>
          <p:nvPr/>
        </p:nvSpPr>
        <p:spPr>
          <a:xfrm>
            <a:off x="4486656" y="2499360"/>
            <a:ext cx="3413760" cy="975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600" dirty="0">
                <a:solidFill>
                  <a:srgbClr val="1A3A4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擴大檢索範圍</a:t>
            </a:r>
            <a:endParaRPr lang="en-US" sz="1600" dirty="0"/>
          </a:p>
          <a:p>
            <a:pPr algn="ctr"/>
            <a:r>
              <a:rPr lang="en-US" sz="1600" dirty="0">
                <a:solidFill>
                  <a:srgbClr val="1A3A4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包含其中一個概念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4486656" y="3535680"/>
            <a:ext cx="3413760" cy="1036320"/>
          </a:xfrm>
          <a:prstGeom prst="rect">
            <a:avLst/>
          </a:prstGeom>
          <a:solidFill>
            <a:srgbClr val="F5F9FC"/>
          </a:solidFill>
          <a:ln/>
        </p:spPr>
      </p:sp>
      <p:sp>
        <p:nvSpPr>
          <p:cNvPr id="17" name="Text 15"/>
          <p:cNvSpPr/>
          <p:nvPr/>
        </p:nvSpPr>
        <p:spPr>
          <a:xfrm>
            <a:off x="4547616" y="3572256"/>
            <a:ext cx="97536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200" b="1" dirty="0">
                <a:solidFill>
                  <a:srgbClr val="64748B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範例：</a:t>
            </a:r>
            <a:endParaRPr lang="en-US" sz="1200" dirty="0"/>
          </a:p>
        </p:txBody>
      </p:sp>
      <p:sp>
        <p:nvSpPr>
          <p:cNvPr id="18" name="Text 16"/>
          <p:cNvSpPr/>
          <p:nvPr/>
        </p:nvSpPr>
        <p:spPr>
          <a:xfrm>
            <a:off x="4547616" y="3925824"/>
            <a:ext cx="329184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333" i="1" dirty="0">
                <a:solidFill>
                  <a:srgbClr val="1B6CA8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"death penalty" OR "capital punishment"</a:t>
            </a:r>
            <a:endParaRPr lang="en-US" sz="1333" dirty="0"/>
          </a:p>
        </p:txBody>
      </p:sp>
      <p:sp>
        <p:nvSpPr>
          <p:cNvPr id="19" name="Text 17"/>
          <p:cNvSpPr/>
          <p:nvPr/>
        </p:nvSpPr>
        <p:spPr>
          <a:xfrm>
            <a:off x="4486656" y="4693920"/>
            <a:ext cx="34137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467" dirty="0">
                <a:solidFill>
                  <a:srgbClr val="64748B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任一條件符合即可</a:t>
            </a:r>
            <a:endParaRPr lang="en-US" sz="1467" dirty="0"/>
          </a:p>
        </p:txBody>
      </p:sp>
      <p:sp>
        <p:nvSpPr>
          <p:cNvPr id="20" name="Shape 18"/>
          <p:cNvSpPr/>
          <p:nvPr/>
        </p:nvSpPr>
        <p:spPr>
          <a:xfrm>
            <a:off x="8241792" y="1463040"/>
            <a:ext cx="3779520" cy="4754880"/>
          </a:xfrm>
          <a:prstGeom prst="rect">
            <a:avLst/>
          </a:prstGeom>
          <a:solidFill>
            <a:srgbClr val="FFFFFF"/>
          </a:solidFill>
          <a:ln/>
          <a:effectLst>
            <a:outerShdw blurRad="63500" dist="254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21" name="Shape 19"/>
          <p:cNvSpPr/>
          <p:nvPr/>
        </p:nvSpPr>
        <p:spPr>
          <a:xfrm>
            <a:off x="8241792" y="1463040"/>
            <a:ext cx="3779520" cy="853440"/>
          </a:xfrm>
          <a:prstGeom prst="rect">
            <a:avLst/>
          </a:prstGeom>
          <a:solidFill>
            <a:srgbClr val="C0392B"/>
          </a:solidFill>
          <a:ln/>
        </p:spPr>
      </p:sp>
      <p:sp>
        <p:nvSpPr>
          <p:cNvPr id="22" name="Text 20"/>
          <p:cNvSpPr/>
          <p:nvPr/>
        </p:nvSpPr>
        <p:spPr>
          <a:xfrm>
            <a:off x="8241792" y="1463040"/>
            <a:ext cx="3779520" cy="853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NOT</a:t>
            </a:r>
            <a:endParaRPr lang="en-US" sz="3200" dirty="0"/>
          </a:p>
        </p:txBody>
      </p:sp>
      <p:sp>
        <p:nvSpPr>
          <p:cNvPr id="23" name="Text 21"/>
          <p:cNvSpPr/>
          <p:nvPr/>
        </p:nvSpPr>
        <p:spPr>
          <a:xfrm>
            <a:off x="8424672" y="2499360"/>
            <a:ext cx="3413760" cy="975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600" dirty="0">
                <a:solidFill>
                  <a:srgbClr val="1A3A4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排除特定概念</a:t>
            </a:r>
            <a:endParaRPr lang="en-US" sz="1600" dirty="0"/>
          </a:p>
          <a:p>
            <a:pPr algn="ctr"/>
            <a:r>
              <a:rPr lang="en-US" sz="1600" dirty="0">
                <a:solidFill>
                  <a:srgbClr val="1A3A4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縮小不相關結果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8424672" y="3535680"/>
            <a:ext cx="3413760" cy="1036320"/>
          </a:xfrm>
          <a:prstGeom prst="rect">
            <a:avLst/>
          </a:prstGeom>
          <a:solidFill>
            <a:srgbClr val="F5F9FC"/>
          </a:solidFill>
          <a:ln/>
        </p:spPr>
      </p:sp>
      <p:sp>
        <p:nvSpPr>
          <p:cNvPr id="25" name="Text 23"/>
          <p:cNvSpPr/>
          <p:nvPr/>
        </p:nvSpPr>
        <p:spPr>
          <a:xfrm>
            <a:off x="8485632" y="3572256"/>
            <a:ext cx="97536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200" b="1" dirty="0">
                <a:solidFill>
                  <a:srgbClr val="64748B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範例：</a:t>
            </a:r>
            <a:endParaRPr lang="en-US" sz="1200" dirty="0"/>
          </a:p>
        </p:txBody>
      </p:sp>
      <p:sp>
        <p:nvSpPr>
          <p:cNvPr id="26" name="Text 24"/>
          <p:cNvSpPr/>
          <p:nvPr/>
        </p:nvSpPr>
        <p:spPr>
          <a:xfrm>
            <a:off x="8485632" y="3925824"/>
            <a:ext cx="329184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333" i="1" dirty="0">
                <a:solidFill>
                  <a:srgbClr val="C0392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ecotourism NOT Africa</a:t>
            </a:r>
            <a:endParaRPr lang="en-US" sz="1333" dirty="0"/>
          </a:p>
        </p:txBody>
      </p:sp>
      <p:sp>
        <p:nvSpPr>
          <p:cNvPr id="27" name="Text 25"/>
          <p:cNvSpPr/>
          <p:nvPr/>
        </p:nvSpPr>
        <p:spPr>
          <a:xfrm>
            <a:off x="8424672" y="4693920"/>
            <a:ext cx="34137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467" dirty="0">
                <a:solidFill>
                  <a:srgbClr val="64748B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排除第二個詞彙</a:t>
            </a:r>
            <a:endParaRPr lang="en-US" sz="1467" dirty="0"/>
          </a:p>
        </p:txBody>
      </p:sp>
      <p:sp>
        <p:nvSpPr>
          <p:cNvPr id="28" name="Shape 26"/>
          <p:cNvSpPr/>
          <p:nvPr/>
        </p:nvSpPr>
        <p:spPr>
          <a:xfrm>
            <a:off x="365760" y="6278880"/>
            <a:ext cx="11460480" cy="365760"/>
          </a:xfrm>
          <a:prstGeom prst="rect">
            <a:avLst/>
          </a:prstGeom>
          <a:solidFill>
            <a:srgbClr val="F0A500">
              <a:alpha val="70000"/>
            </a:srgbClr>
          </a:solidFill>
          <a:ln/>
        </p:spPr>
      </p:sp>
      <p:sp>
        <p:nvSpPr>
          <p:cNvPr id="29" name="Text 27"/>
          <p:cNvSpPr/>
          <p:nvPr/>
        </p:nvSpPr>
        <p:spPr>
          <a:xfrm>
            <a:off x="487680" y="6303264"/>
            <a:ext cx="11216640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333" dirty="0">
                <a:solidFill>
                  <a:srgbClr val="1A3A4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💡 運算子須大寫 AND、OR、NOT，並注意括號使用：(ecotourism OR "nature tourism") AND Taiwan</a:t>
            </a:r>
            <a:endParaRPr lang="en-US" sz="1333" dirty="0"/>
          </a:p>
        </p:txBody>
      </p:sp>
    </p:spTree>
    <p:extLst>
      <p:ext uri="{BB962C8B-B14F-4D97-AF65-F5344CB8AC3E}">
        <p14:creationId xmlns:p14="http://schemas.microsoft.com/office/powerpoint/2010/main" val="3578317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1341120"/>
          </a:xfrm>
          <a:prstGeom prst="rect">
            <a:avLst/>
          </a:prstGeom>
          <a:solidFill>
            <a:srgbClr val="2E8B57"/>
          </a:solidFill>
          <a:ln/>
        </p:spPr>
      </p:sp>
      <p:sp>
        <p:nvSpPr>
          <p:cNvPr id="3" name="Text 1"/>
          <p:cNvSpPr/>
          <p:nvPr/>
        </p:nvSpPr>
        <p:spPr>
          <a:xfrm>
            <a:off x="609600" y="121920"/>
            <a:ext cx="1097280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3200" b="1" dirty="0">
                <a:solidFill>
                  <a:srgbClr val="FFFFFF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檢索技巧（三）：截詞符號與片語查詢</a:t>
            </a:r>
            <a:endParaRPr lang="en-US" sz="3200" dirty="0"/>
          </a:p>
        </p:txBody>
      </p:sp>
      <p:sp>
        <p:nvSpPr>
          <p:cNvPr id="4" name="Shape 2"/>
          <p:cNvSpPr/>
          <p:nvPr/>
        </p:nvSpPr>
        <p:spPr>
          <a:xfrm>
            <a:off x="365760" y="1463040"/>
            <a:ext cx="5547360" cy="4815840"/>
          </a:xfrm>
          <a:prstGeom prst="rect">
            <a:avLst/>
          </a:prstGeom>
          <a:solidFill>
            <a:srgbClr val="FFFFFF"/>
          </a:solidFill>
          <a:ln/>
          <a:effectLst>
            <a:outerShdw blurRad="63500" dist="254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5" name="Shape 3"/>
          <p:cNvSpPr/>
          <p:nvPr/>
        </p:nvSpPr>
        <p:spPr>
          <a:xfrm>
            <a:off x="365760" y="1463040"/>
            <a:ext cx="5547360" cy="609600"/>
          </a:xfrm>
          <a:prstGeom prst="rect">
            <a:avLst/>
          </a:prstGeom>
          <a:solidFill>
            <a:srgbClr val="2E8B57">
              <a:alpha val="80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487680" y="1487424"/>
            <a:ext cx="53035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867" b="1" dirty="0">
                <a:solidFill>
                  <a:srgbClr val="1A3A4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🔤 截詞符號 (Truncation)</a:t>
            </a:r>
            <a:endParaRPr lang="en-US" sz="1867" dirty="0"/>
          </a:p>
        </p:txBody>
      </p:sp>
      <p:sp>
        <p:nvSpPr>
          <p:cNvPr id="7" name="Shape 5"/>
          <p:cNvSpPr/>
          <p:nvPr/>
        </p:nvSpPr>
        <p:spPr>
          <a:xfrm>
            <a:off x="548640" y="2255520"/>
            <a:ext cx="670560" cy="670560"/>
          </a:xfrm>
          <a:prstGeom prst="rect">
            <a:avLst/>
          </a:prstGeom>
          <a:solidFill>
            <a:srgbClr val="2E8B57"/>
          </a:solidFill>
          <a:ln/>
        </p:spPr>
      </p:sp>
      <p:sp>
        <p:nvSpPr>
          <p:cNvPr id="8" name="Text 6"/>
          <p:cNvSpPr/>
          <p:nvPr/>
        </p:nvSpPr>
        <p:spPr>
          <a:xfrm>
            <a:off x="548640" y="2255520"/>
            <a:ext cx="67056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667" b="1" dirty="0">
                <a:solidFill>
                  <a:srgbClr val="FFFFFF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*</a:t>
            </a:r>
            <a:endParaRPr lang="en-US" sz="2667" dirty="0"/>
          </a:p>
        </p:txBody>
      </p:sp>
      <p:sp>
        <p:nvSpPr>
          <p:cNvPr id="9" name="Text 7"/>
          <p:cNvSpPr/>
          <p:nvPr/>
        </p:nvSpPr>
        <p:spPr>
          <a:xfrm>
            <a:off x="1341120" y="2279904"/>
            <a:ext cx="43891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600" b="1" dirty="0">
                <a:solidFill>
                  <a:srgbClr val="1A3A4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星號（右截詞）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1341120" y="2621280"/>
            <a:ext cx="43891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40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sustain* → sustainable, sustainability, sustaining</a:t>
            </a:r>
            <a:endParaRPr lang="en-US" sz="1400" dirty="0"/>
          </a:p>
        </p:txBody>
      </p:sp>
      <p:sp>
        <p:nvSpPr>
          <p:cNvPr id="11" name="Shape 9"/>
          <p:cNvSpPr/>
          <p:nvPr/>
        </p:nvSpPr>
        <p:spPr>
          <a:xfrm>
            <a:off x="548640" y="3596640"/>
            <a:ext cx="670560" cy="670560"/>
          </a:xfrm>
          <a:prstGeom prst="rect">
            <a:avLst/>
          </a:prstGeom>
          <a:solidFill>
            <a:srgbClr val="2E8B57"/>
          </a:solidFill>
          <a:ln/>
        </p:spPr>
      </p:sp>
      <p:sp>
        <p:nvSpPr>
          <p:cNvPr id="12" name="Text 10"/>
          <p:cNvSpPr/>
          <p:nvPr/>
        </p:nvSpPr>
        <p:spPr>
          <a:xfrm>
            <a:off x="548640" y="3596640"/>
            <a:ext cx="67056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667" b="1" dirty="0">
                <a:solidFill>
                  <a:srgbClr val="FFFFFF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?</a:t>
            </a:r>
            <a:endParaRPr lang="en-US" sz="2667" dirty="0"/>
          </a:p>
        </p:txBody>
      </p:sp>
      <p:sp>
        <p:nvSpPr>
          <p:cNvPr id="13" name="Text 11"/>
          <p:cNvSpPr/>
          <p:nvPr/>
        </p:nvSpPr>
        <p:spPr>
          <a:xfrm>
            <a:off x="1341120" y="3621024"/>
            <a:ext cx="43891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600" b="1" dirty="0">
                <a:solidFill>
                  <a:srgbClr val="1A3A4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問號（單字元）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1341120" y="3962400"/>
            <a:ext cx="43891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40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wom?n → woman, women</a:t>
            </a:r>
            <a:endParaRPr lang="en-US" sz="1400" dirty="0"/>
          </a:p>
        </p:txBody>
      </p:sp>
      <p:sp>
        <p:nvSpPr>
          <p:cNvPr id="15" name="Shape 13"/>
          <p:cNvSpPr/>
          <p:nvPr/>
        </p:nvSpPr>
        <p:spPr>
          <a:xfrm>
            <a:off x="548640" y="4937760"/>
            <a:ext cx="670560" cy="670560"/>
          </a:xfrm>
          <a:prstGeom prst="rect">
            <a:avLst/>
          </a:prstGeom>
          <a:solidFill>
            <a:srgbClr val="2E8B57"/>
          </a:solidFill>
          <a:ln/>
        </p:spPr>
      </p:sp>
      <p:sp>
        <p:nvSpPr>
          <p:cNvPr id="16" name="Text 14"/>
          <p:cNvSpPr/>
          <p:nvPr/>
        </p:nvSpPr>
        <p:spPr>
          <a:xfrm>
            <a:off x="548640" y="4937760"/>
            <a:ext cx="67056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667" b="1" dirty="0">
                <a:solidFill>
                  <a:srgbClr val="FFFFFF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#</a:t>
            </a:r>
            <a:endParaRPr lang="en-US" sz="2667" dirty="0"/>
          </a:p>
        </p:txBody>
      </p:sp>
      <p:sp>
        <p:nvSpPr>
          <p:cNvPr id="17" name="Text 15"/>
          <p:cNvSpPr/>
          <p:nvPr/>
        </p:nvSpPr>
        <p:spPr>
          <a:xfrm>
            <a:off x="1341120" y="4962144"/>
            <a:ext cx="43891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600" b="1" dirty="0">
                <a:solidFill>
                  <a:srgbClr val="1A3A4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井號（一或零字元）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1341120" y="5303520"/>
            <a:ext cx="43891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40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colo#r → color, colour</a:t>
            </a:r>
            <a:endParaRPr lang="en-US" sz="1400" dirty="0"/>
          </a:p>
        </p:txBody>
      </p:sp>
      <p:sp>
        <p:nvSpPr>
          <p:cNvPr id="19" name="Shape 17"/>
          <p:cNvSpPr/>
          <p:nvPr/>
        </p:nvSpPr>
        <p:spPr>
          <a:xfrm>
            <a:off x="6248400" y="1377696"/>
            <a:ext cx="5547360" cy="4815840"/>
          </a:xfrm>
          <a:prstGeom prst="rect">
            <a:avLst/>
          </a:prstGeom>
          <a:solidFill>
            <a:srgbClr val="FFFFFF"/>
          </a:solidFill>
          <a:ln/>
          <a:effectLst>
            <a:outerShdw blurRad="63500" dist="254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20" name="Shape 18"/>
          <p:cNvSpPr/>
          <p:nvPr/>
        </p:nvSpPr>
        <p:spPr>
          <a:xfrm>
            <a:off x="6278880" y="1463040"/>
            <a:ext cx="5547360" cy="609600"/>
          </a:xfrm>
          <a:prstGeom prst="rect">
            <a:avLst/>
          </a:prstGeom>
          <a:solidFill>
            <a:srgbClr val="1B6CA8">
              <a:alpha val="80000"/>
            </a:srgbClr>
          </a:solidFill>
          <a:ln/>
        </p:spPr>
      </p:sp>
      <p:sp>
        <p:nvSpPr>
          <p:cNvPr id="21" name="Text 19"/>
          <p:cNvSpPr/>
          <p:nvPr/>
        </p:nvSpPr>
        <p:spPr>
          <a:xfrm>
            <a:off x="6400800" y="1487424"/>
            <a:ext cx="53035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867" b="1" dirty="0">
                <a:solidFill>
                  <a:srgbClr val="1A3A4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💬 片語查詢 (Phrase Search)</a:t>
            </a:r>
            <a:endParaRPr lang="en-US" sz="1867" dirty="0"/>
          </a:p>
        </p:txBody>
      </p:sp>
      <p:sp>
        <p:nvSpPr>
          <p:cNvPr id="22" name="Text 20"/>
          <p:cNvSpPr/>
          <p:nvPr/>
        </p:nvSpPr>
        <p:spPr>
          <a:xfrm>
            <a:off x="6400800" y="2218944"/>
            <a:ext cx="53035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600" dirty="0">
                <a:solidFill>
                  <a:srgbClr val="1A3A4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使用雙引號 " " 進行精確片語搜尋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6400800" y="2769503"/>
            <a:ext cx="5303520" cy="792480"/>
          </a:xfrm>
          <a:prstGeom prst="rect">
            <a:avLst/>
          </a:prstGeom>
          <a:solidFill>
            <a:srgbClr val="F5F9FC"/>
          </a:solidFill>
          <a:ln/>
        </p:spPr>
      </p:sp>
      <p:sp>
        <p:nvSpPr>
          <p:cNvPr id="24" name="Text 22"/>
          <p:cNvSpPr/>
          <p:nvPr/>
        </p:nvSpPr>
        <p:spPr>
          <a:xfrm>
            <a:off x="6463039" y="2804160"/>
            <a:ext cx="49987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600" i="1" dirty="0">
                <a:solidFill>
                  <a:srgbClr val="1B6CA8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"death penalty"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6522720" y="3377184"/>
            <a:ext cx="4998720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333" dirty="0">
                <a:solidFill>
                  <a:srgbClr val="64748B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精確搜尋此片語</a:t>
            </a:r>
            <a:endParaRPr lang="en-US" sz="1333" dirty="0"/>
          </a:p>
        </p:txBody>
      </p:sp>
      <p:sp>
        <p:nvSpPr>
          <p:cNvPr id="26" name="Shape 24"/>
          <p:cNvSpPr/>
          <p:nvPr/>
        </p:nvSpPr>
        <p:spPr>
          <a:xfrm>
            <a:off x="6400800" y="3889248"/>
            <a:ext cx="5303520" cy="792480"/>
          </a:xfrm>
          <a:prstGeom prst="rect">
            <a:avLst/>
          </a:prstGeom>
          <a:solidFill>
            <a:srgbClr val="F5F9FC"/>
          </a:solidFill>
          <a:ln/>
        </p:spPr>
      </p:sp>
      <p:sp>
        <p:nvSpPr>
          <p:cNvPr id="27" name="Text 25"/>
          <p:cNvSpPr/>
          <p:nvPr/>
        </p:nvSpPr>
        <p:spPr>
          <a:xfrm>
            <a:off x="6522720" y="3974592"/>
            <a:ext cx="49987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600" i="1" dirty="0">
                <a:solidFill>
                  <a:srgbClr val="1B6CA8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"capital punishment"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6522720" y="4315968"/>
            <a:ext cx="4998720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333" dirty="0">
                <a:solidFill>
                  <a:srgbClr val="64748B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同義詞替換</a:t>
            </a:r>
            <a:endParaRPr lang="en-US" sz="1333" dirty="0"/>
          </a:p>
        </p:txBody>
      </p:sp>
      <p:sp>
        <p:nvSpPr>
          <p:cNvPr id="29" name="Shape 27"/>
          <p:cNvSpPr/>
          <p:nvPr/>
        </p:nvSpPr>
        <p:spPr>
          <a:xfrm>
            <a:off x="6400800" y="4828032"/>
            <a:ext cx="5303520" cy="792480"/>
          </a:xfrm>
          <a:prstGeom prst="rect">
            <a:avLst/>
          </a:prstGeom>
          <a:solidFill>
            <a:srgbClr val="F5F9FC"/>
          </a:solidFill>
          <a:ln/>
        </p:spPr>
      </p:sp>
      <p:sp>
        <p:nvSpPr>
          <p:cNvPr id="30" name="Text 28"/>
          <p:cNvSpPr/>
          <p:nvPr/>
        </p:nvSpPr>
        <p:spPr>
          <a:xfrm>
            <a:off x="6522720" y="4913376"/>
            <a:ext cx="49987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600" i="1" dirty="0">
                <a:solidFill>
                  <a:srgbClr val="1B6CA8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"sustainable tourism"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6522720" y="5254752"/>
            <a:ext cx="4998720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333" dirty="0">
                <a:solidFill>
                  <a:srgbClr val="64748B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生態旅遊同義詞</a:t>
            </a:r>
            <a:endParaRPr lang="en-US" sz="1333" dirty="0"/>
          </a:p>
        </p:txBody>
      </p:sp>
      <p:sp>
        <p:nvSpPr>
          <p:cNvPr id="32" name="Shape 30"/>
          <p:cNvSpPr/>
          <p:nvPr/>
        </p:nvSpPr>
        <p:spPr>
          <a:xfrm>
            <a:off x="6400800" y="5766816"/>
            <a:ext cx="5303520" cy="792480"/>
          </a:xfrm>
          <a:prstGeom prst="rect">
            <a:avLst/>
          </a:prstGeom>
          <a:solidFill>
            <a:srgbClr val="F5F9FC"/>
          </a:solidFill>
          <a:ln/>
        </p:spPr>
      </p:sp>
      <p:sp>
        <p:nvSpPr>
          <p:cNvPr id="33" name="Text 31"/>
          <p:cNvSpPr/>
          <p:nvPr/>
        </p:nvSpPr>
        <p:spPr>
          <a:xfrm>
            <a:off x="6522720" y="5852160"/>
            <a:ext cx="49987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600" i="1" dirty="0">
                <a:solidFill>
                  <a:srgbClr val="1B6CA8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"human rights" AND Taiwan</a:t>
            </a:r>
            <a:endParaRPr lang="en-US" sz="1600" dirty="0"/>
          </a:p>
        </p:txBody>
      </p:sp>
      <p:sp>
        <p:nvSpPr>
          <p:cNvPr id="34" name="Text 32"/>
          <p:cNvSpPr/>
          <p:nvPr/>
        </p:nvSpPr>
        <p:spPr>
          <a:xfrm>
            <a:off x="6522720" y="6193536"/>
            <a:ext cx="4998720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333" dirty="0">
                <a:solidFill>
                  <a:srgbClr val="64748B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片語 + 布林邏輯</a:t>
            </a:r>
            <a:endParaRPr lang="en-US" sz="1333" dirty="0"/>
          </a:p>
        </p:txBody>
      </p:sp>
    </p:spTree>
    <p:extLst>
      <p:ext uri="{BB962C8B-B14F-4D97-AF65-F5344CB8AC3E}">
        <p14:creationId xmlns:p14="http://schemas.microsoft.com/office/powerpoint/2010/main" val="1686921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0080" y="411480"/>
            <a:ext cx="1078992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12312B"/>
                </a:solidFill>
                <a:latin typeface="Noto Sans CJK TC" pitchFamily="34" charset="0"/>
                <a:ea typeface="Noto Sans CJK TC" pitchFamily="34" charset="-122"/>
                <a:cs typeface="Noto Sans CJK TC" pitchFamily="34" charset="-120"/>
              </a:rPr>
              <a:t>把主題拆成「可搜尋的概念」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658368" y="960120"/>
            <a:ext cx="99669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5B6B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一個好題目通常包含主題、對象、地點、時間、角度或理論。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77240" y="1417320"/>
            <a:ext cx="36576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6B5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生態旅遊 Ecotourism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777240" y="1783080"/>
            <a:ext cx="4892040" cy="1828800"/>
          </a:xfrm>
          <a:prstGeom prst="roundRect">
            <a:avLst>
              <a:gd name="adj" fmla="val 4000"/>
            </a:avLst>
          </a:prstGeom>
          <a:solidFill>
            <a:srgbClr val="ECF5EE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923544" y="1901952"/>
            <a:ext cx="4599432" cy="15910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500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主題：ecotourism / sustainable tourism</a:t>
            </a:r>
            <a:endParaRPr lang="en-US" sz="1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sz="1500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地點：Taiwan / national parks / indigenous communities</a:t>
            </a:r>
            <a:endParaRPr lang="en-US" sz="1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sz="1500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角度：environmental impact / local participation / visitor behavior</a:t>
            </a:r>
            <a:endParaRPr lang="en-US" sz="1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5"/>
          <p:cNvSpPr/>
          <p:nvPr/>
        </p:nvSpPr>
        <p:spPr>
          <a:xfrm>
            <a:off x="6537960" y="1417320"/>
            <a:ext cx="438912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B75B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台灣死刑存廢 Death penalty in Taiwan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6537960" y="1783080"/>
            <a:ext cx="4892040" cy="1828800"/>
          </a:xfrm>
          <a:prstGeom prst="roundRect">
            <a:avLst>
              <a:gd name="adj" fmla="val 4000"/>
            </a:avLst>
          </a:prstGeom>
          <a:solidFill>
            <a:srgbClr val="F5ECE8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6684264" y="1901952"/>
            <a:ext cx="4599432" cy="15910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500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主題：capital punishment / death penalty</a:t>
            </a:r>
            <a:endParaRPr lang="en-US" sz="1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sz="1500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地點：Taiwan</a:t>
            </a:r>
            <a:endParaRPr lang="en-US" sz="1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sz="1500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角度：public opinion / human rights / deterrence / legal reform</a:t>
            </a:r>
            <a:endParaRPr lang="en-US" sz="1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6080760" y="1417320"/>
            <a:ext cx="0" cy="3520440"/>
          </a:xfrm>
          <a:prstGeom prst="line">
            <a:avLst/>
          </a:prstGeom>
          <a:noFill/>
          <a:ln w="15240">
            <a:solidFill>
              <a:srgbClr val="CDE0D4"/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>
            <a:off x="1143000" y="4663440"/>
            <a:ext cx="9875520" cy="713232"/>
          </a:xfrm>
          <a:prstGeom prst="roundRect">
            <a:avLst>
              <a:gd name="adj" fmla="val 10256"/>
            </a:avLst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1289304" y="4782312"/>
            <a:ext cx="9582912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85000" lnSpcReduction="10000"/>
          </a:bodyPr>
          <a:lstStyle/>
          <a:p>
            <a:pPr marL="0" indent="0">
              <a:buNone/>
            </a:pPr>
            <a:r>
              <a:rPr lang="en-US" sz="1700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公式：Topic + Scope + Perspective + Evidence type</a:t>
            </a:r>
            <a:endParaRPr lang="en-US" sz="1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sz="1700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例：How does ecotourism affect indigenous communities in Taiwan?</a:t>
            </a:r>
            <a:r>
              <a:rPr lang="zh-TW" altLang="en-US" sz="1700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 生態旅遊對台灣原住民社區有何影響？</a:t>
            </a:r>
            <a:endParaRPr lang="en-US" altLang="zh-TW" sz="1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502920" y="6446520"/>
            <a:ext cx="47548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5B6B63"/>
                </a:solidFill>
                <a:latin typeface="Noto Sans CJK TC" pitchFamily="34" charset="0"/>
                <a:ea typeface="Noto Sans CJK TC" pitchFamily="34" charset="-122"/>
                <a:cs typeface="Noto Sans CJK TC" pitchFamily="34" charset="-120"/>
              </a:rPr>
              <a:t>靜宜大學蓋夏圖書館｜知識服務組</a:t>
            </a:r>
            <a:endParaRPr lang="en-US" sz="850" dirty="0"/>
          </a:p>
        </p:txBody>
      </p:sp>
      <p:sp>
        <p:nvSpPr>
          <p:cNvPr id="14" name="Text 12"/>
          <p:cNvSpPr/>
          <p:nvPr/>
        </p:nvSpPr>
        <p:spPr>
          <a:xfrm>
            <a:off x="11292840" y="6419088"/>
            <a:ext cx="411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dirty="0">
                <a:solidFill>
                  <a:srgbClr val="5B6B63"/>
                </a:solidFill>
                <a:latin typeface="Noto Sans CJK TC" pitchFamily="34" charset="0"/>
                <a:ea typeface="Noto Sans CJK TC" pitchFamily="34" charset="-122"/>
                <a:cs typeface="Noto Sans CJK TC" pitchFamily="34" charset="-120"/>
              </a:rPr>
              <a:t>05</a:t>
            </a:r>
            <a:endParaRPr lang="en-US" sz="8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0080" y="411480"/>
            <a:ext cx="1078992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關鍵詞要有「同義詞、上位詞、下位詞」</a:t>
            </a:r>
            <a:endParaRPr lang="en-US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58368" y="960120"/>
            <a:ext cx="99669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250" dirty="0">
                <a:solidFill>
                  <a:srgbClr val="5B6B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先用自然語言發想，再用資料庫的 Subject Terms / Thesaurus 修正。</a:t>
            </a:r>
            <a:endParaRPr lang="en-US" sz="12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77240" y="1417320"/>
            <a:ext cx="5120640" cy="1005840"/>
          </a:xfrm>
          <a:prstGeom prst="roundRect">
            <a:avLst>
              <a:gd name="adj" fmla="val 7273"/>
            </a:avLst>
          </a:prstGeom>
          <a:solidFill>
            <a:srgbClr val="FFFFFF"/>
          </a:solidFill>
          <a:ln w="12700">
            <a:solidFill>
              <a:srgbClr val="CDE0D4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77240" y="1417320"/>
            <a:ext cx="54864" cy="1005840"/>
          </a:xfrm>
          <a:prstGeom prst="rect">
            <a:avLst/>
          </a:prstGeom>
          <a:solidFill>
            <a:srgbClr val="006B5F"/>
          </a:solidFill>
          <a:ln w="12700">
            <a:solidFill>
              <a:srgbClr val="006B5F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941832" y="1563624"/>
            <a:ext cx="4828032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350" b="1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生態旅遊</a:t>
            </a:r>
            <a:endParaRPr 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5"/>
          <p:cNvSpPr/>
          <p:nvPr/>
        </p:nvSpPr>
        <p:spPr>
          <a:xfrm>
            <a:off x="941832" y="1892808"/>
            <a:ext cx="4828032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1120" dirty="0">
                <a:solidFill>
                  <a:srgbClr val="5B6B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中文：生態旅遊、永續旅遊、自然旅遊</a:t>
            </a:r>
            <a:endParaRPr lang="en-US" sz="112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sz="1120" dirty="0">
                <a:solidFill>
                  <a:srgbClr val="5B6B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English: ecotourism OR sustainable tourism OR nature-based tourism</a:t>
            </a:r>
            <a:endParaRPr lang="en-US" sz="112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6263640" y="1417320"/>
            <a:ext cx="5120640" cy="1005840"/>
          </a:xfrm>
          <a:prstGeom prst="roundRect">
            <a:avLst>
              <a:gd name="adj" fmla="val 7273"/>
            </a:avLst>
          </a:prstGeom>
          <a:solidFill>
            <a:srgbClr val="FFFFFF"/>
          </a:solidFill>
          <a:ln w="12700">
            <a:solidFill>
              <a:srgbClr val="CDE0D4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6263640" y="1417320"/>
            <a:ext cx="54864" cy="1005840"/>
          </a:xfrm>
          <a:prstGeom prst="rect">
            <a:avLst/>
          </a:prstGeom>
          <a:solidFill>
            <a:srgbClr val="C79944"/>
          </a:solidFill>
          <a:ln w="12700">
            <a:solidFill>
              <a:srgbClr val="C79944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6428232" y="1563624"/>
            <a:ext cx="4828032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350" b="1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影響</a:t>
            </a:r>
            <a:endParaRPr 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6428232" y="1892808"/>
            <a:ext cx="4828032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/>
          </a:bodyPr>
          <a:lstStyle/>
          <a:p>
            <a:pPr marL="0" indent="0">
              <a:buNone/>
            </a:pPr>
            <a:r>
              <a:rPr lang="en-US" sz="1120" dirty="0">
                <a:solidFill>
                  <a:srgbClr val="5B6B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中文：環境影響、社區參與、遊客行為</a:t>
            </a:r>
            <a:endParaRPr lang="en-US" sz="112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sz="1120" dirty="0">
                <a:solidFill>
                  <a:srgbClr val="5B6B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English: environmental impact OR community participation OR visitor behavior</a:t>
            </a:r>
            <a:endParaRPr lang="en-US" sz="112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777240" y="2788920"/>
            <a:ext cx="5120640" cy="1005840"/>
          </a:xfrm>
          <a:prstGeom prst="roundRect">
            <a:avLst>
              <a:gd name="adj" fmla="val 7273"/>
            </a:avLst>
          </a:prstGeom>
          <a:solidFill>
            <a:srgbClr val="FFFFFF"/>
          </a:solidFill>
          <a:ln w="12700">
            <a:solidFill>
              <a:srgbClr val="CDE0D4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777240" y="2788920"/>
            <a:ext cx="54864" cy="1005840"/>
          </a:xfrm>
          <a:prstGeom prst="rect">
            <a:avLst/>
          </a:prstGeom>
          <a:solidFill>
            <a:srgbClr val="B75B47"/>
          </a:solidFill>
          <a:ln w="12700">
            <a:solidFill>
              <a:srgbClr val="B75B47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941832" y="2935224"/>
            <a:ext cx="4828032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350" b="1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死刑</a:t>
            </a:r>
            <a:endParaRPr 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941832" y="3264408"/>
            <a:ext cx="4828032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1120" dirty="0">
                <a:solidFill>
                  <a:srgbClr val="5B6B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中文：死刑、死刑存廢、刑罰政策</a:t>
            </a:r>
            <a:endParaRPr lang="en-US" sz="112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sz="1120" dirty="0">
                <a:solidFill>
                  <a:srgbClr val="5B6B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English: death penalty OR capital punishment OR abolition</a:t>
            </a:r>
            <a:endParaRPr lang="en-US" sz="112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6263640" y="2788920"/>
            <a:ext cx="5120640" cy="1005840"/>
          </a:xfrm>
          <a:prstGeom prst="roundRect">
            <a:avLst>
              <a:gd name="adj" fmla="val 7273"/>
            </a:avLst>
          </a:prstGeom>
          <a:solidFill>
            <a:srgbClr val="FFFFFF"/>
          </a:solidFill>
          <a:ln w="12700">
            <a:solidFill>
              <a:srgbClr val="CDE0D4"/>
            </a:solidFill>
            <a:prstDash val="solid"/>
          </a:ln>
        </p:spPr>
      </p:sp>
      <p:sp>
        <p:nvSpPr>
          <p:cNvPr id="17" name="Shape 15"/>
          <p:cNvSpPr/>
          <p:nvPr/>
        </p:nvSpPr>
        <p:spPr>
          <a:xfrm>
            <a:off x="6263640" y="2788920"/>
            <a:ext cx="54864" cy="1005840"/>
          </a:xfrm>
          <a:prstGeom prst="rect">
            <a:avLst/>
          </a:prstGeom>
          <a:solidFill>
            <a:srgbClr val="1F3A5B"/>
          </a:solidFill>
          <a:ln w="12700">
            <a:solidFill>
              <a:srgbClr val="1F3A5B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6428232" y="2935224"/>
            <a:ext cx="4828032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350" b="1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台灣</a:t>
            </a:r>
            <a:endParaRPr 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6428232" y="3264408"/>
            <a:ext cx="4828032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1120" dirty="0">
                <a:solidFill>
                  <a:srgbClr val="5B6B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中文：台灣、臺灣、我國、亞洲民主國家</a:t>
            </a:r>
            <a:endParaRPr lang="en-US" sz="112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sz="1120" dirty="0">
                <a:solidFill>
                  <a:srgbClr val="5B6B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English: Taiwan OR East Asia</a:t>
            </a:r>
            <a:endParaRPr lang="en-US" sz="112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1005840" y="5166360"/>
            <a:ext cx="10149840" cy="530352"/>
          </a:xfrm>
          <a:prstGeom prst="roundRect">
            <a:avLst>
              <a:gd name="adj" fmla="val 13793"/>
            </a:avLst>
          </a:prstGeom>
          <a:solidFill>
            <a:srgbClr val="E8F1EA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1152144" y="5285232"/>
            <a:ext cx="9857232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550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小技巧：英文系作業建議先用英文詞查國際文獻，再用中文詞補台灣脈絡。</a:t>
            </a:r>
            <a:endParaRPr lang="en-US" sz="15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502920" y="6446520"/>
            <a:ext cx="47548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5B6B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靜宜大學蓋夏圖書館｜知識服務組</a:t>
            </a:r>
            <a:endParaRPr lang="en-US" sz="8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11292840" y="6419088"/>
            <a:ext cx="411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dirty="0">
                <a:solidFill>
                  <a:srgbClr val="5B6B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06</a:t>
            </a:r>
            <a:endParaRPr lang="en-US" sz="8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0080" y="411480"/>
            <a:ext cx="1078992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Boolean 檢索：控制結果「多、少、準」</a:t>
            </a:r>
            <a:endParaRPr lang="en-US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58368" y="960120"/>
            <a:ext cx="99669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250" dirty="0">
                <a:solidFill>
                  <a:srgbClr val="5B6B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AND 交集、OR 聯集、NOT 排除；搭配片語與截字可大幅提升效率。</a:t>
            </a:r>
            <a:endParaRPr lang="en-US" sz="12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77240" y="1508760"/>
            <a:ext cx="3337560" cy="1143000"/>
          </a:xfrm>
          <a:prstGeom prst="roundRect">
            <a:avLst>
              <a:gd name="adj" fmla="val 6400"/>
            </a:avLst>
          </a:prstGeom>
          <a:solidFill>
            <a:srgbClr val="FFFFFF"/>
          </a:solidFill>
          <a:ln w="12700">
            <a:solidFill>
              <a:srgbClr val="CDE0D4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77240" y="1508760"/>
            <a:ext cx="54864" cy="1143000"/>
          </a:xfrm>
          <a:prstGeom prst="rect">
            <a:avLst/>
          </a:prstGeom>
          <a:solidFill>
            <a:srgbClr val="006B5F"/>
          </a:solidFill>
          <a:ln w="12700">
            <a:solidFill>
              <a:srgbClr val="006B5F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941832" y="1655064"/>
            <a:ext cx="3044952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350" b="1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AND = 縮小</a:t>
            </a:r>
            <a:endParaRPr 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5"/>
          <p:cNvSpPr/>
          <p:nvPr/>
        </p:nvSpPr>
        <p:spPr>
          <a:xfrm>
            <a:off x="941832" y="1984248"/>
            <a:ext cx="3044952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1120" dirty="0">
                <a:solidFill>
                  <a:srgbClr val="5B6B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ecotourism AND Taiwan</a:t>
            </a:r>
            <a:endParaRPr lang="en-US" sz="112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sz="1120" dirty="0">
                <a:solidFill>
                  <a:srgbClr val="5B6B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同時包含兩個概念</a:t>
            </a:r>
            <a:endParaRPr lang="en-US" sz="112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4434840" y="1508760"/>
            <a:ext cx="3337560" cy="1143000"/>
          </a:xfrm>
          <a:prstGeom prst="roundRect">
            <a:avLst>
              <a:gd name="adj" fmla="val 6400"/>
            </a:avLst>
          </a:prstGeom>
          <a:solidFill>
            <a:srgbClr val="FFFFFF"/>
          </a:solidFill>
          <a:ln w="12700">
            <a:solidFill>
              <a:srgbClr val="CDE0D4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4434840" y="1508760"/>
            <a:ext cx="54864" cy="1143000"/>
          </a:xfrm>
          <a:prstGeom prst="rect">
            <a:avLst/>
          </a:prstGeom>
          <a:solidFill>
            <a:srgbClr val="C79944"/>
          </a:solidFill>
          <a:ln w="12700">
            <a:solidFill>
              <a:srgbClr val="C79944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4599432" y="1655064"/>
            <a:ext cx="3044952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350" b="1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OR = 擴大</a:t>
            </a:r>
            <a:endParaRPr 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4599432" y="1984248"/>
            <a:ext cx="3044952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1120" dirty="0">
                <a:solidFill>
                  <a:srgbClr val="5B6B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death penalty OR capital punishment</a:t>
            </a:r>
            <a:endParaRPr lang="en-US" sz="112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sz="1120" dirty="0">
                <a:solidFill>
                  <a:srgbClr val="5B6B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納入同義詞與不同寫法</a:t>
            </a:r>
            <a:endParaRPr lang="en-US" sz="112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8092440" y="1508760"/>
            <a:ext cx="3337560" cy="1143000"/>
          </a:xfrm>
          <a:prstGeom prst="roundRect">
            <a:avLst>
              <a:gd name="adj" fmla="val 6400"/>
            </a:avLst>
          </a:prstGeom>
          <a:solidFill>
            <a:srgbClr val="FFFFFF"/>
          </a:solidFill>
          <a:ln w="12700">
            <a:solidFill>
              <a:srgbClr val="CDE0D4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8092440" y="1508760"/>
            <a:ext cx="54864" cy="1143000"/>
          </a:xfrm>
          <a:prstGeom prst="rect">
            <a:avLst/>
          </a:prstGeom>
          <a:solidFill>
            <a:srgbClr val="B75B47"/>
          </a:solidFill>
          <a:ln w="12700">
            <a:solidFill>
              <a:srgbClr val="B75B47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8257032" y="1655064"/>
            <a:ext cx="3044952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350" b="1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NOT = 排除</a:t>
            </a:r>
            <a:endParaRPr 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8257032" y="1984248"/>
            <a:ext cx="3044952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1120" dirty="0">
                <a:solidFill>
                  <a:srgbClr val="5B6B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tourism NOT medical tourism</a:t>
            </a:r>
            <a:endParaRPr lang="en-US" sz="112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sz="1120" dirty="0">
                <a:solidFill>
                  <a:srgbClr val="5B6B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小心排除過度</a:t>
            </a:r>
            <a:endParaRPr lang="en-US" sz="112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1005840" y="3154680"/>
            <a:ext cx="4983480" cy="1645920"/>
          </a:xfrm>
          <a:prstGeom prst="roundRect">
            <a:avLst>
              <a:gd name="adj" fmla="val 4444"/>
            </a:avLst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1152144" y="3273552"/>
            <a:ext cx="4690872" cy="140817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片語："sustainable tourism"</a:t>
            </a:r>
            <a:endParaRPr 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截字：touris* → tourism, tourist, tourists</a:t>
            </a:r>
            <a:endParaRPr 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萬用字元：wom?n → woman, women（各資料庫符號可能不同）</a:t>
            </a:r>
            <a:endParaRPr 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6355080" y="3154680"/>
            <a:ext cx="4800600" cy="1645920"/>
          </a:xfrm>
          <a:prstGeom prst="roundRect">
            <a:avLst>
              <a:gd name="adj" fmla="val 4444"/>
            </a:avLst>
          </a:prstGeom>
          <a:solidFill>
            <a:srgbClr val="ECF5EE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6501384" y="3273552"/>
            <a:ext cx="4507992" cy="140817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括號控制邏輯：</a:t>
            </a:r>
            <a:endParaRPr 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("death penalty" OR "capital punishment") AND Taiwan AND (abolition OR deterrence)</a:t>
            </a:r>
            <a:endParaRPr 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502920" y="6446520"/>
            <a:ext cx="47548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5B6B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靜宜大學蓋夏圖書館｜知識服務組</a:t>
            </a:r>
            <a:endParaRPr lang="en-US" sz="8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11292840" y="6419088"/>
            <a:ext cx="411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dirty="0">
                <a:solidFill>
                  <a:srgbClr val="5B6B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07</a:t>
            </a:r>
            <a:endParaRPr lang="en-US" sz="8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0080" y="411480"/>
            <a:ext cx="1078992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檢索式範例：生態旅遊</a:t>
            </a:r>
            <a:endParaRPr lang="en-US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58368" y="960120"/>
            <a:ext cx="99669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250" dirty="0">
                <a:solidFill>
                  <a:srgbClr val="5B6B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從寬到窄，逐步加入地點、族群、研究角度。</a:t>
            </a:r>
            <a:endParaRPr lang="en-US" sz="12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77240" y="1417320"/>
            <a:ext cx="3474720" cy="960120"/>
          </a:xfrm>
          <a:prstGeom prst="roundRect">
            <a:avLst>
              <a:gd name="adj" fmla="val 7619"/>
            </a:avLst>
          </a:prstGeom>
          <a:solidFill>
            <a:srgbClr val="FFFFFF"/>
          </a:solidFill>
          <a:ln w="12700">
            <a:solidFill>
              <a:srgbClr val="CDE0D4">
                <a:alpha val="9000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941832" y="1600200"/>
            <a:ext cx="438912" cy="438912"/>
          </a:xfrm>
          <a:prstGeom prst="ellipse">
            <a:avLst/>
          </a:prstGeom>
          <a:solidFill>
            <a:srgbClr val="006B5F"/>
          </a:solidFill>
          <a:ln w="12700">
            <a:solidFill>
              <a:srgbClr val="006B5F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941832" y="1682496"/>
            <a:ext cx="438912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A</a:t>
            </a:r>
            <a:endParaRPr lang="en-US" sz="9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5"/>
          <p:cNvSpPr/>
          <p:nvPr/>
        </p:nvSpPr>
        <p:spPr>
          <a:xfrm>
            <a:off x="1527048" y="1581912"/>
            <a:ext cx="25603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500" b="1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廣泛探索</a:t>
            </a:r>
            <a:endParaRPr lang="en-US" sz="1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6"/>
          <p:cNvSpPr/>
          <p:nvPr/>
        </p:nvSpPr>
        <p:spPr>
          <a:xfrm>
            <a:off x="1527048" y="1874520"/>
            <a:ext cx="25603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5B6B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ecotourism OR "sustainable tourism"</a:t>
            </a:r>
            <a:endParaRPr lang="en-US" sz="10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4389120" y="1417320"/>
            <a:ext cx="3474720" cy="960120"/>
          </a:xfrm>
          <a:prstGeom prst="roundRect">
            <a:avLst>
              <a:gd name="adj" fmla="val 7619"/>
            </a:avLst>
          </a:prstGeom>
          <a:solidFill>
            <a:srgbClr val="FFFFFF"/>
          </a:solidFill>
          <a:ln w="12700">
            <a:solidFill>
              <a:srgbClr val="CDE0D4">
                <a:alpha val="90000"/>
              </a:srgbClr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4553712" y="1600200"/>
            <a:ext cx="438912" cy="438912"/>
          </a:xfrm>
          <a:prstGeom prst="ellipse">
            <a:avLst/>
          </a:prstGeom>
          <a:solidFill>
            <a:srgbClr val="C79944"/>
          </a:solidFill>
          <a:ln w="12700">
            <a:solidFill>
              <a:srgbClr val="C79944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53712" y="1682496"/>
            <a:ext cx="438912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B</a:t>
            </a:r>
            <a:endParaRPr lang="en-US" sz="9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5138928" y="1581912"/>
            <a:ext cx="25603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500" b="1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加入地點</a:t>
            </a:r>
            <a:endParaRPr lang="en-US" sz="1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5138928" y="1874520"/>
            <a:ext cx="25603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5B6B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(ecotourism OR "sustainable tourism") AND Taiwan</a:t>
            </a:r>
            <a:endParaRPr lang="en-US" sz="10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8001000" y="1417320"/>
            <a:ext cx="3474720" cy="960120"/>
          </a:xfrm>
          <a:prstGeom prst="roundRect">
            <a:avLst>
              <a:gd name="adj" fmla="val 7619"/>
            </a:avLst>
          </a:prstGeom>
          <a:solidFill>
            <a:srgbClr val="FFFFFF"/>
          </a:solidFill>
          <a:ln w="12700">
            <a:solidFill>
              <a:srgbClr val="CDE0D4">
                <a:alpha val="90000"/>
              </a:srgbClr>
            </a:solidFill>
            <a:prstDash val="solid"/>
          </a:ln>
        </p:spPr>
      </p:sp>
      <p:sp>
        <p:nvSpPr>
          <p:cNvPr id="15" name="Shape 13"/>
          <p:cNvSpPr/>
          <p:nvPr/>
        </p:nvSpPr>
        <p:spPr>
          <a:xfrm>
            <a:off x="8165592" y="1600200"/>
            <a:ext cx="438912" cy="438912"/>
          </a:xfrm>
          <a:prstGeom prst="ellipse">
            <a:avLst/>
          </a:prstGeom>
          <a:solidFill>
            <a:srgbClr val="1F3A5B"/>
          </a:solidFill>
          <a:ln w="12700">
            <a:solidFill>
              <a:srgbClr val="1F3A5B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8165592" y="1682496"/>
            <a:ext cx="438912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C</a:t>
            </a:r>
            <a:endParaRPr lang="en-US" sz="9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8750808" y="1581912"/>
            <a:ext cx="25603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500" b="1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加入角度</a:t>
            </a:r>
            <a:endParaRPr lang="en-US" sz="1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8750808" y="1874520"/>
            <a:ext cx="25603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5B6B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AND ("local community" OR indigenous OR "environmental impact")</a:t>
            </a:r>
            <a:endParaRPr lang="en-US" sz="10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1051560" y="3063240"/>
            <a:ext cx="10058400" cy="1600200"/>
          </a:xfrm>
          <a:prstGeom prst="roundRect">
            <a:avLst>
              <a:gd name="adj" fmla="val 4571"/>
            </a:avLst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1197864" y="3182112"/>
            <a:ext cx="9765792" cy="1362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進階檢索式：</a:t>
            </a:r>
            <a:endParaRPr 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(ecotourism OR "sustainable tourism" OR "nature-based tourism")</a:t>
            </a:r>
            <a:endParaRPr 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AND (Taiwan OR "East Asia")</a:t>
            </a:r>
            <a:endParaRPr 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AND ("community participation" OR indigenous OR "visitor behavior")</a:t>
            </a:r>
            <a:endParaRPr 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1417320" y="5166360"/>
            <a:ext cx="9326880" cy="512064"/>
          </a:xfrm>
          <a:prstGeom prst="roundRect">
            <a:avLst>
              <a:gd name="adj" fmla="val 14286"/>
            </a:avLst>
          </a:prstGeom>
          <a:solidFill>
            <a:srgbClr val="E8F1EA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1563624" y="5285232"/>
            <a:ext cx="9034272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550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檢索後記錄：資料庫名稱、日期、檢索式、限制條件、結果數、選取原因。</a:t>
            </a:r>
            <a:endParaRPr lang="en-US" sz="15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502920" y="6446520"/>
            <a:ext cx="47548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5B6B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靜宜大學蓋夏圖書館｜知識服務組</a:t>
            </a:r>
            <a:endParaRPr lang="en-US" sz="8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11292840" y="6419088"/>
            <a:ext cx="411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dirty="0">
                <a:solidFill>
                  <a:srgbClr val="5B6B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08</a:t>
            </a:r>
            <a:endParaRPr lang="en-US" sz="8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0080" y="411480"/>
            <a:ext cx="1078992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檢索式範例：台灣死刑存廢</a:t>
            </a:r>
            <a:endParaRPr lang="en-US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58368" y="960120"/>
            <a:ext cx="99669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250" dirty="0">
                <a:solidFill>
                  <a:srgbClr val="5B6B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議題型題目要同時找法律、社會、倫理、人權與民意。</a:t>
            </a:r>
            <a:endParaRPr lang="en-US" sz="12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77240" y="1417320"/>
            <a:ext cx="3474720" cy="960120"/>
          </a:xfrm>
          <a:prstGeom prst="roundRect">
            <a:avLst>
              <a:gd name="adj" fmla="val 7619"/>
            </a:avLst>
          </a:prstGeom>
          <a:solidFill>
            <a:srgbClr val="FFFFFF"/>
          </a:solidFill>
          <a:ln w="12700">
            <a:solidFill>
              <a:srgbClr val="CDE0D4">
                <a:alpha val="9000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941832" y="1600200"/>
            <a:ext cx="438912" cy="438912"/>
          </a:xfrm>
          <a:prstGeom prst="ellipse">
            <a:avLst/>
          </a:prstGeom>
          <a:solidFill>
            <a:srgbClr val="B75B47"/>
          </a:solidFill>
          <a:ln w="12700">
            <a:solidFill>
              <a:srgbClr val="B75B47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941832" y="1682496"/>
            <a:ext cx="438912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A</a:t>
            </a:r>
            <a:endParaRPr lang="en-US" sz="9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5"/>
          <p:cNvSpPr/>
          <p:nvPr/>
        </p:nvSpPr>
        <p:spPr>
          <a:xfrm>
            <a:off x="1527048" y="1581912"/>
            <a:ext cx="25603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500" b="1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核心概念</a:t>
            </a:r>
            <a:endParaRPr lang="en-US" sz="1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6"/>
          <p:cNvSpPr/>
          <p:nvPr/>
        </p:nvSpPr>
        <p:spPr>
          <a:xfrm>
            <a:off x="1527048" y="1874520"/>
            <a:ext cx="25603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5B6B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"death penalty" OR "capital punishment"</a:t>
            </a:r>
            <a:endParaRPr lang="en-US" sz="10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4389120" y="1417320"/>
            <a:ext cx="3474720" cy="960120"/>
          </a:xfrm>
          <a:prstGeom prst="roundRect">
            <a:avLst>
              <a:gd name="adj" fmla="val 7619"/>
            </a:avLst>
          </a:prstGeom>
          <a:solidFill>
            <a:srgbClr val="FFFFFF"/>
          </a:solidFill>
          <a:ln w="12700">
            <a:solidFill>
              <a:srgbClr val="CDE0D4">
                <a:alpha val="90000"/>
              </a:srgbClr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4553712" y="1600200"/>
            <a:ext cx="438912" cy="438912"/>
          </a:xfrm>
          <a:prstGeom prst="ellipse">
            <a:avLst/>
          </a:prstGeom>
          <a:solidFill>
            <a:srgbClr val="C79944"/>
          </a:solidFill>
          <a:ln w="12700">
            <a:solidFill>
              <a:srgbClr val="C79944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53712" y="1682496"/>
            <a:ext cx="438912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B</a:t>
            </a:r>
            <a:endParaRPr lang="en-US" sz="9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5138928" y="1581912"/>
            <a:ext cx="25603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500" b="1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加入地點</a:t>
            </a:r>
            <a:endParaRPr lang="en-US" sz="1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5138928" y="1874520"/>
            <a:ext cx="25603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5B6B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("death penalty" OR "capital punishment") AND Taiwan</a:t>
            </a:r>
            <a:endParaRPr lang="en-US" sz="10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8001000" y="1417320"/>
            <a:ext cx="3474720" cy="960120"/>
          </a:xfrm>
          <a:prstGeom prst="roundRect">
            <a:avLst>
              <a:gd name="adj" fmla="val 7619"/>
            </a:avLst>
          </a:prstGeom>
          <a:solidFill>
            <a:srgbClr val="FFFFFF"/>
          </a:solidFill>
          <a:ln w="12700">
            <a:solidFill>
              <a:srgbClr val="CDE0D4">
                <a:alpha val="90000"/>
              </a:srgbClr>
            </a:solidFill>
            <a:prstDash val="solid"/>
          </a:ln>
        </p:spPr>
      </p:sp>
      <p:sp>
        <p:nvSpPr>
          <p:cNvPr id="15" name="Shape 13"/>
          <p:cNvSpPr/>
          <p:nvPr/>
        </p:nvSpPr>
        <p:spPr>
          <a:xfrm>
            <a:off x="8165592" y="1600200"/>
            <a:ext cx="438912" cy="438912"/>
          </a:xfrm>
          <a:prstGeom prst="ellipse">
            <a:avLst/>
          </a:prstGeom>
          <a:solidFill>
            <a:srgbClr val="1F3A5B"/>
          </a:solidFill>
          <a:ln w="12700">
            <a:solidFill>
              <a:srgbClr val="1F3A5B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8165592" y="1682496"/>
            <a:ext cx="438912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C</a:t>
            </a:r>
            <a:endParaRPr lang="en-US" sz="9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8750808" y="1581912"/>
            <a:ext cx="25603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500" b="1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加入立場或證據</a:t>
            </a:r>
            <a:endParaRPr lang="en-US" sz="1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8750808" y="1874520"/>
            <a:ext cx="25603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5B6B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AND (abolition OR deterrence OR "public opinion" OR "human rights")</a:t>
            </a:r>
            <a:endParaRPr lang="en-US" sz="10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1051560" y="3063240"/>
            <a:ext cx="10058400" cy="1417320"/>
          </a:xfrm>
          <a:prstGeom prst="roundRect">
            <a:avLst>
              <a:gd name="adj" fmla="val 5161"/>
            </a:avLst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1197864" y="3182112"/>
            <a:ext cx="9765792" cy="117957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進階檢索式：</a:t>
            </a:r>
            <a:endParaRPr 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("death penalty" OR "capital punishment") AND Taiwan</a:t>
            </a:r>
            <a:endParaRPr 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AND (abolition OR retention OR deterrence OR "public opinion" OR "human rights")</a:t>
            </a:r>
            <a:endParaRPr 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1417320" y="5074920"/>
            <a:ext cx="9326880" cy="530352"/>
          </a:xfrm>
          <a:prstGeom prst="roundRect">
            <a:avLst>
              <a:gd name="adj" fmla="val 13793"/>
            </a:avLst>
          </a:prstGeom>
          <a:solidFill>
            <a:srgbClr val="F5ECE8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1563624" y="5193792"/>
            <a:ext cx="9034272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550" dirty="0">
                <a:solidFill>
                  <a:srgbClr val="1231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中英並查：台灣 OR 臺灣；死刑存廢 OR 死刑政策 OR 廢死。</a:t>
            </a:r>
            <a:endParaRPr lang="en-US" sz="15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502920" y="6446520"/>
            <a:ext cx="47548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5B6B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靜宜大學蓋夏圖書館｜知識服務組</a:t>
            </a:r>
            <a:endParaRPr lang="en-US" sz="8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11292840" y="6419088"/>
            <a:ext cx="411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dirty="0">
                <a:solidFill>
                  <a:srgbClr val="5B6B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TC" pitchFamily="34" charset="-120"/>
              </a:rPr>
              <a:t>09</a:t>
            </a:r>
            <a:endParaRPr lang="en-US" sz="8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76"/>
          <p:cNvSpPr txBox="1">
            <a:spLocks noGrp="1"/>
          </p:cNvSpPr>
          <p:nvPr>
            <p:ph type="title"/>
          </p:nvPr>
        </p:nvSpPr>
        <p:spPr>
          <a:xfrm>
            <a:off x="4472532" y="384934"/>
            <a:ext cx="4920000" cy="107711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zh-TW" altLang="en-US" sz="5867" dirty="0">
                <a:solidFill>
                  <a:schemeClr val="tx1"/>
                </a:solidFill>
                <a:latin typeface="+mn-ea"/>
                <a:ea typeface="+mn-ea"/>
              </a:rPr>
              <a:t>課程大綱</a:t>
            </a:r>
            <a:endParaRPr sz="5867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048" name="Google Shape;1048;p76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zh-TW" altLang="en-US" dirty="0">
                <a:latin typeface="+mn-ea"/>
                <a:ea typeface="+mn-ea"/>
              </a:rPr>
              <a:t>檢索技巧與基本概念</a:t>
            </a:r>
          </a:p>
        </p:txBody>
      </p:sp>
      <p:sp>
        <p:nvSpPr>
          <p:cNvPr id="1051" name="Google Shape;1051;p76"/>
          <p:cNvSpPr txBox="1">
            <a:spLocks noGrp="1"/>
          </p:cNvSpPr>
          <p:nvPr>
            <p:ph type="subTitle" idx="5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endParaRPr lang="zh-TW" altLang="en-US" dirty="0">
              <a:latin typeface="+mn-ea"/>
              <a:ea typeface="+mn-ea"/>
            </a:endParaRPr>
          </a:p>
        </p:txBody>
      </p:sp>
      <p:sp>
        <p:nvSpPr>
          <p:cNvPr id="1053" name="Google Shape;1053;p76"/>
          <p:cNvSpPr txBox="1">
            <a:spLocks noGrp="1"/>
          </p:cNvSpPr>
          <p:nvPr>
            <p:ph type="subTitle" idx="7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zh-TW" altLang="en-US" dirty="0">
                <a:latin typeface="+mn-ea"/>
                <a:ea typeface="+mn-ea"/>
              </a:rPr>
              <a:t>館內資源查找大全</a:t>
            </a:r>
          </a:p>
        </p:txBody>
      </p:sp>
      <p:sp>
        <p:nvSpPr>
          <p:cNvPr id="1055" name="Google Shape;1055;p76"/>
          <p:cNvSpPr txBox="1">
            <a:spLocks noGrp="1"/>
          </p:cNvSpPr>
          <p:nvPr>
            <p:ph type="title" idx="9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6400" dirty="0">
                <a:latin typeface="+mn-ea"/>
                <a:ea typeface="+mn-ea"/>
              </a:rPr>
              <a:t>01</a:t>
            </a:r>
            <a:endParaRPr sz="6400" dirty="0">
              <a:latin typeface="+mn-ea"/>
              <a:ea typeface="+mn-ea"/>
            </a:endParaRPr>
          </a:p>
        </p:txBody>
      </p:sp>
      <p:sp>
        <p:nvSpPr>
          <p:cNvPr id="1047" name="Google Shape;1047;p76"/>
          <p:cNvSpPr txBox="1">
            <a:spLocks noGrp="1"/>
          </p:cNvSpPr>
          <p:nvPr>
            <p:ph type="subTitle" idx="3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zh-TW" altLang="en-US" dirty="0">
                <a:latin typeface="+mn-ea"/>
                <a:ea typeface="+mn-ea"/>
              </a:rPr>
              <a:t>蓋夏圖書館</a:t>
            </a:r>
          </a:p>
        </p:txBody>
      </p:sp>
      <p:sp>
        <p:nvSpPr>
          <p:cNvPr id="1056" name="Google Shape;1056;p76"/>
          <p:cNvSpPr txBox="1">
            <a:spLocks noGrp="1"/>
          </p:cNvSpPr>
          <p:nvPr>
            <p:ph type="title" idx="13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6400">
                <a:latin typeface="+mn-ea"/>
                <a:ea typeface="+mn-ea"/>
              </a:rPr>
              <a:t>02</a:t>
            </a:r>
            <a:endParaRPr sz="6400">
              <a:latin typeface="+mn-ea"/>
              <a:ea typeface="+mn-ea"/>
            </a:endParaRPr>
          </a:p>
        </p:txBody>
      </p:sp>
      <p:sp>
        <p:nvSpPr>
          <p:cNvPr id="1057" name="Google Shape;1057;p76"/>
          <p:cNvSpPr txBox="1">
            <a:spLocks noGrp="1"/>
          </p:cNvSpPr>
          <p:nvPr>
            <p:ph type="title" idx="14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6400">
                <a:latin typeface="+mn-ea"/>
                <a:ea typeface="+mn-ea"/>
              </a:rPr>
              <a:t>03</a:t>
            </a:r>
            <a:endParaRPr sz="6400">
              <a:latin typeface="+mn-ea"/>
              <a:ea typeface="+mn-ea"/>
            </a:endParaRPr>
          </a:p>
        </p:txBody>
      </p:sp>
      <p:sp>
        <p:nvSpPr>
          <p:cNvPr id="1058" name="Google Shape;1058;p76"/>
          <p:cNvSpPr txBox="1">
            <a:spLocks noGrp="1"/>
          </p:cNvSpPr>
          <p:nvPr>
            <p:ph type="title" idx="15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endParaRPr sz="6400" dirty="0">
              <a:latin typeface="+mn-ea"/>
              <a:ea typeface="+mn-ea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49BF619-FC2C-48A3-BADE-0DF23DECBFB0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id="{61FE27A8-5443-4245-897A-A3ECE52A8097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副標題 6">
            <a:extLst>
              <a:ext uri="{FF2B5EF4-FFF2-40B4-BE49-F238E27FC236}">
                <a16:creationId xmlns:a16="http://schemas.microsoft.com/office/drawing/2014/main" id="{A79AB2D4-1A45-4DC1-AC42-283BA396850C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副標題 8">
            <a:extLst>
              <a:ext uri="{FF2B5EF4-FFF2-40B4-BE49-F238E27FC236}">
                <a16:creationId xmlns:a16="http://schemas.microsoft.com/office/drawing/2014/main" id="{5DC058F2-E5F7-42FD-91F4-674E82CC89D4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901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1341120"/>
          </a:xfrm>
          <a:prstGeom prst="rect">
            <a:avLst/>
          </a:prstGeom>
          <a:solidFill>
            <a:srgbClr val="F0A500"/>
          </a:solidFill>
          <a:ln/>
        </p:spPr>
      </p:sp>
      <p:sp>
        <p:nvSpPr>
          <p:cNvPr id="3" name="Text 1"/>
          <p:cNvSpPr/>
          <p:nvPr/>
        </p:nvSpPr>
        <p:spPr>
          <a:xfrm>
            <a:off x="609600" y="121920"/>
            <a:ext cx="1097280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3200" b="1" dirty="0">
                <a:solidFill>
                  <a:srgbClr val="1A3A4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如何評估文獻品質？CRAAP Test</a:t>
            </a:r>
            <a:endParaRPr lang="en-US" sz="3200" dirty="0"/>
          </a:p>
        </p:txBody>
      </p:sp>
      <p:sp>
        <p:nvSpPr>
          <p:cNvPr id="4" name="Shape 2"/>
          <p:cNvSpPr/>
          <p:nvPr/>
        </p:nvSpPr>
        <p:spPr>
          <a:xfrm>
            <a:off x="365760" y="1463040"/>
            <a:ext cx="11460480" cy="950976"/>
          </a:xfrm>
          <a:prstGeom prst="rect">
            <a:avLst/>
          </a:prstGeom>
          <a:solidFill>
            <a:srgbClr val="FFFFFF"/>
          </a:solidFill>
          <a:ln/>
          <a:effectLst>
            <a:outerShdw blurRad="63500" dist="254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5" name="Shape 3"/>
          <p:cNvSpPr/>
          <p:nvPr/>
        </p:nvSpPr>
        <p:spPr>
          <a:xfrm>
            <a:off x="365760" y="1463040"/>
            <a:ext cx="792480" cy="950976"/>
          </a:xfrm>
          <a:prstGeom prst="rect">
            <a:avLst/>
          </a:prstGeom>
          <a:solidFill>
            <a:srgbClr val="E74C3C"/>
          </a:solidFill>
          <a:ln/>
        </p:spPr>
      </p:sp>
      <p:sp>
        <p:nvSpPr>
          <p:cNvPr id="6" name="Text 4"/>
          <p:cNvSpPr/>
          <p:nvPr/>
        </p:nvSpPr>
        <p:spPr>
          <a:xfrm>
            <a:off x="365760" y="1463040"/>
            <a:ext cx="792480" cy="9509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1341120" y="1548384"/>
            <a:ext cx="426720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867" b="1" dirty="0">
                <a:solidFill>
                  <a:srgbClr val="E74C3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Currency　時效性</a:t>
            </a:r>
            <a:endParaRPr lang="en-US" sz="1867" dirty="0"/>
          </a:p>
        </p:txBody>
      </p:sp>
      <p:sp>
        <p:nvSpPr>
          <p:cNvPr id="8" name="Text 6"/>
          <p:cNvSpPr/>
          <p:nvPr/>
        </p:nvSpPr>
        <p:spPr>
          <a:xfrm>
            <a:off x="1341120" y="1975104"/>
            <a:ext cx="1024128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533" dirty="0">
                <a:solidFill>
                  <a:srgbClr val="1A3A4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文獻發表年份？資訊是否最新？</a:t>
            </a:r>
            <a:endParaRPr lang="en-US" sz="1533" dirty="0"/>
          </a:p>
        </p:txBody>
      </p:sp>
      <p:sp>
        <p:nvSpPr>
          <p:cNvPr id="9" name="Shape 7"/>
          <p:cNvSpPr/>
          <p:nvPr/>
        </p:nvSpPr>
        <p:spPr>
          <a:xfrm>
            <a:off x="365760" y="2535936"/>
            <a:ext cx="11460480" cy="950976"/>
          </a:xfrm>
          <a:prstGeom prst="rect">
            <a:avLst/>
          </a:prstGeom>
          <a:solidFill>
            <a:srgbClr val="FFFFFF"/>
          </a:solidFill>
          <a:ln/>
          <a:effectLst>
            <a:outerShdw blurRad="63500" dist="254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10" name="Shape 8"/>
          <p:cNvSpPr/>
          <p:nvPr/>
        </p:nvSpPr>
        <p:spPr>
          <a:xfrm>
            <a:off x="365760" y="2535936"/>
            <a:ext cx="792480" cy="950976"/>
          </a:xfrm>
          <a:prstGeom prst="rect">
            <a:avLst/>
          </a:prstGeom>
          <a:solidFill>
            <a:srgbClr val="E67E22"/>
          </a:solidFill>
          <a:ln/>
        </p:spPr>
      </p:sp>
      <p:sp>
        <p:nvSpPr>
          <p:cNvPr id="11" name="Text 9"/>
          <p:cNvSpPr/>
          <p:nvPr/>
        </p:nvSpPr>
        <p:spPr>
          <a:xfrm>
            <a:off x="365760" y="2535936"/>
            <a:ext cx="792480" cy="9509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</a:t>
            </a:r>
            <a:endParaRPr lang="en-US" sz="3200" dirty="0"/>
          </a:p>
        </p:txBody>
      </p:sp>
      <p:sp>
        <p:nvSpPr>
          <p:cNvPr id="12" name="Text 10"/>
          <p:cNvSpPr/>
          <p:nvPr/>
        </p:nvSpPr>
        <p:spPr>
          <a:xfrm>
            <a:off x="1341120" y="2621280"/>
            <a:ext cx="426720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867" b="1" dirty="0">
                <a:solidFill>
                  <a:srgbClr val="E67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Relevance　相關性</a:t>
            </a:r>
            <a:endParaRPr lang="en-US" sz="1867" dirty="0"/>
          </a:p>
        </p:txBody>
      </p:sp>
      <p:sp>
        <p:nvSpPr>
          <p:cNvPr id="13" name="Text 11"/>
          <p:cNvSpPr/>
          <p:nvPr/>
        </p:nvSpPr>
        <p:spPr>
          <a:xfrm>
            <a:off x="1341120" y="3048000"/>
            <a:ext cx="1024128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533" dirty="0">
                <a:solidFill>
                  <a:srgbClr val="1A3A4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與研究主題的關聯程度？目標讀者是誰？</a:t>
            </a:r>
            <a:endParaRPr lang="en-US" sz="1533" dirty="0"/>
          </a:p>
        </p:txBody>
      </p:sp>
      <p:sp>
        <p:nvSpPr>
          <p:cNvPr id="14" name="Shape 12"/>
          <p:cNvSpPr/>
          <p:nvPr/>
        </p:nvSpPr>
        <p:spPr>
          <a:xfrm>
            <a:off x="365760" y="3608832"/>
            <a:ext cx="11460480" cy="950976"/>
          </a:xfrm>
          <a:prstGeom prst="rect">
            <a:avLst/>
          </a:prstGeom>
          <a:solidFill>
            <a:srgbClr val="FFFFFF"/>
          </a:solidFill>
          <a:ln/>
          <a:effectLst>
            <a:outerShdw blurRad="63500" dist="254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15" name="Shape 13"/>
          <p:cNvSpPr/>
          <p:nvPr/>
        </p:nvSpPr>
        <p:spPr>
          <a:xfrm>
            <a:off x="365760" y="3608832"/>
            <a:ext cx="792480" cy="950976"/>
          </a:xfrm>
          <a:prstGeom prst="rect">
            <a:avLst/>
          </a:prstGeom>
          <a:solidFill>
            <a:srgbClr val="2ECC71"/>
          </a:solidFill>
          <a:ln/>
        </p:spPr>
      </p:sp>
      <p:sp>
        <p:nvSpPr>
          <p:cNvPr id="16" name="Text 14"/>
          <p:cNvSpPr/>
          <p:nvPr/>
        </p:nvSpPr>
        <p:spPr>
          <a:xfrm>
            <a:off x="365760" y="3608832"/>
            <a:ext cx="792480" cy="9509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</a:t>
            </a:r>
            <a:endParaRPr lang="en-US" sz="3200" dirty="0"/>
          </a:p>
        </p:txBody>
      </p:sp>
      <p:sp>
        <p:nvSpPr>
          <p:cNvPr id="17" name="Text 15"/>
          <p:cNvSpPr/>
          <p:nvPr/>
        </p:nvSpPr>
        <p:spPr>
          <a:xfrm>
            <a:off x="1341120" y="3694176"/>
            <a:ext cx="426720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867" b="1" dirty="0">
                <a:solidFill>
                  <a:srgbClr val="2ECC7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Authority　權威性</a:t>
            </a:r>
            <a:endParaRPr lang="en-US" sz="1867" dirty="0"/>
          </a:p>
        </p:txBody>
      </p:sp>
      <p:sp>
        <p:nvSpPr>
          <p:cNvPr id="18" name="Text 16"/>
          <p:cNvSpPr/>
          <p:nvPr/>
        </p:nvSpPr>
        <p:spPr>
          <a:xfrm>
            <a:off x="1341120" y="4120896"/>
            <a:ext cx="1024128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533" dirty="0">
                <a:solidFill>
                  <a:srgbClr val="1A3A4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作者背景？所屬機構？期刊是否有審查制度？</a:t>
            </a:r>
            <a:endParaRPr lang="en-US" sz="1533" dirty="0"/>
          </a:p>
        </p:txBody>
      </p:sp>
      <p:sp>
        <p:nvSpPr>
          <p:cNvPr id="19" name="Shape 17"/>
          <p:cNvSpPr/>
          <p:nvPr/>
        </p:nvSpPr>
        <p:spPr>
          <a:xfrm>
            <a:off x="365760" y="4681728"/>
            <a:ext cx="11460480" cy="950976"/>
          </a:xfrm>
          <a:prstGeom prst="rect">
            <a:avLst/>
          </a:prstGeom>
          <a:solidFill>
            <a:srgbClr val="FFFFFF"/>
          </a:solidFill>
          <a:ln/>
          <a:effectLst>
            <a:outerShdw blurRad="63500" dist="254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20" name="Shape 18"/>
          <p:cNvSpPr/>
          <p:nvPr/>
        </p:nvSpPr>
        <p:spPr>
          <a:xfrm>
            <a:off x="365760" y="4681728"/>
            <a:ext cx="792480" cy="950976"/>
          </a:xfrm>
          <a:prstGeom prst="rect">
            <a:avLst/>
          </a:prstGeom>
          <a:solidFill>
            <a:srgbClr val="3498DB"/>
          </a:solidFill>
          <a:ln/>
        </p:spPr>
      </p:sp>
      <p:sp>
        <p:nvSpPr>
          <p:cNvPr id="21" name="Text 19"/>
          <p:cNvSpPr/>
          <p:nvPr/>
        </p:nvSpPr>
        <p:spPr>
          <a:xfrm>
            <a:off x="365760" y="4681728"/>
            <a:ext cx="792480" cy="9509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</a:t>
            </a:r>
            <a:endParaRPr lang="en-US" sz="3200" dirty="0"/>
          </a:p>
        </p:txBody>
      </p:sp>
      <p:sp>
        <p:nvSpPr>
          <p:cNvPr id="22" name="Text 20"/>
          <p:cNvSpPr/>
          <p:nvPr/>
        </p:nvSpPr>
        <p:spPr>
          <a:xfrm>
            <a:off x="1341120" y="4767072"/>
            <a:ext cx="426720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867" b="1" dirty="0">
                <a:solidFill>
                  <a:srgbClr val="3498D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Accuracy　準確性</a:t>
            </a:r>
            <a:endParaRPr lang="en-US" sz="1867" dirty="0"/>
          </a:p>
        </p:txBody>
      </p:sp>
      <p:sp>
        <p:nvSpPr>
          <p:cNvPr id="23" name="Text 21"/>
          <p:cNvSpPr/>
          <p:nvPr/>
        </p:nvSpPr>
        <p:spPr>
          <a:xfrm>
            <a:off x="1341120" y="5193792"/>
            <a:ext cx="1024128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533" dirty="0">
                <a:solidFill>
                  <a:srgbClr val="1A3A4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資料來源與參考文獻？研究方法是否嚴謹？</a:t>
            </a:r>
            <a:endParaRPr lang="en-US" sz="1533" dirty="0"/>
          </a:p>
        </p:txBody>
      </p:sp>
      <p:sp>
        <p:nvSpPr>
          <p:cNvPr id="24" name="Shape 22"/>
          <p:cNvSpPr/>
          <p:nvPr/>
        </p:nvSpPr>
        <p:spPr>
          <a:xfrm>
            <a:off x="365760" y="5754624"/>
            <a:ext cx="11460480" cy="950976"/>
          </a:xfrm>
          <a:prstGeom prst="rect">
            <a:avLst/>
          </a:prstGeom>
          <a:solidFill>
            <a:srgbClr val="FFFFFF"/>
          </a:solidFill>
          <a:ln/>
          <a:effectLst>
            <a:outerShdw blurRad="63500" dist="254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25" name="Shape 23"/>
          <p:cNvSpPr/>
          <p:nvPr/>
        </p:nvSpPr>
        <p:spPr>
          <a:xfrm>
            <a:off x="365760" y="5754624"/>
            <a:ext cx="792480" cy="950976"/>
          </a:xfrm>
          <a:prstGeom prst="rect">
            <a:avLst/>
          </a:prstGeom>
          <a:solidFill>
            <a:srgbClr val="9B59B6"/>
          </a:solidFill>
          <a:ln/>
        </p:spPr>
      </p:sp>
      <p:sp>
        <p:nvSpPr>
          <p:cNvPr id="26" name="Text 24"/>
          <p:cNvSpPr/>
          <p:nvPr/>
        </p:nvSpPr>
        <p:spPr>
          <a:xfrm>
            <a:off x="365760" y="5754624"/>
            <a:ext cx="792480" cy="9509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</a:t>
            </a:r>
            <a:endParaRPr lang="en-US" sz="3200" dirty="0"/>
          </a:p>
        </p:txBody>
      </p:sp>
      <p:sp>
        <p:nvSpPr>
          <p:cNvPr id="27" name="Text 25"/>
          <p:cNvSpPr/>
          <p:nvPr/>
        </p:nvSpPr>
        <p:spPr>
          <a:xfrm>
            <a:off x="1341120" y="5839968"/>
            <a:ext cx="426720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867" b="1" dirty="0">
                <a:solidFill>
                  <a:srgbClr val="9B59B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Purpose　目的性</a:t>
            </a:r>
            <a:endParaRPr lang="en-US" sz="1867" dirty="0"/>
          </a:p>
        </p:txBody>
      </p:sp>
      <p:sp>
        <p:nvSpPr>
          <p:cNvPr id="28" name="Text 26"/>
          <p:cNvSpPr/>
          <p:nvPr/>
        </p:nvSpPr>
        <p:spPr>
          <a:xfrm>
            <a:off x="1341120" y="6266688"/>
            <a:ext cx="1024128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533" dirty="0">
                <a:solidFill>
                  <a:srgbClr val="1A3A4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文章目的？是否有偏見或利益衝突？</a:t>
            </a:r>
            <a:endParaRPr lang="en-US" sz="1533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81"/>
          <p:cNvSpPr txBox="1">
            <a:spLocks noGrp="1"/>
          </p:cNvSpPr>
          <p:nvPr>
            <p:ph type="title"/>
          </p:nvPr>
        </p:nvSpPr>
        <p:spPr>
          <a:xfrm>
            <a:off x="946667" y="3015117"/>
            <a:ext cx="9565824" cy="109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lvl="0"/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館內資源查找大全</a:t>
            </a:r>
            <a:endParaRPr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104" name="Google Shape;1104;p81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>
                <a:latin typeface="+mj-ea"/>
                <a:ea typeface="+mj-ea"/>
              </a:rPr>
              <a:t>03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1105" name="Google Shape;1105;p81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-US" altLang="zh-TW" dirty="0" err="1">
                <a:solidFill>
                  <a:schemeClr val="dk2"/>
                </a:solidFill>
                <a:latin typeface="+mn-ea"/>
                <a:ea typeface="+mn-ea"/>
              </a:rPr>
              <a:t>Luking</a:t>
            </a:r>
            <a:r>
              <a:rPr lang="en-US" altLang="zh-TW" dirty="0">
                <a:solidFill>
                  <a:schemeClr val="dk2"/>
                </a:solidFill>
                <a:latin typeface="+mn-ea"/>
                <a:ea typeface="+mn-ea"/>
              </a:rPr>
              <a:t> library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394" y="5855498"/>
            <a:ext cx="1824349" cy="60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6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31520"/>
          </a:xfrm>
          <a:prstGeom prst="rect">
            <a:avLst/>
          </a:prstGeom>
          <a:solidFill>
            <a:srgbClr val="006D77"/>
          </a:solidFill>
          <a:ln w="12700">
            <a:solidFill>
              <a:srgbClr val="006D77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640080" y="109728"/>
            <a:ext cx="10515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FFFFFF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從哪裡開始？館藏查詢 vs. Jumper 資源探索</a:t>
            </a:r>
            <a:endParaRPr lang="en-US" sz="2600" dirty="0"/>
          </a:p>
        </p:txBody>
      </p:sp>
      <p:sp>
        <p:nvSpPr>
          <p:cNvPr id="4" name="Text 2"/>
          <p:cNvSpPr/>
          <p:nvPr/>
        </p:nvSpPr>
        <p:spPr>
          <a:xfrm>
            <a:off x="640080" y="502920"/>
            <a:ext cx="1051560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E6FFF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先選對入口，少走一半冤枉路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0" y="731520"/>
            <a:ext cx="12191695" cy="54864"/>
          </a:xfrm>
          <a:prstGeom prst="rect">
            <a:avLst/>
          </a:prstGeom>
          <a:solidFill>
            <a:srgbClr val="83C5BE"/>
          </a:solidFill>
          <a:ln w="12700">
            <a:solidFill>
              <a:srgbClr val="83C5BE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4526280" y="987552"/>
            <a:ext cx="2926080" cy="411480"/>
          </a:xfrm>
          <a:prstGeom prst="roundRect">
            <a:avLst/>
          </a:prstGeom>
          <a:solidFill>
            <a:srgbClr val="E6FFFA"/>
          </a:solidFill>
          <a:ln w="12700">
            <a:solidFill>
              <a:srgbClr val="83C5BE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4636008" y="1065969"/>
            <a:ext cx="2926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zh-TW" altLang="en-US" sz="2800" b="1" dirty="0">
                <a:solidFill>
                  <a:srgbClr val="002060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資料查詢</a:t>
            </a:r>
            <a:r>
              <a:rPr lang="en-US" sz="2800" b="1" dirty="0" err="1">
                <a:solidFill>
                  <a:srgbClr val="002060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入口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8" name="Shape 6"/>
          <p:cNvSpPr/>
          <p:nvPr/>
        </p:nvSpPr>
        <p:spPr>
          <a:xfrm>
            <a:off x="640080" y="1554480"/>
            <a:ext cx="5669280" cy="44805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50800" dist="2286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9" name="Text 7"/>
          <p:cNvSpPr/>
          <p:nvPr/>
        </p:nvSpPr>
        <p:spPr>
          <a:xfrm>
            <a:off x="960120" y="1810512"/>
            <a:ext cx="64008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📚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1664208" y="1828800"/>
            <a:ext cx="438912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館藏查詢（WebPAC）</a:t>
            </a:r>
            <a:endParaRPr lang="en-US" sz="1800" dirty="0"/>
          </a:p>
        </p:txBody>
      </p:sp>
      <p:sp>
        <p:nvSpPr>
          <p:cNvPr id="11" name="Text 9"/>
          <p:cNvSpPr/>
          <p:nvPr/>
        </p:nvSpPr>
        <p:spPr>
          <a:xfrm>
            <a:off x="1051560" y="2331720"/>
            <a:ext cx="4937760" cy="35661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適合找：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• 圖書 / 電子書 / 期刊名 / DVD、CD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• 本校學位論文（館藏範圍）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不太適合：直接找「期刊篇名」或「主題文章」</a:t>
            </a:r>
            <a:endParaRPr lang="en-US" sz="1400" dirty="0"/>
          </a:p>
        </p:txBody>
      </p:sp>
      <p:sp>
        <p:nvSpPr>
          <p:cNvPr id="12" name="Shape 10"/>
          <p:cNvSpPr/>
          <p:nvPr/>
        </p:nvSpPr>
        <p:spPr>
          <a:xfrm>
            <a:off x="6537960" y="1554480"/>
            <a:ext cx="5010912" cy="44805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50800" dist="2286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6858000" y="1810512"/>
            <a:ext cx="64008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🌐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562088" y="1828800"/>
            <a:ext cx="3730752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Jumper（資源探索）</a:t>
            </a:r>
            <a:endParaRPr lang="en-US" sz="1800" dirty="0"/>
          </a:p>
        </p:txBody>
      </p:sp>
      <p:sp>
        <p:nvSpPr>
          <p:cNvPr id="15" name="Text 13"/>
          <p:cNvSpPr/>
          <p:nvPr/>
        </p:nvSpPr>
        <p:spPr>
          <a:xfrm>
            <a:off x="6949440" y="2331720"/>
            <a:ext cx="4279392" cy="35661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適合找：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• 各種資料庫／電子期刊／電子書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• 整合查詢：用關鍵字找文章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校外使用：通常需要 Jumper 登入或 SSL-VPN（視資料庫而定）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35074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704261" y="155509"/>
            <a:ext cx="8229600" cy="1152128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3200" b="1" dirty="0">
                <a:solidFill>
                  <a:srgbClr val="53249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圖書館資源示意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8" t="7081" r="16522" b="7483"/>
          <a:stretch/>
        </p:blipFill>
        <p:spPr>
          <a:xfrm>
            <a:off x="1729553" y="1102750"/>
            <a:ext cx="1262287" cy="215619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041" y="1309853"/>
            <a:ext cx="1788977" cy="176857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995" y="1334452"/>
            <a:ext cx="1733920" cy="171414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791" y="4315381"/>
            <a:ext cx="1786716" cy="161501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644" y="1384598"/>
            <a:ext cx="1637763" cy="161908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253" y="4038380"/>
            <a:ext cx="1439563" cy="193405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35" y="4274895"/>
            <a:ext cx="1696219" cy="1676871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69" y="4251660"/>
            <a:ext cx="1721729" cy="170208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999063" y="3258940"/>
            <a:ext cx="723275" cy="30777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 algn="ctr"/>
            <a:r>
              <a:rPr lang="zh-TW" altLang="en-US" sz="1400" dirty="0">
                <a:solidFill>
                  <a:schemeClr val="accent6">
                    <a:lumMod val="50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一般書</a:t>
            </a:r>
          </a:p>
        </p:txBody>
      </p:sp>
      <p:sp>
        <p:nvSpPr>
          <p:cNvPr id="16" name="矩形 15"/>
          <p:cNvSpPr/>
          <p:nvPr/>
        </p:nvSpPr>
        <p:spPr>
          <a:xfrm>
            <a:off x="3768893" y="3272234"/>
            <a:ext cx="723275" cy="30777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 algn="ctr"/>
            <a:r>
              <a:rPr lang="zh-TW" altLang="en-US" sz="1400" dirty="0">
                <a:solidFill>
                  <a:schemeClr val="accent6">
                    <a:lumMod val="50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參考書</a:t>
            </a:r>
          </a:p>
        </p:txBody>
      </p:sp>
      <p:sp>
        <p:nvSpPr>
          <p:cNvPr id="18" name="矩形 17"/>
          <p:cNvSpPr/>
          <p:nvPr/>
        </p:nvSpPr>
        <p:spPr>
          <a:xfrm>
            <a:off x="5580783" y="3242403"/>
            <a:ext cx="1082348" cy="30777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 algn="ctr"/>
            <a:r>
              <a:rPr lang="zh-TW" altLang="en-US" sz="1400" dirty="0">
                <a:solidFill>
                  <a:schemeClr val="accent6">
                    <a:lumMod val="50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博碩士論文</a:t>
            </a:r>
          </a:p>
        </p:txBody>
      </p:sp>
      <p:sp>
        <p:nvSpPr>
          <p:cNvPr id="24" name="矩形 23"/>
          <p:cNvSpPr/>
          <p:nvPr/>
        </p:nvSpPr>
        <p:spPr>
          <a:xfrm>
            <a:off x="9392689" y="3258952"/>
            <a:ext cx="1082348" cy="30777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 algn="ctr"/>
            <a:r>
              <a:rPr lang="zh-TW" altLang="en-US" sz="1400" dirty="0">
                <a:solidFill>
                  <a:schemeClr val="accent6">
                    <a:lumMod val="50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期刊合訂本</a:t>
            </a:r>
          </a:p>
        </p:txBody>
      </p:sp>
      <p:sp>
        <p:nvSpPr>
          <p:cNvPr id="25" name="矩形 24"/>
          <p:cNvSpPr/>
          <p:nvPr/>
        </p:nvSpPr>
        <p:spPr>
          <a:xfrm>
            <a:off x="7752513" y="6054967"/>
            <a:ext cx="723275" cy="30777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 algn="ctr"/>
            <a:r>
              <a:rPr lang="zh-TW" altLang="en-US" sz="1400" dirty="0">
                <a:solidFill>
                  <a:schemeClr val="accent6">
                    <a:lumMod val="50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電子書</a:t>
            </a:r>
          </a:p>
        </p:txBody>
      </p:sp>
      <p:sp>
        <p:nvSpPr>
          <p:cNvPr id="26" name="矩形 25"/>
          <p:cNvSpPr/>
          <p:nvPr/>
        </p:nvSpPr>
        <p:spPr>
          <a:xfrm>
            <a:off x="5785966" y="6054967"/>
            <a:ext cx="902811" cy="30777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 algn="ctr"/>
            <a:r>
              <a:rPr lang="zh-TW" altLang="en-US" sz="1400" dirty="0">
                <a:solidFill>
                  <a:schemeClr val="accent6">
                    <a:lumMod val="50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電子期刊</a:t>
            </a:r>
          </a:p>
        </p:txBody>
      </p:sp>
      <p:sp>
        <p:nvSpPr>
          <p:cNvPr id="27" name="矩形 26"/>
          <p:cNvSpPr/>
          <p:nvPr/>
        </p:nvSpPr>
        <p:spPr>
          <a:xfrm>
            <a:off x="2152492" y="6054967"/>
            <a:ext cx="628698" cy="30777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TW" sz="1400" dirty="0">
                <a:solidFill>
                  <a:schemeClr val="accent6">
                    <a:lumMod val="50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D</a:t>
            </a:r>
            <a:r>
              <a:rPr lang="zh-TW" altLang="en-US" sz="1400" dirty="0">
                <a:solidFill>
                  <a:schemeClr val="accent6">
                    <a:lumMod val="50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 </a:t>
            </a:r>
            <a:r>
              <a:rPr lang="en-US" altLang="zh-TW" sz="1400" dirty="0">
                <a:solidFill>
                  <a:schemeClr val="accent6">
                    <a:lumMod val="50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V D</a:t>
            </a:r>
            <a:endParaRPr lang="zh-TW" altLang="en-US" sz="1400" dirty="0">
              <a:solidFill>
                <a:schemeClr val="accent6">
                  <a:lumMod val="50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163941" y="6094326"/>
            <a:ext cx="460383" cy="30777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TW" sz="1400" dirty="0">
                <a:solidFill>
                  <a:schemeClr val="accent6">
                    <a:lumMod val="50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C D</a:t>
            </a:r>
            <a:endParaRPr lang="zh-TW" altLang="en-US" sz="1400" dirty="0">
              <a:solidFill>
                <a:schemeClr val="accent6">
                  <a:lumMod val="50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pic>
        <p:nvPicPr>
          <p:cNvPr id="32" name="圖片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442" y="1334979"/>
            <a:ext cx="1710775" cy="168524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7604523" y="3242403"/>
            <a:ext cx="902811" cy="30777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 algn="ctr"/>
            <a:r>
              <a:rPr lang="zh-TW" altLang="en-US" sz="1400" dirty="0">
                <a:solidFill>
                  <a:schemeClr val="accent6">
                    <a:lumMod val="50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最新期刊</a:t>
            </a:r>
          </a:p>
        </p:txBody>
      </p:sp>
      <p:sp>
        <p:nvSpPr>
          <p:cNvPr id="35" name="矩形 34"/>
          <p:cNvSpPr/>
          <p:nvPr/>
        </p:nvSpPr>
        <p:spPr>
          <a:xfrm>
            <a:off x="10307923" y="6054966"/>
            <a:ext cx="543740" cy="30777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 algn="ctr"/>
            <a:r>
              <a:rPr lang="zh-TW" altLang="en-US" sz="1400" dirty="0">
                <a:solidFill>
                  <a:schemeClr val="accent6">
                    <a:lumMod val="50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報紙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34183D9-A7F2-4777-BA8D-C126A5D3A6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81482" y="4080534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mtClean="0"/>
              <a:pPr algn="r"/>
              <a:t>24</a:t>
            </a:fld>
            <a:endParaRPr lang="en"/>
          </a:p>
        </p:txBody>
      </p:sp>
      <p:sp>
        <p:nvSpPr>
          <p:cNvPr id="4" name="標題 3"/>
          <p:cNvSpPr>
            <a:spLocks noGrp="1"/>
          </p:cNvSpPr>
          <p:nvPr>
            <p:ph type="title" idx="4294967295"/>
          </p:nvPr>
        </p:nvSpPr>
        <p:spPr>
          <a:xfrm>
            <a:off x="2817813" y="482600"/>
            <a:ext cx="9374187" cy="1022350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dirty="0">
                <a:solidFill>
                  <a:srgbClr val="0070C0"/>
                </a:solidFill>
              </a:rPr>
              <a:t>     蓋夏圖書館首頁 </a:t>
            </a:r>
            <a:br>
              <a:rPr lang="en-US" altLang="zh-TW" dirty="0">
                <a:solidFill>
                  <a:srgbClr val="0070C0"/>
                </a:solidFill>
              </a:rPr>
            </a:br>
            <a:r>
              <a:rPr lang="en-US" altLang="zh-TW" sz="3600" dirty="0">
                <a:solidFill>
                  <a:srgbClr val="0070C0"/>
                </a:solidFill>
                <a:latin typeface="微軟正黑體 Light" panose="020B0304030504040204" pitchFamily="34" charset="-120"/>
                <a:hlinkClick r:id="rId2"/>
              </a:rPr>
              <a:t>https://library.pu.edu.tw/</a:t>
            </a:r>
            <a:r>
              <a:rPr lang="zh-TW" altLang="en-US" sz="3600" dirty="0">
                <a:solidFill>
                  <a:srgbClr val="0070C0"/>
                </a:solidFill>
                <a:latin typeface="微軟正黑體 Light" panose="020B0304030504040204" pitchFamily="34" charset="-120"/>
              </a:rPr>
              <a:t> </a:t>
            </a:r>
          </a:p>
        </p:txBody>
      </p:sp>
      <p:sp>
        <p:nvSpPr>
          <p:cNvPr id="9" name="文字版面配置區 5"/>
          <p:cNvSpPr txBox="1">
            <a:spLocks noGrp="1"/>
          </p:cNvSpPr>
          <p:nvPr>
            <p:ph type="body" sz="quarter" idx="4294967295"/>
          </p:nvPr>
        </p:nvSpPr>
        <p:spPr>
          <a:xfrm>
            <a:off x="6794958" y="4718050"/>
            <a:ext cx="5495925" cy="21399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  <a:t>查詢框可查？</a:t>
            </a:r>
            <a:endParaRPr lang="en-US" altLang="zh-TW" dirty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  <a:t>館藏查詢→書名、期刊名</a:t>
            </a:r>
            <a:endParaRPr lang="en-US" altLang="zh-TW" dirty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  <a:t>整合查詢→期刊</a:t>
            </a:r>
            <a:r>
              <a:rPr lang="zh-TW" altLang="en-US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篇名、關鍵詞</a:t>
            </a:r>
            <a: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  <a:t>找各類型資料</a:t>
            </a:r>
            <a:endParaRPr lang="en-US" altLang="zh-TW" dirty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  <a:t>資料庫→資料庫名稱</a:t>
            </a:r>
            <a:endParaRPr lang="en-US" altLang="zh-TW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" y="320039"/>
            <a:ext cx="1824349" cy="60203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2BE706A-DF71-48FA-8FF0-196545CBC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9" y="1617418"/>
            <a:ext cx="6686666" cy="437305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D7F2D590-FDEE-41FA-966E-DAF080170F58}"/>
              </a:ext>
            </a:extLst>
          </p:cNvPr>
          <p:cNvSpPr/>
          <p:nvPr/>
        </p:nvSpPr>
        <p:spPr>
          <a:xfrm>
            <a:off x="293280" y="5360988"/>
            <a:ext cx="5677214" cy="5031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/>
          </a:p>
        </p:txBody>
      </p:sp>
    </p:spTree>
    <p:extLst>
      <p:ext uri="{BB962C8B-B14F-4D97-AF65-F5344CB8AC3E}">
        <p14:creationId xmlns:p14="http://schemas.microsoft.com/office/powerpoint/2010/main" val="58725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1341120"/>
          </a:xfrm>
          <a:prstGeom prst="rect">
            <a:avLst/>
          </a:prstGeom>
          <a:solidFill>
            <a:srgbClr val="5D4037"/>
          </a:solidFill>
          <a:ln/>
        </p:spPr>
      </p:sp>
      <p:sp>
        <p:nvSpPr>
          <p:cNvPr id="3" name="Text 1"/>
          <p:cNvSpPr/>
          <p:nvPr/>
        </p:nvSpPr>
        <p:spPr>
          <a:xfrm>
            <a:off x="609600" y="121920"/>
            <a:ext cx="1097280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933" b="1" dirty="0">
                <a:solidFill>
                  <a:srgbClr val="FFFFFF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靜宜大學蓋夏圖書館　</a:t>
            </a:r>
            <a:r>
              <a:rPr lang="en-US" sz="2933" b="1" dirty="0" err="1">
                <a:solidFill>
                  <a:srgbClr val="FFFFFF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館藏查詢系統（WebPAC</a:t>
            </a:r>
            <a:r>
              <a:rPr lang="en-US" sz="2933" b="1" dirty="0">
                <a:solidFill>
                  <a:srgbClr val="FFFFFF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）</a:t>
            </a:r>
            <a:endParaRPr lang="en-US" sz="2933" dirty="0"/>
          </a:p>
        </p:txBody>
      </p:sp>
      <p:sp>
        <p:nvSpPr>
          <p:cNvPr id="4" name="Shape 2"/>
          <p:cNvSpPr/>
          <p:nvPr/>
        </p:nvSpPr>
        <p:spPr>
          <a:xfrm>
            <a:off x="365760" y="1463040"/>
            <a:ext cx="11460480" cy="792480"/>
          </a:xfrm>
          <a:prstGeom prst="rect">
            <a:avLst/>
          </a:prstGeom>
          <a:solidFill>
            <a:srgbClr val="FFF3E0"/>
          </a:solidFill>
          <a:ln/>
        </p:spPr>
      </p:sp>
      <p:sp>
        <p:nvSpPr>
          <p:cNvPr id="5" name="Text 3"/>
          <p:cNvSpPr/>
          <p:nvPr/>
        </p:nvSpPr>
        <p:spPr>
          <a:xfrm>
            <a:off x="609600" y="1560576"/>
            <a:ext cx="1097280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733" b="1" dirty="0">
                <a:solidFill>
                  <a:srgbClr val="5D403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🌐  </a:t>
            </a:r>
            <a:r>
              <a:rPr lang="en-US" sz="1733" b="1" dirty="0">
                <a:solidFill>
                  <a:srgbClr val="5D403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  <a:hlinkClick r:id="rId3"/>
              </a:rPr>
              <a:t>https://library.pu.edu.tw</a:t>
            </a:r>
            <a:r>
              <a:rPr lang="zh-TW" altLang="en-US" sz="1733" b="1" dirty="0">
                <a:solidFill>
                  <a:srgbClr val="5D403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 </a:t>
            </a:r>
            <a:r>
              <a:rPr lang="en-US" sz="1733" b="1" dirty="0">
                <a:solidFill>
                  <a:srgbClr val="5D403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  ｜  圖書館首頁 → </a:t>
            </a:r>
            <a:r>
              <a:rPr lang="zh-TW" altLang="en-US" sz="1733" b="1" dirty="0">
                <a:solidFill>
                  <a:srgbClr val="5D403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資源查詢</a:t>
            </a:r>
            <a:r>
              <a:rPr lang="en-US" altLang="zh-TW" sz="1733" b="1" dirty="0">
                <a:solidFill>
                  <a:srgbClr val="5D403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→ </a:t>
            </a:r>
            <a:r>
              <a:rPr lang="en-US" sz="1733" b="1" dirty="0" err="1">
                <a:solidFill>
                  <a:srgbClr val="5D403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館藏查詢</a:t>
            </a:r>
            <a:r>
              <a:rPr lang="zh-TW" altLang="en-US" sz="1733" b="1" dirty="0">
                <a:solidFill>
                  <a:srgbClr val="5D403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系統</a:t>
            </a:r>
            <a:endParaRPr lang="en-US" sz="1733" dirty="0"/>
          </a:p>
        </p:txBody>
      </p:sp>
      <p:sp>
        <p:nvSpPr>
          <p:cNvPr id="6" name="Shape 4"/>
          <p:cNvSpPr/>
          <p:nvPr/>
        </p:nvSpPr>
        <p:spPr>
          <a:xfrm>
            <a:off x="365760" y="2401824"/>
            <a:ext cx="11460480" cy="975360"/>
          </a:xfrm>
          <a:prstGeom prst="rect">
            <a:avLst/>
          </a:prstGeom>
          <a:solidFill>
            <a:srgbClr val="FFFFFF"/>
          </a:solidFill>
          <a:ln/>
          <a:effectLst>
            <a:outerShdw blurRad="63500" dist="254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7" name="Shape 5"/>
          <p:cNvSpPr/>
          <p:nvPr/>
        </p:nvSpPr>
        <p:spPr>
          <a:xfrm>
            <a:off x="365760" y="2401824"/>
            <a:ext cx="670560" cy="975360"/>
          </a:xfrm>
          <a:prstGeom prst="rect">
            <a:avLst/>
          </a:prstGeom>
          <a:solidFill>
            <a:srgbClr val="5D4037"/>
          </a:solidFill>
          <a:ln/>
        </p:spPr>
      </p:sp>
      <p:sp>
        <p:nvSpPr>
          <p:cNvPr id="8" name="Text 6"/>
          <p:cNvSpPr/>
          <p:nvPr/>
        </p:nvSpPr>
        <p:spPr>
          <a:xfrm>
            <a:off x="365760" y="2401824"/>
            <a:ext cx="670560" cy="975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</a:t>
            </a:r>
            <a:endParaRPr lang="en-US" sz="2400" dirty="0"/>
          </a:p>
        </p:txBody>
      </p:sp>
      <p:sp>
        <p:nvSpPr>
          <p:cNvPr id="9" name="Text 7"/>
          <p:cNvSpPr/>
          <p:nvPr/>
        </p:nvSpPr>
        <p:spPr>
          <a:xfrm>
            <a:off x="1219200" y="2499360"/>
            <a:ext cx="426720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733" b="1" dirty="0">
                <a:solidFill>
                  <a:srgbClr val="5D403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選擇查詢欄位</a:t>
            </a:r>
            <a:endParaRPr lang="en-US" sz="1733" dirty="0"/>
          </a:p>
        </p:txBody>
      </p:sp>
      <p:sp>
        <p:nvSpPr>
          <p:cNvPr id="10" name="Text 8"/>
          <p:cNvSpPr/>
          <p:nvPr/>
        </p:nvSpPr>
        <p:spPr>
          <a:xfrm>
            <a:off x="1219200" y="2889504"/>
            <a:ext cx="1036320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467" dirty="0">
                <a:solidFill>
                  <a:srgbClr val="1A3A4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可選擇：書名、作者、主題詞、關鍵字、ISBN/ISSN 等</a:t>
            </a:r>
            <a:endParaRPr lang="en-US" sz="1467" dirty="0"/>
          </a:p>
        </p:txBody>
      </p:sp>
      <p:sp>
        <p:nvSpPr>
          <p:cNvPr id="11" name="Shape 9"/>
          <p:cNvSpPr/>
          <p:nvPr/>
        </p:nvSpPr>
        <p:spPr>
          <a:xfrm>
            <a:off x="365760" y="3499104"/>
            <a:ext cx="11460480" cy="975360"/>
          </a:xfrm>
          <a:prstGeom prst="rect">
            <a:avLst/>
          </a:prstGeom>
          <a:solidFill>
            <a:srgbClr val="FFFFFF"/>
          </a:solidFill>
          <a:ln/>
          <a:effectLst>
            <a:outerShdw blurRad="63500" dist="254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12" name="Shape 10"/>
          <p:cNvSpPr/>
          <p:nvPr/>
        </p:nvSpPr>
        <p:spPr>
          <a:xfrm>
            <a:off x="365760" y="3499104"/>
            <a:ext cx="670560" cy="975360"/>
          </a:xfrm>
          <a:prstGeom prst="rect">
            <a:avLst/>
          </a:prstGeom>
          <a:solidFill>
            <a:srgbClr val="5D4037"/>
          </a:solidFill>
          <a:ln/>
        </p:spPr>
      </p:sp>
      <p:sp>
        <p:nvSpPr>
          <p:cNvPr id="13" name="Text 11"/>
          <p:cNvSpPr/>
          <p:nvPr/>
        </p:nvSpPr>
        <p:spPr>
          <a:xfrm>
            <a:off x="365760" y="3499104"/>
            <a:ext cx="670560" cy="975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</a:t>
            </a:r>
            <a:endParaRPr lang="en-US" sz="2400" dirty="0"/>
          </a:p>
        </p:txBody>
      </p:sp>
      <p:sp>
        <p:nvSpPr>
          <p:cNvPr id="14" name="Text 12"/>
          <p:cNvSpPr/>
          <p:nvPr/>
        </p:nvSpPr>
        <p:spPr>
          <a:xfrm>
            <a:off x="1219200" y="3596640"/>
            <a:ext cx="426720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733" b="1" dirty="0">
                <a:solidFill>
                  <a:srgbClr val="5D403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輸入檢索詞</a:t>
            </a:r>
            <a:endParaRPr lang="en-US" sz="1733" dirty="0"/>
          </a:p>
        </p:txBody>
      </p:sp>
      <p:sp>
        <p:nvSpPr>
          <p:cNvPr id="15" name="Text 13"/>
          <p:cNvSpPr/>
          <p:nvPr/>
        </p:nvSpPr>
        <p:spPr>
          <a:xfrm>
            <a:off x="1219200" y="3986784"/>
            <a:ext cx="1036320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467" dirty="0">
                <a:solidFill>
                  <a:srgbClr val="1A3A4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中文主題：生態旅遊、永續發展、死刑、人權</a:t>
            </a:r>
            <a:endParaRPr lang="en-US" sz="1467" dirty="0"/>
          </a:p>
          <a:p>
            <a:r>
              <a:rPr lang="en-US" sz="1467" dirty="0">
                <a:solidFill>
                  <a:srgbClr val="1A3A4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英文主題：ecotourism, capital punishment, human rights</a:t>
            </a:r>
            <a:endParaRPr lang="en-US" sz="1467" dirty="0"/>
          </a:p>
        </p:txBody>
      </p:sp>
      <p:sp>
        <p:nvSpPr>
          <p:cNvPr id="16" name="Shape 14"/>
          <p:cNvSpPr/>
          <p:nvPr/>
        </p:nvSpPr>
        <p:spPr>
          <a:xfrm>
            <a:off x="365760" y="4596384"/>
            <a:ext cx="11460480" cy="975360"/>
          </a:xfrm>
          <a:prstGeom prst="rect">
            <a:avLst/>
          </a:prstGeom>
          <a:solidFill>
            <a:srgbClr val="FFFFFF"/>
          </a:solidFill>
          <a:ln/>
          <a:effectLst>
            <a:outerShdw blurRad="63500" dist="254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17" name="Shape 15"/>
          <p:cNvSpPr/>
          <p:nvPr/>
        </p:nvSpPr>
        <p:spPr>
          <a:xfrm>
            <a:off x="365760" y="4596384"/>
            <a:ext cx="670560" cy="975360"/>
          </a:xfrm>
          <a:prstGeom prst="rect">
            <a:avLst/>
          </a:prstGeom>
          <a:solidFill>
            <a:srgbClr val="5D4037"/>
          </a:solidFill>
          <a:ln/>
        </p:spPr>
      </p:sp>
      <p:sp>
        <p:nvSpPr>
          <p:cNvPr id="18" name="Text 16"/>
          <p:cNvSpPr/>
          <p:nvPr/>
        </p:nvSpPr>
        <p:spPr>
          <a:xfrm>
            <a:off x="365760" y="4596384"/>
            <a:ext cx="670560" cy="975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</a:t>
            </a:r>
            <a:endParaRPr lang="en-US" sz="2400" dirty="0"/>
          </a:p>
        </p:txBody>
      </p:sp>
      <p:sp>
        <p:nvSpPr>
          <p:cNvPr id="19" name="Text 17"/>
          <p:cNvSpPr/>
          <p:nvPr/>
        </p:nvSpPr>
        <p:spPr>
          <a:xfrm>
            <a:off x="1219200" y="4693920"/>
            <a:ext cx="426720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733" b="1" dirty="0">
                <a:solidFill>
                  <a:srgbClr val="5D403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篩選與排序</a:t>
            </a:r>
            <a:endParaRPr lang="en-US" sz="1733" dirty="0"/>
          </a:p>
        </p:txBody>
      </p:sp>
      <p:sp>
        <p:nvSpPr>
          <p:cNvPr id="20" name="Text 18"/>
          <p:cNvSpPr/>
          <p:nvPr/>
        </p:nvSpPr>
        <p:spPr>
          <a:xfrm>
            <a:off x="1219200" y="5084064"/>
            <a:ext cx="1036320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467" dirty="0">
                <a:solidFill>
                  <a:srgbClr val="1A3A4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依出版年份（建議近10年）、館藏類型（書籍/期刊/電子資源）過濾</a:t>
            </a:r>
            <a:endParaRPr lang="en-US" sz="1467" dirty="0"/>
          </a:p>
        </p:txBody>
      </p:sp>
      <p:sp>
        <p:nvSpPr>
          <p:cNvPr id="21" name="Shape 19"/>
          <p:cNvSpPr/>
          <p:nvPr/>
        </p:nvSpPr>
        <p:spPr>
          <a:xfrm>
            <a:off x="365760" y="5693664"/>
            <a:ext cx="11460480" cy="975360"/>
          </a:xfrm>
          <a:prstGeom prst="rect">
            <a:avLst/>
          </a:prstGeom>
          <a:solidFill>
            <a:srgbClr val="FFFFFF"/>
          </a:solidFill>
          <a:ln/>
          <a:effectLst>
            <a:outerShdw blurRad="63500" dist="254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22" name="Shape 20"/>
          <p:cNvSpPr/>
          <p:nvPr/>
        </p:nvSpPr>
        <p:spPr>
          <a:xfrm>
            <a:off x="365760" y="5693664"/>
            <a:ext cx="670560" cy="975360"/>
          </a:xfrm>
          <a:prstGeom prst="rect">
            <a:avLst/>
          </a:prstGeom>
          <a:solidFill>
            <a:srgbClr val="5D4037"/>
          </a:solidFill>
          <a:ln/>
        </p:spPr>
      </p:sp>
      <p:sp>
        <p:nvSpPr>
          <p:cNvPr id="23" name="Text 21"/>
          <p:cNvSpPr/>
          <p:nvPr/>
        </p:nvSpPr>
        <p:spPr>
          <a:xfrm>
            <a:off x="365760" y="5693664"/>
            <a:ext cx="670560" cy="975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</a:t>
            </a:r>
            <a:endParaRPr lang="en-US" sz="2400" dirty="0"/>
          </a:p>
        </p:txBody>
      </p:sp>
      <p:sp>
        <p:nvSpPr>
          <p:cNvPr id="24" name="Text 22"/>
          <p:cNvSpPr/>
          <p:nvPr/>
        </p:nvSpPr>
        <p:spPr>
          <a:xfrm>
            <a:off x="1219200" y="5791200"/>
            <a:ext cx="426720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733" b="1" dirty="0">
                <a:solidFill>
                  <a:srgbClr val="5D403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確認館藏狀態</a:t>
            </a:r>
            <a:endParaRPr lang="en-US" sz="1733" dirty="0"/>
          </a:p>
        </p:txBody>
      </p:sp>
      <p:sp>
        <p:nvSpPr>
          <p:cNvPr id="25" name="Text 23"/>
          <p:cNvSpPr/>
          <p:nvPr/>
        </p:nvSpPr>
        <p:spPr>
          <a:xfrm>
            <a:off x="1219200" y="6181344"/>
            <a:ext cx="1036320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467" dirty="0">
                <a:solidFill>
                  <a:srgbClr val="1A3A4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查看書籍是否在架上、電子書是否可線上閱讀、預約方式</a:t>
            </a:r>
            <a:endParaRPr lang="en-US" sz="1467" dirty="0"/>
          </a:p>
        </p:txBody>
      </p:sp>
      <p:sp>
        <p:nvSpPr>
          <p:cNvPr id="26" name="Shape 24"/>
          <p:cNvSpPr/>
          <p:nvPr/>
        </p:nvSpPr>
        <p:spPr>
          <a:xfrm>
            <a:off x="365760" y="6534912"/>
            <a:ext cx="11460480" cy="243840"/>
          </a:xfrm>
          <a:prstGeom prst="rect">
            <a:avLst/>
          </a:prstGeom>
          <a:solidFill>
            <a:schemeClr val="accent4">
              <a:lumMod val="60000"/>
              <a:lumOff val="40000"/>
              <a:alpha val="60000"/>
            </a:schemeClr>
          </a:solidFill>
          <a:ln/>
        </p:spPr>
        <p:txBody>
          <a:bodyPr/>
          <a:lstStyle/>
          <a:p>
            <a:endParaRPr lang="zh-TW" altLang="en-US" dirty="0"/>
          </a:p>
        </p:txBody>
      </p:sp>
      <p:sp>
        <p:nvSpPr>
          <p:cNvPr id="27" name="Text 25"/>
          <p:cNvSpPr/>
          <p:nvPr/>
        </p:nvSpPr>
        <p:spPr>
          <a:xfrm>
            <a:off x="5283200" y="6590700"/>
            <a:ext cx="5974080" cy="1950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333" dirty="0">
                <a:solidFill>
                  <a:srgbClr val="1A3A4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💡 館藏不足？可申請館際互借服務，或透過 HyRead / 電子資源取得全文</a:t>
            </a:r>
            <a:endParaRPr lang="en-US" sz="1333" dirty="0"/>
          </a:p>
        </p:txBody>
      </p:sp>
    </p:spTree>
    <p:extLst>
      <p:ext uri="{BB962C8B-B14F-4D97-AF65-F5344CB8AC3E}">
        <p14:creationId xmlns:p14="http://schemas.microsoft.com/office/powerpoint/2010/main" val="38203384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mtClean="0"/>
              <a:pPr algn="r"/>
              <a:t>26</a:t>
            </a:fld>
            <a:endParaRPr lang="en" dirty="0"/>
          </a:p>
        </p:txBody>
      </p:sp>
      <p:sp>
        <p:nvSpPr>
          <p:cNvPr id="6" name="Google Shape;977;p38"/>
          <p:cNvSpPr/>
          <p:nvPr/>
        </p:nvSpPr>
        <p:spPr>
          <a:xfrm>
            <a:off x="10157334" y="167505"/>
            <a:ext cx="1555229" cy="1961239"/>
          </a:xfrm>
          <a:custGeom>
            <a:avLst/>
            <a:gdLst/>
            <a:ahLst/>
            <a:cxnLst/>
            <a:rect l="l" t="t" r="r" b="b"/>
            <a:pathLst>
              <a:path w="19297" h="18251" extrusionOk="0">
                <a:moveTo>
                  <a:pt x="18396" y="828"/>
                </a:moveTo>
                <a:lnTo>
                  <a:pt x="18761" y="877"/>
                </a:lnTo>
                <a:lnTo>
                  <a:pt x="18737" y="1242"/>
                </a:lnTo>
                <a:lnTo>
                  <a:pt x="18615" y="1266"/>
                </a:lnTo>
                <a:lnTo>
                  <a:pt x="18493" y="1315"/>
                </a:lnTo>
                <a:lnTo>
                  <a:pt x="18274" y="1436"/>
                </a:lnTo>
                <a:lnTo>
                  <a:pt x="18007" y="1582"/>
                </a:lnTo>
                <a:lnTo>
                  <a:pt x="17739" y="1777"/>
                </a:lnTo>
                <a:lnTo>
                  <a:pt x="17642" y="1850"/>
                </a:lnTo>
                <a:lnTo>
                  <a:pt x="17618" y="1801"/>
                </a:lnTo>
                <a:lnTo>
                  <a:pt x="17545" y="1704"/>
                </a:lnTo>
                <a:lnTo>
                  <a:pt x="17496" y="1680"/>
                </a:lnTo>
                <a:lnTo>
                  <a:pt x="17423" y="1655"/>
                </a:lnTo>
                <a:lnTo>
                  <a:pt x="17131" y="1631"/>
                </a:lnTo>
                <a:lnTo>
                  <a:pt x="17301" y="1509"/>
                </a:lnTo>
                <a:lnTo>
                  <a:pt x="17472" y="1388"/>
                </a:lnTo>
                <a:lnTo>
                  <a:pt x="17837" y="1144"/>
                </a:lnTo>
                <a:lnTo>
                  <a:pt x="18104" y="974"/>
                </a:lnTo>
                <a:lnTo>
                  <a:pt x="18250" y="901"/>
                </a:lnTo>
                <a:lnTo>
                  <a:pt x="18396" y="828"/>
                </a:lnTo>
                <a:close/>
                <a:moveTo>
                  <a:pt x="18712" y="1582"/>
                </a:moveTo>
                <a:lnTo>
                  <a:pt x="18688" y="2385"/>
                </a:lnTo>
                <a:lnTo>
                  <a:pt x="18688" y="3164"/>
                </a:lnTo>
                <a:lnTo>
                  <a:pt x="18469" y="3334"/>
                </a:lnTo>
                <a:lnTo>
                  <a:pt x="18250" y="3529"/>
                </a:lnTo>
                <a:lnTo>
                  <a:pt x="17982" y="3748"/>
                </a:lnTo>
                <a:lnTo>
                  <a:pt x="17861" y="3870"/>
                </a:lnTo>
                <a:lnTo>
                  <a:pt x="17764" y="4016"/>
                </a:lnTo>
                <a:lnTo>
                  <a:pt x="17739" y="3407"/>
                </a:lnTo>
                <a:lnTo>
                  <a:pt x="17739" y="3334"/>
                </a:lnTo>
                <a:lnTo>
                  <a:pt x="17958" y="3140"/>
                </a:lnTo>
                <a:lnTo>
                  <a:pt x="18177" y="2945"/>
                </a:lnTo>
                <a:lnTo>
                  <a:pt x="18493" y="2653"/>
                </a:lnTo>
                <a:lnTo>
                  <a:pt x="18615" y="2531"/>
                </a:lnTo>
                <a:lnTo>
                  <a:pt x="18664" y="2458"/>
                </a:lnTo>
                <a:lnTo>
                  <a:pt x="18688" y="2361"/>
                </a:lnTo>
                <a:lnTo>
                  <a:pt x="18664" y="2312"/>
                </a:lnTo>
                <a:lnTo>
                  <a:pt x="18615" y="2288"/>
                </a:lnTo>
                <a:lnTo>
                  <a:pt x="18518" y="2264"/>
                </a:lnTo>
                <a:lnTo>
                  <a:pt x="18445" y="2288"/>
                </a:lnTo>
                <a:lnTo>
                  <a:pt x="18347" y="2312"/>
                </a:lnTo>
                <a:lnTo>
                  <a:pt x="18274" y="2385"/>
                </a:lnTo>
                <a:lnTo>
                  <a:pt x="18128" y="2531"/>
                </a:lnTo>
                <a:lnTo>
                  <a:pt x="18007" y="2653"/>
                </a:lnTo>
                <a:lnTo>
                  <a:pt x="17739" y="2945"/>
                </a:lnTo>
                <a:lnTo>
                  <a:pt x="17739" y="2531"/>
                </a:lnTo>
                <a:lnTo>
                  <a:pt x="17691" y="2118"/>
                </a:lnTo>
                <a:lnTo>
                  <a:pt x="17788" y="2069"/>
                </a:lnTo>
                <a:lnTo>
                  <a:pt x="18055" y="1947"/>
                </a:lnTo>
                <a:lnTo>
                  <a:pt x="18323" y="1777"/>
                </a:lnTo>
                <a:lnTo>
                  <a:pt x="18518" y="1680"/>
                </a:lnTo>
                <a:lnTo>
                  <a:pt x="18712" y="1582"/>
                </a:lnTo>
                <a:close/>
                <a:moveTo>
                  <a:pt x="18688" y="3529"/>
                </a:moveTo>
                <a:lnTo>
                  <a:pt x="18688" y="3894"/>
                </a:lnTo>
                <a:lnTo>
                  <a:pt x="18664" y="4843"/>
                </a:lnTo>
                <a:lnTo>
                  <a:pt x="18639" y="4843"/>
                </a:lnTo>
                <a:lnTo>
                  <a:pt x="18518" y="4916"/>
                </a:lnTo>
                <a:lnTo>
                  <a:pt x="18396" y="5038"/>
                </a:lnTo>
                <a:lnTo>
                  <a:pt x="18177" y="5305"/>
                </a:lnTo>
                <a:lnTo>
                  <a:pt x="17982" y="5451"/>
                </a:lnTo>
                <a:lnTo>
                  <a:pt x="17788" y="5597"/>
                </a:lnTo>
                <a:lnTo>
                  <a:pt x="17788" y="5013"/>
                </a:lnTo>
                <a:lnTo>
                  <a:pt x="18128" y="4819"/>
                </a:lnTo>
                <a:lnTo>
                  <a:pt x="18274" y="4746"/>
                </a:lnTo>
                <a:lnTo>
                  <a:pt x="18445" y="4673"/>
                </a:lnTo>
                <a:lnTo>
                  <a:pt x="18591" y="4575"/>
                </a:lnTo>
                <a:lnTo>
                  <a:pt x="18639" y="4527"/>
                </a:lnTo>
                <a:lnTo>
                  <a:pt x="18664" y="4454"/>
                </a:lnTo>
                <a:lnTo>
                  <a:pt x="18664" y="4429"/>
                </a:lnTo>
                <a:lnTo>
                  <a:pt x="18639" y="4381"/>
                </a:lnTo>
                <a:lnTo>
                  <a:pt x="18566" y="4332"/>
                </a:lnTo>
                <a:lnTo>
                  <a:pt x="18420" y="4332"/>
                </a:lnTo>
                <a:lnTo>
                  <a:pt x="18347" y="4356"/>
                </a:lnTo>
                <a:lnTo>
                  <a:pt x="18177" y="4429"/>
                </a:lnTo>
                <a:lnTo>
                  <a:pt x="18031" y="4502"/>
                </a:lnTo>
                <a:lnTo>
                  <a:pt x="17788" y="4673"/>
                </a:lnTo>
                <a:lnTo>
                  <a:pt x="17764" y="4137"/>
                </a:lnTo>
                <a:lnTo>
                  <a:pt x="17958" y="4040"/>
                </a:lnTo>
                <a:lnTo>
                  <a:pt x="18128" y="3943"/>
                </a:lnTo>
                <a:lnTo>
                  <a:pt x="18445" y="3699"/>
                </a:lnTo>
                <a:lnTo>
                  <a:pt x="18688" y="3529"/>
                </a:lnTo>
                <a:close/>
                <a:moveTo>
                  <a:pt x="18664" y="5305"/>
                </a:moveTo>
                <a:lnTo>
                  <a:pt x="18639" y="6011"/>
                </a:lnTo>
                <a:lnTo>
                  <a:pt x="18396" y="6108"/>
                </a:lnTo>
                <a:lnTo>
                  <a:pt x="18177" y="6230"/>
                </a:lnTo>
                <a:lnTo>
                  <a:pt x="17982" y="6376"/>
                </a:lnTo>
                <a:lnTo>
                  <a:pt x="17764" y="6522"/>
                </a:lnTo>
                <a:lnTo>
                  <a:pt x="17764" y="6522"/>
                </a:lnTo>
                <a:lnTo>
                  <a:pt x="17788" y="5865"/>
                </a:lnTo>
                <a:lnTo>
                  <a:pt x="17934" y="5816"/>
                </a:lnTo>
                <a:lnTo>
                  <a:pt x="18080" y="5743"/>
                </a:lnTo>
                <a:lnTo>
                  <a:pt x="18201" y="5670"/>
                </a:lnTo>
                <a:lnTo>
                  <a:pt x="18323" y="5597"/>
                </a:lnTo>
                <a:lnTo>
                  <a:pt x="18493" y="5476"/>
                </a:lnTo>
                <a:lnTo>
                  <a:pt x="18664" y="5305"/>
                </a:lnTo>
                <a:close/>
                <a:moveTo>
                  <a:pt x="18615" y="6425"/>
                </a:moveTo>
                <a:lnTo>
                  <a:pt x="18615" y="6473"/>
                </a:lnTo>
                <a:lnTo>
                  <a:pt x="18518" y="6498"/>
                </a:lnTo>
                <a:lnTo>
                  <a:pt x="18420" y="6546"/>
                </a:lnTo>
                <a:lnTo>
                  <a:pt x="18250" y="6668"/>
                </a:lnTo>
                <a:lnTo>
                  <a:pt x="18104" y="6765"/>
                </a:lnTo>
                <a:lnTo>
                  <a:pt x="17982" y="6887"/>
                </a:lnTo>
                <a:lnTo>
                  <a:pt x="17739" y="7155"/>
                </a:lnTo>
                <a:lnTo>
                  <a:pt x="17764" y="6717"/>
                </a:lnTo>
                <a:lnTo>
                  <a:pt x="17982" y="6668"/>
                </a:lnTo>
                <a:lnTo>
                  <a:pt x="18201" y="6595"/>
                </a:lnTo>
                <a:lnTo>
                  <a:pt x="18615" y="6425"/>
                </a:lnTo>
                <a:close/>
                <a:moveTo>
                  <a:pt x="18615" y="6838"/>
                </a:moveTo>
                <a:lnTo>
                  <a:pt x="18591" y="7349"/>
                </a:lnTo>
                <a:lnTo>
                  <a:pt x="18591" y="7666"/>
                </a:lnTo>
                <a:lnTo>
                  <a:pt x="18420" y="7787"/>
                </a:lnTo>
                <a:lnTo>
                  <a:pt x="18250" y="7909"/>
                </a:lnTo>
                <a:lnTo>
                  <a:pt x="17958" y="8103"/>
                </a:lnTo>
                <a:lnTo>
                  <a:pt x="17666" y="8322"/>
                </a:lnTo>
                <a:lnTo>
                  <a:pt x="17715" y="7739"/>
                </a:lnTo>
                <a:lnTo>
                  <a:pt x="17739" y="7349"/>
                </a:lnTo>
                <a:lnTo>
                  <a:pt x="18080" y="7155"/>
                </a:lnTo>
                <a:lnTo>
                  <a:pt x="18420" y="6960"/>
                </a:lnTo>
                <a:lnTo>
                  <a:pt x="18615" y="6838"/>
                </a:lnTo>
                <a:close/>
                <a:moveTo>
                  <a:pt x="18566" y="8103"/>
                </a:moveTo>
                <a:lnTo>
                  <a:pt x="18542" y="8420"/>
                </a:lnTo>
                <a:lnTo>
                  <a:pt x="18420" y="8493"/>
                </a:lnTo>
                <a:lnTo>
                  <a:pt x="18274" y="8566"/>
                </a:lnTo>
                <a:lnTo>
                  <a:pt x="18055" y="8785"/>
                </a:lnTo>
                <a:lnTo>
                  <a:pt x="17812" y="9004"/>
                </a:lnTo>
                <a:lnTo>
                  <a:pt x="17593" y="9247"/>
                </a:lnTo>
                <a:lnTo>
                  <a:pt x="17642" y="8566"/>
                </a:lnTo>
                <a:lnTo>
                  <a:pt x="18031" y="8395"/>
                </a:lnTo>
                <a:lnTo>
                  <a:pt x="18420" y="8201"/>
                </a:lnTo>
                <a:lnTo>
                  <a:pt x="18566" y="8103"/>
                </a:lnTo>
                <a:close/>
                <a:moveTo>
                  <a:pt x="18542" y="8809"/>
                </a:moveTo>
                <a:lnTo>
                  <a:pt x="18542" y="9077"/>
                </a:lnTo>
                <a:lnTo>
                  <a:pt x="18299" y="9271"/>
                </a:lnTo>
                <a:lnTo>
                  <a:pt x="17934" y="9588"/>
                </a:lnTo>
                <a:lnTo>
                  <a:pt x="17593" y="9928"/>
                </a:lnTo>
                <a:lnTo>
                  <a:pt x="17569" y="9953"/>
                </a:lnTo>
                <a:lnTo>
                  <a:pt x="17569" y="9977"/>
                </a:lnTo>
                <a:lnTo>
                  <a:pt x="17593" y="10001"/>
                </a:lnTo>
                <a:lnTo>
                  <a:pt x="17642" y="10001"/>
                </a:lnTo>
                <a:lnTo>
                  <a:pt x="18080" y="9831"/>
                </a:lnTo>
                <a:lnTo>
                  <a:pt x="18274" y="9709"/>
                </a:lnTo>
                <a:lnTo>
                  <a:pt x="18493" y="9588"/>
                </a:lnTo>
                <a:lnTo>
                  <a:pt x="18518" y="9563"/>
                </a:lnTo>
                <a:lnTo>
                  <a:pt x="18518" y="9977"/>
                </a:lnTo>
                <a:lnTo>
                  <a:pt x="18396" y="10026"/>
                </a:lnTo>
                <a:lnTo>
                  <a:pt x="18274" y="10074"/>
                </a:lnTo>
                <a:lnTo>
                  <a:pt x="18080" y="10220"/>
                </a:lnTo>
                <a:lnTo>
                  <a:pt x="17788" y="10464"/>
                </a:lnTo>
                <a:lnTo>
                  <a:pt x="17520" y="10731"/>
                </a:lnTo>
                <a:lnTo>
                  <a:pt x="17520" y="10245"/>
                </a:lnTo>
                <a:lnTo>
                  <a:pt x="17569" y="9490"/>
                </a:lnTo>
                <a:lnTo>
                  <a:pt x="17837" y="9344"/>
                </a:lnTo>
                <a:lnTo>
                  <a:pt x="18104" y="9150"/>
                </a:lnTo>
                <a:lnTo>
                  <a:pt x="18274" y="8979"/>
                </a:lnTo>
                <a:lnTo>
                  <a:pt x="18469" y="8833"/>
                </a:lnTo>
                <a:lnTo>
                  <a:pt x="18542" y="8809"/>
                </a:lnTo>
                <a:close/>
                <a:moveTo>
                  <a:pt x="18518" y="10342"/>
                </a:moveTo>
                <a:lnTo>
                  <a:pt x="18518" y="10975"/>
                </a:lnTo>
                <a:lnTo>
                  <a:pt x="18347" y="11096"/>
                </a:lnTo>
                <a:lnTo>
                  <a:pt x="18201" y="11194"/>
                </a:lnTo>
                <a:lnTo>
                  <a:pt x="17861" y="11486"/>
                </a:lnTo>
                <a:lnTo>
                  <a:pt x="17715" y="11632"/>
                </a:lnTo>
                <a:lnTo>
                  <a:pt x="17569" y="11802"/>
                </a:lnTo>
                <a:lnTo>
                  <a:pt x="17545" y="11559"/>
                </a:lnTo>
                <a:lnTo>
                  <a:pt x="17520" y="11048"/>
                </a:lnTo>
                <a:lnTo>
                  <a:pt x="17691" y="10975"/>
                </a:lnTo>
                <a:lnTo>
                  <a:pt x="17837" y="10877"/>
                </a:lnTo>
                <a:lnTo>
                  <a:pt x="18128" y="10634"/>
                </a:lnTo>
                <a:lnTo>
                  <a:pt x="18518" y="10342"/>
                </a:lnTo>
                <a:close/>
                <a:moveTo>
                  <a:pt x="18518" y="11413"/>
                </a:moveTo>
                <a:lnTo>
                  <a:pt x="18542" y="11802"/>
                </a:lnTo>
                <a:lnTo>
                  <a:pt x="18347" y="11899"/>
                </a:lnTo>
                <a:lnTo>
                  <a:pt x="18177" y="12021"/>
                </a:lnTo>
                <a:lnTo>
                  <a:pt x="17837" y="12289"/>
                </a:lnTo>
                <a:lnTo>
                  <a:pt x="17764" y="12240"/>
                </a:lnTo>
                <a:lnTo>
                  <a:pt x="17642" y="12240"/>
                </a:lnTo>
                <a:lnTo>
                  <a:pt x="17593" y="12021"/>
                </a:lnTo>
                <a:lnTo>
                  <a:pt x="18299" y="11559"/>
                </a:lnTo>
                <a:lnTo>
                  <a:pt x="18518" y="11413"/>
                </a:lnTo>
                <a:close/>
                <a:moveTo>
                  <a:pt x="2093" y="1899"/>
                </a:moveTo>
                <a:lnTo>
                  <a:pt x="2385" y="1972"/>
                </a:lnTo>
                <a:lnTo>
                  <a:pt x="2702" y="1996"/>
                </a:lnTo>
                <a:lnTo>
                  <a:pt x="3334" y="2045"/>
                </a:lnTo>
                <a:lnTo>
                  <a:pt x="4356" y="2093"/>
                </a:lnTo>
                <a:lnTo>
                  <a:pt x="5354" y="2118"/>
                </a:lnTo>
                <a:lnTo>
                  <a:pt x="6376" y="2118"/>
                </a:lnTo>
                <a:lnTo>
                  <a:pt x="7398" y="2093"/>
                </a:lnTo>
                <a:lnTo>
                  <a:pt x="9466" y="2020"/>
                </a:lnTo>
                <a:lnTo>
                  <a:pt x="11413" y="1972"/>
                </a:lnTo>
                <a:lnTo>
                  <a:pt x="13359" y="1947"/>
                </a:lnTo>
                <a:lnTo>
                  <a:pt x="14357" y="1947"/>
                </a:lnTo>
                <a:lnTo>
                  <a:pt x="15330" y="1996"/>
                </a:lnTo>
                <a:lnTo>
                  <a:pt x="16304" y="2045"/>
                </a:lnTo>
                <a:lnTo>
                  <a:pt x="17277" y="2142"/>
                </a:lnTo>
                <a:lnTo>
                  <a:pt x="17253" y="2483"/>
                </a:lnTo>
                <a:lnTo>
                  <a:pt x="17228" y="2823"/>
                </a:lnTo>
                <a:lnTo>
                  <a:pt x="17228" y="3529"/>
                </a:lnTo>
                <a:lnTo>
                  <a:pt x="17277" y="4210"/>
                </a:lnTo>
                <a:lnTo>
                  <a:pt x="17301" y="4892"/>
                </a:lnTo>
                <a:lnTo>
                  <a:pt x="17301" y="5646"/>
                </a:lnTo>
                <a:lnTo>
                  <a:pt x="17277" y="6376"/>
                </a:lnTo>
                <a:lnTo>
                  <a:pt x="17180" y="7885"/>
                </a:lnTo>
                <a:lnTo>
                  <a:pt x="17082" y="9125"/>
                </a:lnTo>
                <a:lnTo>
                  <a:pt x="17034" y="9758"/>
                </a:lnTo>
                <a:lnTo>
                  <a:pt x="17009" y="10391"/>
                </a:lnTo>
                <a:lnTo>
                  <a:pt x="16985" y="10829"/>
                </a:lnTo>
                <a:lnTo>
                  <a:pt x="16961" y="11291"/>
                </a:lnTo>
                <a:lnTo>
                  <a:pt x="16985" y="11778"/>
                </a:lnTo>
                <a:lnTo>
                  <a:pt x="17009" y="12021"/>
                </a:lnTo>
                <a:lnTo>
                  <a:pt x="17058" y="12240"/>
                </a:lnTo>
                <a:lnTo>
                  <a:pt x="9539" y="12240"/>
                </a:lnTo>
                <a:lnTo>
                  <a:pt x="8566" y="12264"/>
                </a:lnTo>
                <a:lnTo>
                  <a:pt x="7568" y="12289"/>
                </a:lnTo>
                <a:lnTo>
                  <a:pt x="5622" y="12386"/>
                </a:lnTo>
                <a:lnTo>
                  <a:pt x="5086" y="12410"/>
                </a:lnTo>
                <a:lnTo>
                  <a:pt x="4551" y="12410"/>
                </a:lnTo>
                <a:lnTo>
                  <a:pt x="4040" y="12362"/>
                </a:lnTo>
                <a:lnTo>
                  <a:pt x="3529" y="12313"/>
                </a:lnTo>
                <a:lnTo>
                  <a:pt x="2994" y="12216"/>
                </a:lnTo>
                <a:lnTo>
                  <a:pt x="2702" y="12191"/>
                </a:lnTo>
                <a:lnTo>
                  <a:pt x="2434" y="12216"/>
                </a:lnTo>
                <a:lnTo>
                  <a:pt x="2385" y="11997"/>
                </a:lnTo>
                <a:lnTo>
                  <a:pt x="2361" y="11753"/>
                </a:lnTo>
                <a:lnTo>
                  <a:pt x="2337" y="11267"/>
                </a:lnTo>
                <a:lnTo>
                  <a:pt x="2361" y="10318"/>
                </a:lnTo>
                <a:lnTo>
                  <a:pt x="2361" y="9661"/>
                </a:lnTo>
                <a:lnTo>
                  <a:pt x="2337" y="8979"/>
                </a:lnTo>
                <a:lnTo>
                  <a:pt x="2312" y="7666"/>
                </a:lnTo>
                <a:lnTo>
                  <a:pt x="2312" y="6887"/>
                </a:lnTo>
                <a:lnTo>
                  <a:pt x="2288" y="6084"/>
                </a:lnTo>
                <a:lnTo>
                  <a:pt x="2239" y="4527"/>
                </a:lnTo>
                <a:lnTo>
                  <a:pt x="2215" y="2896"/>
                </a:lnTo>
                <a:lnTo>
                  <a:pt x="2215" y="2385"/>
                </a:lnTo>
                <a:lnTo>
                  <a:pt x="2166" y="2118"/>
                </a:lnTo>
                <a:lnTo>
                  <a:pt x="2142" y="2020"/>
                </a:lnTo>
                <a:lnTo>
                  <a:pt x="2093" y="1899"/>
                </a:lnTo>
                <a:close/>
                <a:moveTo>
                  <a:pt x="18566" y="12118"/>
                </a:moveTo>
                <a:lnTo>
                  <a:pt x="18591" y="12264"/>
                </a:lnTo>
                <a:lnTo>
                  <a:pt x="18420" y="12313"/>
                </a:lnTo>
                <a:lnTo>
                  <a:pt x="18274" y="12410"/>
                </a:lnTo>
                <a:lnTo>
                  <a:pt x="17958" y="12581"/>
                </a:lnTo>
                <a:lnTo>
                  <a:pt x="17885" y="12629"/>
                </a:lnTo>
                <a:lnTo>
                  <a:pt x="17909" y="12532"/>
                </a:lnTo>
                <a:lnTo>
                  <a:pt x="17909" y="12435"/>
                </a:lnTo>
                <a:lnTo>
                  <a:pt x="18250" y="12264"/>
                </a:lnTo>
                <a:lnTo>
                  <a:pt x="18566" y="12118"/>
                </a:lnTo>
                <a:close/>
                <a:moveTo>
                  <a:pt x="8761" y="512"/>
                </a:moveTo>
                <a:lnTo>
                  <a:pt x="10318" y="585"/>
                </a:lnTo>
                <a:lnTo>
                  <a:pt x="13432" y="755"/>
                </a:lnTo>
                <a:lnTo>
                  <a:pt x="14138" y="779"/>
                </a:lnTo>
                <a:lnTo>
                  <a:pt x="14844" y="804"/>
                </a:lnTo>
                <a:lnTo>
                  <a:pt x="16279" y="779"/>
                </a:lnTo>
                <a:lnTo>
                  <a:pt x="17034" y="755"/>
                </a:lnTo>
                <a:lnTo>
                  <a:pt x="17034" y="755"/>
                </a:lnTo>
                <a:lnTo>
                  <a:pt x="16912" y="852"/>
                </a:lnTo>
                <a:lnTo>
                  <a:pt x="16790" y="950"/>
                </a:lnTo>
                <a:lnTo>
                  <a:pt x="16790" y="998"/>
                </a:lnTo>
                <a:lnTo>
                  <a:pt x="16790" y="1023"/>
                </a:lnTo>
                <a:lnTo>
                  <a:pt x="16815" y="1047"/>
                </a:lnTo>
                <a:lnTo>
                  <a:pt x="16863" y="1047"/>
                </a:lnTo>
                <a:lnTo>
                  <a:pt x="17131" y="901"/>
                </a:lnTo>
                <a:lnTo>
                  <a:pt x="17399" y="755"/>
                </a:lnTo>
                <a:lnTo>
                  <a:pt x="17837" y="779"/>
                </a:lnTo>
                <a:lnTo>
                  <a:pt x="17593" y="925"/>
                </a:lnTo>
                <a:lnTo>
                  <a:pt x="17399" y="1071"/>
                </a:lnTo>
                <a:lnTo>
                  <a:pt x="17228" y="1217"/>
                </a:lnTo>
                <a:lnTo>
                  <a:pt x="17082" y="1412"/>
                </a:lnTo>
                <a:lnTo>
                  <a:pt x="17034" y="1509"/>
                </a:lnTo>
                <a:lnTo>
                  <a:pt x="17009" y="1631"/>
                </a:lnTo>
                <a:lnTo>
                  <a:pt x="16060" y="1558"/>
                </a:lnTo>
                <a:lnTo>
                  <a:pt x="15111" y="1509"/>
                </a:lnTo>
                <a:lnTo>
                  <a:pt x="14162" y="1461"/>
                </a:lnTo>
                <a:lnTo>
                  <a:pt x="13238" y="1461"/>
                </a:lnTo>
                <a:lnTo>
                  <a:pt x="11340" y="1485"/>
                </a:lnTo>
                <a:lnTo>
                  <a:pt x="9466" y="1558"/>
                </a:lnTo>
                <a:lnTo>
                  <a:pt x="7495" y="1631"/>
                </a:lnTo>
                <a:lnTo>
                  <a:pt x="5549" y="1655"/>
                </a:lnTo>
                <a:lnTo>
                  <a:pt x="4527" y="1631"/>
                </a:lnTo>
                <a:lnTo>
                  <a:pt x="3505" y="1607"/>
                </a:lnTo>
                <a:lnTo>
                  <a:pt x="3140" y="1558"/>
                </a:lnTo>
                <a:lnTo>
                  <a:pt x="2726" y="1509"/>
                </a:lnTo>
                <a:lnTo>
                  <a:pt x="2312" y="1509"/>
                </a:lnTo>
                <a:lnTo>
                  <a:pt x="2118" y="1534"/>
                </a:lnTo>
                <a:lnTo>
                  <a:pt x="1948" y="1582"/>
                </a:lnTo>
                <a:lnTo>
                  <a:pt x="1899" y="1607"/>
                </a:lnTo>
                <a:lnTo>
                  <a:pt x="1850" y="1631"/>
                </a:lnTo>
                <a:lnTo>
                  <a:pt x="1850" y="1704"/>
                </a:lnTo>
                <a:lnTo>
                  <a:pt x="1850" y="1777"/>
                </a:lnTo>
                <a:lnTo>
                  <a:pt x="1899" y="1826"/>
                </a:lnTo>
                <a:lnTo>
                  <a:pt x="1850" y="1947"/>
                </a:lnTo>
                <a:lnTo>
                  <a:pt x="1802" y="2069"/>
                </a:lnTo>
                <a:lnTo>
                  <a:pt x="1777" y="2215"/>
                </a:lnTo>
                <a:lnTo>
                  <a:pt x="1753" y="2337"/>
                </a:lnTo>
                <a:lnTo>
                  <a:pt x="1753" y="2604"/>
                </a:lnTo>
                <a:lnTo>
                  <a:pt x="1753" y="2896"/>
                </a:lnTo>
                <a:lnTo>
                  <a:pt x="1753" y="4527"/>
                </a:lnTo>
                <a:lnTo>
                  <a:pt x="1802" y="6181"/>
                </a:lnTo>
                <a:lnTo>
                  <a:pt x="1826" y="7009"/>
                </a:lnTo>
                <a:lnTo>
                  <a:pt x="1826" y="7836"/>
                </a:lnTo>
                <a:lnTo>
                  <a:pt x="1875" y="9223"/>
                </a:lnTo>
                <a:lnTo>
                  <a:pt x="1875" y="9904"/>
                </a:lnTo>
                <a:lnTo>
                  <a:pt x="1875" y="10585"/>
                </a:lnTo>
                <a:lnTo>
                  <a:pt x="1850" y="11048"/>
                </a:lnTo>
                <a:lnTo>
                  <a:pt x="1826" y="11583"/>
                </a:lnTo>
                <a:lnTo>
                  <a:pt x="1826" y="11851"/>
                </a:lnTo>
                <a:lnTo>
                  <a:pt x="1875" y="12094"/>
                </a:lnTo>
                <a:lnTo>
                  <a:pt x="1948" y="12337"/>
                </a:lnTo>
                <a:lnTo>
                  <a:pt x="2045" y="12532"/>
                </a:lnTo>
                <a:lnTo>
                  <a:pt x="2118" y="12605"/>
                </a:lnTo>
                <a:lnTo>
                  <a:pt x="2215" y="12654"/>
                </a:lnTo>
                <a:lnTo>
                  <a:pt x="2312" y="12629"/>
                </a:lnTo>
                <a:lnTo>
                  <a:pt x="2385" y="12581"/>
                </a:lnTo>
                <a:lnTo>
                  <a:pt x="2677" y="12654"/>
                </a:lnTo>
                <a:lnTo>
                  <a:pt x="2969" y="12678"/>
                </a:lnTo>
                <a:lnTo>
                  <a:pt x="3553" y="12775"/>
                </a:lnTo>
                <a:lnTo>
                  <a:pt x="4040" y="12824"/>
                </a:lnTo>
                <a:lnTo>
                  <a:pt x="4502" y="12873"/>
                </a:lnTo>
                <a:lnTo>
                  <a:pt x="5427" y="12873"/>
                </a:lnTo>
                <a:lnTo>
                  <a:pt x="6449" y="12848"/>
                </a:lnTo>
                <a:lnTo>
                  <a:pt x="7495" y="12800"/>
                </a:lnTo>
                <a:lnTo>
                  <a:pt x="8517" y="12751"/>
                </a:lnTo>
                <a:lnTo>
                  <a:pt x="9539" y="12727"/>
                </a:lnTo>
                <a:lnTo>
                  <a:pt x="17277" y="12727"/>
                </a:lnTo>
                <a:lnTo>
                  <a:pt x="17350" y="12775"/>
                </a:lnTo>
                <a:lnTo>
                  <a:pt x="17496" y="12775"/>
                </a:lnTo>
                <a:lnTo>
                  <a:pt x="17569" y="12727"/>
                </a:lnTo>
                <a:lnTo>
                  <a:pt x="17715" y="12727"/>
                </a:lnTo>
                <a:lnTo>
                  <a:pt x="17569" y="12824"/>
                </a:lnTo>
                <a:lnTo>
                  <a:pt x="17423" y="12946"/>
                </a:lnTo>
                <a:lnTo>
                  <a:pt x="17301" y="13092"/>
                </a:lnTo>
                <a:lnTo>
                  <a:pt x="17180" y="13238"/>
                </a:lnTo>
                <a:lnTo>
                  <a:pt x="17180" y="13262"/>
                </a:lnTo>
                <a:lnTo>
                  <a:pt x="17180" y="13286"/>
                </a:lnTo>
                <a:lnTo>
                  <a:pt x="17204" y="13311"/>
                </a:lnTo>
                <a:lnTo>
                  <a:pt x="17253" y="13311"/>
                </a:lnTo>
                <a:lnTo>
                  <a:pt x="17472" y="13262"/>
                </a:lnTo>
                <a:lnTo>
                  <a:pt x="17666" y="13189"/>
                </a:lnTo>
                <a:lnTo>
                  <a:pt x="18055" y="12994"/>
                </a:lnTo>
                <a:lnTo>
                  <a:pt x="18347" y="12848"/>
                </a:lnTo>
                <a:lnTo>
                  <a:pt x="18615" y="12727"/>
                </a:lnTo>
                <a:lnTo>
                  <a:pt x="18664" y="12946"/>
                </a:lnTo>
                <a:lnTo>
                  <a:pt x="18396" y="13092"/>
                </a:lnTo>
                <a:lnTo>
                  <a:pt x="17982" y="13335"/>
                </a:lnTo>
                <a:lnTo>
                  <a:pt x="17593" y="13603"/>
                </a:lnTo>
                <a:lnTo>
                  <a:pt x="17545" y="13627"/>
                </a:lnTo>
                <a:lnTo>
                  <a:pt x="17545" y="13676"/>
                </a:lnTo>
                <a:lnTo>
                  <a:pt x="17569" y="13700"/>
                </a:lnTo>
                <a:lnTo>
                  <a:pt x="17618" y="13724"/>
                </a:lnTo>
                <a:lnTo>
                  <a:pt x="17861" y="13700"/>
                </a:lnTo>
                <a:lnTo>
                  <a:pt x="18080" y="13651"/>
                </a:lnTo>
                <a:lnTo>
                  <a:pt x="18274" y="13578"/>
                </a:lnTo>
                <a:lnTo>
                  <a:pt x="18493" y="13457"/>
                </a:lnTo>
                <a:lnTo>
                  <a:pt x="18712" y="13335"/>
                </a:lnTo>
                <a:lnTo>
                  <a:pt x="18785" y="13724"/>
                </a:lnTo>
                <a:lnTo>
                  <a:pt x="18250" y="13773"/>
                </a:lnTo>
                <a:lnTo>
                  <a:pt x="17739" y="13797"/>
                </a:lnTo>
                <a:lnTo>
                  <a:pt x="17204" y="13773"/>
                </a:lnTo>
                <a:lnTo>
                  <a:pt x="16669" y="13724"/>
                </a:lnTo>
                <a:lnTo>
                  <a:pt x="15622" y="13603"/>
                </a:lnTo>
                <a:lnTo>
                  <a:pt x="15087" y="13554"/>
                </a:lnTo>
                <a:lnTo>
                  <a:pt x="14576" y="13530"/>
                </a:lnTo>
                <a:lnTo>
                  <a:pt x="12118" y="13530"/>
                </a:lnTo>
                <a:lnTo>
                  <a:pt x="9661" y="13554"/>
                </a:lnTo>
                <a:lnTo>
                  <a:pt x="8469" y="13578"/>
                </a:lnTo>
                <a:lnTo>
                  <a:pt x="7301" y="13627"/>
                </a:lnTo>
                <a:lnTo>
                  <a:pt x="4916" y="13773"/>
                </a:lnTo>
                <a:lnTo>
                  <a:pt x="3772" y="13822"/>
                </a:lnTo>
                <a:lnTo>
                  <a:pt x="2629" y="13846"/>
                </a:lnTo>
                <a:lnTo>
                  <a:pt x="2020" y="13822"/>
                </a:lnTo>
                <a:lnTo>
                  <a:pt x="1412" y="13797"/>
                </a:lnTo>
                <a:lnTo>
                  <a:pt x="1145" y="13773"/>
                </a:lnTo>
                <a:lnTo>
                  <a:pt x="853" y="13749"/>
                </a:lnTo>
                <a:lnTo>
                  <a:pt x="853" y="13724"/>
                </a:lnTo>
                <a:lnTo>
                  <a:pt x="731" y="13408"/>
                </a:lnTo>
                <a:lnTo>
                  <a:pt x="658" y="13092"/>
                </a:lnTo>
                <a:lnTo>
                  <a:pt x="585" y="12775"/>
                </a:lnTo>
                <a:lnTo>
                  <a:pt x="561" y="12435"/>
                </a:lnTo>
                <a:lnTo>
                  <a:pt x="561" y="11753"/>
                </a:lnTo>
                <a:lnTo>
                  <a:pt x="561" y="11121"/>
                </a:lnTo>
                <a:lnTo>
                  <a:pt x="561" y="9320"/>
                </a:lnTo>
                <a:lnTo>
                  <a:pt x="561" y="8420"/>
                </a:lnTo>
                <a:lnTo>
                  <a:pt x="585" y="7495"/>
                </a:lnTo>
                <a:lnTo>
                  <a:pt x="658" y="5792"/>
                </a:lnTo>
                <a:lnTo>
                  <a:pt x="731" y="4064"/>
                </a:lnTo>
                <a:lnTo>
                  <a:pt x="755" y="3188"/>
                </a:lnTo>
                <a:lnTo>
                  <a:pt x="755" y="2337"/>
                </a:lnTo>
                <a:lnTo>
                  <a:pt x="731" y="1485"/>
                </a:lnTo>
                <a:lnTo>
                  <a:pt x="707" y="609"/>
                </a:lnTo>
                <a:lnTo>
                  <a:pt x="804" y="682"/>
                </a:lnTo>
                <a:lnTo>
                  <a:pt x="950" y="755"/>
                </a:lnTo>
                <a:lnTo>
                  <a:pt x="1072" y="804"/>
                </a:lnTo>
                <a:lnTo>
                  <a:pt x="1242" y="852"/>
                </a:lnTo>
                <a:lnTo>
                  <a:pt x="1583" y="901"/>
                </a:lnTo>
                <a:lnTo>
                  <a:pt x="1948" y="925"/>
                </a:lnTo>
                <a:lnTo>
                  <a:pt x="2312" y="901"/>
                </a:lnTo>
                <a:lnTo>
                  <a:pt x="2653" y="901"/>
                </a:lnTo>
                <a:lnTo>
                  <a:pt x="3164" y="852"/>
                </a:lnTo>
                <a:lnTo>
                  <a:pt x="4162" y="755"/>
                </a:lnTo>
                <a:lnTo>
                  <a:pt x="5184" y="633"/>
                </a:lnTo>
                <a:lnTo>
                  <a:pt x="6181" y="560"/>
                </a:lnTo>
                <a:lnTo>
                  <a:pt x="6692" y="512"/>
                </a:lnTo>
                <a:close/>
                <a:moveTo>
                  <a:pt x="11096" y="14016"/>
                </a:moveTo>
                <a:lnTo>
                  <a:pt x="11096" y="14187"/>
                </a:lnTo>
                <a:lnTo>
                  <a:pt x="10926" y="14260"/>
                </a:lnTo>
                <a:lnTo>
                  <a:pt x="10780" y="14357"/>
                </a:lnTo>
                <a:lnTo>
                  <a:pt x="10488" y="14552"/>
                </a:lnTo>
                <a:lnTo>
                  <a:pt x="10293" y="14698"/>
                </a:lnTo>
                <a:lnTo>
                  <a:pt x="10123" y="14868"/>
                </a:lnTo>
                <a:lnTo>
                  <a:pt x="9953" y="15038"/>
                </a:lnTo>
                <a:lnTo>
                  <a:pt x="9807" y="15233"/>
                </a:lnTo>
                <a:lnTo>
                  <a:pt x="9807" y="15282"/>
                </a:lnTo>
                <a:lnTo>
                  <a:pt x="9831" y="15330"/>
                </a:lnTo>
                <a:lnTo>
                  <a:pt x="9856" y="15379"/>
                </a:lnTo>
                <a:lnTo>
                  <a:pt x="9929" y="15379"/>
                </a:lnTo>
                <a:lnTo>
                  <a:pt x="10099" y="15282"/>
                </a:lnTo>
                <a:lnTo>
                  <a:pt x="10245" y="15184"/>
                </a:lnTo>
                <a:lnTo>
                  <a:pt x="10537" y="14941"/>
                </a:lnTo>
                <a:lnTo>
                  <a:pt x="10804" y="14771"/>
                </a:lnTo>
                <a:lnTo>
                  <a:pt x="11072" y="14600"/>
                </a:lnTo>
                <a:lnTo>
                  <a:pt x="11072" y="14600"/>
                </a:lnTo>
                <a:lnTo>
                  <a:pt x="11048" y="15087"/>
                </a:lnTo>
                <a:lnTo>
                  <a:pt x="10926" y="15136"/>
                </a:lnTo>
                <a:lnTo>
                  <a:pt x="10804" y="15209"/>
                </a:lnTo>
                <a:lnTo>
                  <a:pt x="10585" y="15330"/>
                </a:lnTo>
                <a:lnTo>
                  <a:pt x="10439" y="15403"/>
                </a:lnTo>
                <a:lnTo>
                  <a:pt x="10269" y="15525"/>
                </a:lnTo>
                <a:lnTo>
                  <a:pt x="10123" y="15647"/>
                </a:lnTo>
                <a:lnTo>
                  <a:pt x="10074" y="15695"/>
                </a:lnTo>
                <a:lnTo>
                  <a:pt x="10050" y="15793"/>
                </a:lnTo>
                <a:lnTo>
                  <a:pt x="10050" y="15817"/>
                </a:lnTo>
                <a:lnTo>
                  <a:pt x="10074" y="15841"/>
                </a:lnTo>
                <a:lnTo>
                  <a:pt x="10245" y="15841"/>
                </a:lnTo>
                <a:lnTo>
                  <a:pt x="10391" y="15817"/>
                </a:lnTo>
                <a:lnTo>
                  <a:pt x="10683" y="15671"/>
                </a:lnTo>
                <a:lnTo>
                  <a:pt x="11023" y="15501"/>
                </a:lnTo>
                <a:lnTo>
                  <a:pt x="10999" y="15841"/>
                </a:lnTo>
                <a:lnTo>
                  <a:pt x="10756" y="15987"/>
                </a:lnTo>
                <a:lnTo>
                  <a:pt x="10610" y="16085"/>
                </a:lnTo>
                <a:lnTo>
                  <a:pt x="10464" y="16206"/>
                </a:lnTo>
                <a:lnTo>
                  <a:pt x="10342" y="16352"/>
                </a:lnTo>
                <a:lnTo>
                  <a:pt x="10196" y="16474"/>
                </a:lnTo>
                <a:lnTo>
                  <a:pt x="10172" y="16498"/>
                </a:lnTo>
                <a:lnTo>
                  <a:pt x="10172" y="16522"/>
                </a:lnTo>
                <a:lnTo>
                  <a:pt x="10196" y="16547"/>
                </a:lnTo>
                <a:lnTo>
                  <a:pt x="10245" y="16547"/>
                </a:lnTo>
                <a:lnTo>
                  <a:pt x="10537" y="16425"/>
                </a:lnTo>
                <a:lnTo>
                  <a:pt x="10804" y="16303"/>
                </a:lnTo>
                <a:lnTo>
                  <a:pt x="10975" y="16230"/>
                </a:lnTo>
                <a:lnTo>
                  <a:pt x="10975" y="16449"/>
                </a:lnTo>
                <a:lnTo>
                  <a:pt x="10902" y="16474"/>
                </a:lnTo>
                <a:lnTo>
                  <a:pt x="10756" y="16547"/>
                </a:lnTo>
                <a:lnTo>
                  <a:pt x="10634" y="16620"/>
                </a:lnTo>
                <a:lnTo>
                  <a:pt x="10415" y="16814"/>
                </a:lnTo>
                <a:lnTo>
                  <a:pt x="10391" y="16863"/>
                </a:lnTo>
                <a:lnTo>
                  <a:pt x="10391" y="16887"/>
                </a:lnTo>
                <a:lnTo>
                  <a:pt x="10391" y="16960"/>
                </a:lnTo>
                <a:lnTo>
                  <a:pt x="10464" y="16985"/>
                </a:lnTo>
                <a:lnTo>
                  <a:pt x="10537" y="16985"/>
                </a:lnTo>
                <a:lnTo>
                  <a:pt x="10780" y="16887"/>
                </a:lnTo>
                <a:lnTo>
                  <a:pt x="11023" y="16790"/>
                </a:lnTo>
                <a:lnTo>
                  <a:pt x="11048" y="16887"/>
                </a:lnTo>
                <a:lnTo>
                  <a:pt x="10926" y="16960"/>
                </a:lnTo>
                <a:lnTo>
                  <a:pt x="10829" y="17058"/>
                </a:lnTo>
                <a:lnTo>
                  <a:pt x="10585" y="17252"/>
                </a:lnTo>
                <a:lnTo>
                  <a:pt x="10561" y="17277"/>
                </a:lnTo>
                <a:lnTo>
                  <a:pt x="10561" y="17301"/>
                </a:lnTo>
                <a:lnTo>
                  <a:pt x="10585" y="17325"/>
                </a:lnTo>
                <a:lnTo>
                  <a:pt x="10610" y="17325"/>
                </a:lnTo>
                <a:lnTo>
                  <a:pt x="10780" y="17301"/>
                </a:lnTo>
                <a:lnTo>
                  <a:pt x="10950" y="17252"/>
                </a:lnTo>
                <a:lnTo>
                  <a:pt x="11096" y="17179"/>
                </a:lnTo>
                <a:lnTo>
                  <a:pt x="11242" y="17082"/>
                </a:lnTo>
                <a:lnTo>
                  <a:pt x="11388" y="17155"/>
                </a:lnTo>
                <a:lnTo>
                  <a:pt x="11534" y="17179"/>
                </a:lnTo>
                <a:lnTo>
                  <a:pt x="11705" y="17204"/>
                </a:lnTo>
                <a:lnTo>
                  <a:pt x="11875" y="17204"/>
                </a:lnTo>
                <a:lnTo>
                  <a:pt x="12216" y="17179"/>
                </a:lnTo>
                <a:lnTo>
                  <a:pt x="12508" y="17155"/>
                </a:lnTo>
                <a:lnTo>
                  <a:pt x="12897" y="17179"/>
                </a:lnTo>
                <a:lnTo>
                  <a:pt x="13067" y="17179"/>
                </a:lnTo>
                <a:lnTo>
                  <a:pt x="13262" y="17228"/>
                </a:lnTo>
                <a:lnTo>
                  <a:pt x="13432" y="17277"/>
                </a:lnTo>
                <a:lnTo>
                  <a:pt x="13554" y="17374"/>
                </a:lnTo>
                <a:lnTo>
                  <a:pt x="13676" y="17496"/>
                </a:lnTo>
                <a:lnTo>
                  <a:pt x="13773" y="17617"/>
                </a:lnTo>
                <a:lnTo>
                  <a:pt x="13530" y="17593"/>
                </a:lnTo>
                <a:lnTo>
                  <a:pt x="12556" y="17593"/>
                </a:lnTo>
                <a:lnTo>
                  <a:pt x="11826" y="17642"/>
                </a:lnTo>
                <a:lnTo>
                  <a:pt x="10366" y="17715"/>
                </a:lnTo>
                <a:lnTo>
                  <a:pt x="9637" y="17739"/>
                </a:lnTo>
                <a:lnTo>
                  <a:pt x="8907" y="17763"/>
                </a:lnTo>
                <a:lnTo>
                  <a:pt x="7763" y="17788"/>
                </a:lnTo>
                <a:lnTo>
                  <a:pt x="6644" y="17788"/>
                </a:lnTo>
                <a:lnTo>
                  <a:pt x="6181" y="17739"/>
                </a:lnTo>
                <a:lnTo>
                  <a:pt x="5816" y="17715"/>
                </a:lnTo>
                <a:lnTo>
                  <a:pt x="5500" y="17690"/>
                </a:lnTo>
                <a:lnTo>
                  <a:pt x="5597" y="17544"/>
                </a:lnTo>
                <a:lnTo>
                  <a:pt x="5743" y="17447"/>
                </a:lnTo>
                <a:lnTo>
                  <a:pt x="5865" y="17350"/>
                </a:lnTo>
                <a:lnTo>
                  <a:pt x="6035" y="17277"/>
                </a:lnTo>
                <a:lnTo>
                  <a:pt x="6206" y="17228"/>
                </a:lnTo>
                <a:lnTo>
                  <a:pt x="6376" y="17179"/>
                </a:lnTo>
                <a:lnTo>
                  <a:pt x="6765" y="17155"/>
                </a:lnTo>
                <a:lnTo>
                  <a:pt x="7057" y="17179"/>
                </a:lnTo>
                <a:lnTo>
                  <a:pt x="7374" y="17204"/>
                </a:lnTo>
                <a:lnTo>
                  <a:pt x="7544" y="17179"/>
                </a:lnTo>
                <a:lnTo>
                  <a:pt x="7690" y="17179"/>
                </a:lnTo>
                <a:lnTo>
                  <a:pt x="7836" y="17131"/>
                </a:lnTo>
                <a:lnTo>
                  <a:pt x="7958" y="17058"/>
                </a:lnTo>
                <a:lnTo>
                  <a:pt x="7982" y="17009"/>
                </a:lnTo>
                <a:lnTo>
                  <a:pt x="8055" y="17033"/>
                </a:lnTo>
                <a:lnTo>
                  <a:pt x="8128" y="17033"/>
                </a:lnTo>
                <a:lnTo>
                  <a:pt x="8177" y="17009"/>
                </a:lnTo>
                <a:lnTo>
                  <a:pt x="8225" y="16960"/>
                </a:lnTo>
                <a:lnTo>
                  <a:pt x="8274" y="16887"/>
                </a:lnTo>
                <a:lnTo>
                  <a:pt x="8298" y="16766"/>
                </a:lnTo>
                <a:lnTo>
                  <a:pt x="8298" y="16668"/>
                </a:lnTo>
                <a:lnTo>
                  <a:pt x="8298" y="16620"/>
                </a:lnTo>
                <a:lnTo>
                  <a:pt x="8274" y="16595"/>
                </a:lnTo>
                <a:lnTo>
                  <a:pt x="8298" y="16303"/>
                </a:lnTo>
                <a:lnTo>
                  <a:pt x="8298" y="15768"/>
                </a:lnTo>
                <a:lnTo>
                  <a:pt x="8298" y="15233"/>
                </a:lnTo>
                <a:lnTo>
                  <a:pt x="8298" y="14965"/>
                </a:lnTo>
                <a:lnTo>
                  <a:pt x="8323" y="14649"/>
                </a:lnTo>
                <a:lnTo>
                  <a:pt x="8323" y="14333"/>
                </a:lnTo>
                <a:lnTo>
                  <a:pt x="8323" y="14187"/>
                </a:lnTo>
                <a:lnTo>
                  <a:pt x="8298" y="14065"/>
                </a:lnTo>
                <a:lnTo>
                  <a:pt x="9101" y="14041"/>
                </a:lnTo>
                <a:lnTo>
                  <a:pt x="9101" y="14041"/>
                </a:lnTo>
                <a:lnTo>
                  <a:pt x="8980" y="14138"/>
                </a:lnTo>
                <a:lnTo>
                  <a:pt x="8834" y="14260"/>
                </a:lnTo>
                <a:lnTo>
                  <a:pt x="8688" y="14406"/>
                </a:lnTo>
                <a:lnTo>
                  <a:pt x="8663" y="14454"/>
                </a:lnTo>
                <a:lnTo>
                  <a:pt x="8639" y="14503"/>
                </a:lnTo>
                <a:lnTo>
                  <a:pt x="8615" y="14600"/>
                </a:lnTo>
                <a:lnTo>
                  <a:pt x="8615" y="14649"/>
                </a:lnTo>
                <a:lnTo>
                  <a:pt x="8639" y="14673"/>
                </a:lnTo>
                <a:lnTo>
                  <a:pt x="8761" y="14673"/>
                </a:lnTo>
                <a:lnTo>
                  <a:pt x="8858" y="14649"/>
                </a:lnTo>
                <a:lnTo>
                  <a:pt x="9028" y="14527"/>
                </a:lnTo>
                <a:lnTo>
                  <a:pt x="9199" y="14406"/>
                </a:lnTo>
                <a:lnTo>
                  <a:pt x="9466" y="14235"/>
                </a:lnTo>
                <a:lnTo>
                  <a:pt x="9710" y="14016"/>
                </a:lnTo>
                <a:lnTo>
                  <a:pt x="9953" y="14016"/>
                </a:lnTo>
                <a:lnTo>
                  <a:pt x="9734" y="14211"/>
                </a:lnTo>
                <a:lnTo>
                  <a:pt x="9539" y="14406"/>
                </a:lnTo>
                <a:lnTo>
                  <a:pt x="9345" y="14625"/>
                </a:lnTo>
                <a:lnTo>
                  <a:pt x="9199" y="14868"/>
                </a:lnTo>
                <a:lnTo>
                  <a:pt x="9199" y="14892"/>
                </a:lnTo>
                <a:lnTo>
                  <a:pt x="9199" y="14917"/>
                </a:lnTo>
                <a:lnTo>
                  <a:pt x="9223" y="14941"/>
                </a:lnTo>
                <a:lnTo>
                  <a:pt x="9272" y="14941"/>
                </a:lnTo>
                <a:lnTo>
                  <a:pt x="9393" y="14892"/>
                </a:lnTo>
                <a:lnTo>
                  <a:pt x="9515" y="14844"/>
                </a:lnTo>
                <a:lnTo>
                  <a:pt x="9758" y="14698"/>
                </a:lnTo>
                <a:lnTo>
                  <a:pt x="10196" y="14357"/>
                </a:lnTo>
                <a:lnTo>
                  <a:pt x="10464" y="14235"/>
                </a:lnTo>
                <a:lnTo>
                  <a:pt x="10658" y="14138"/>
                </a:lnTo>
                <a:lnTo>
                  <a:pt x="10804" y="14016"/>
                </a:lnTo>
                <a:close/>
                <a:moveTo>
                  <a:pt x="6936" y="1"/>
                </a:moveTo>
                <a:lnTo>
                  <a:pt x="5914" y="74"/>
                </a:lnTo>
                <a:lnTo>
                  <a:pt x="4892" y="147"/>
                </a:lnTo>
                <a:lnTo>
                  <a:pt x="3870" y="268"/>
                </a:lnTo>
                <a:lnTo>
                  <a:pt x="2945" y="366"/>
                </a:lnTo>
                <a:lnTo>
                  <a:pt x="2483" y="390"/>
                </a:lnTo>
                <a:lnTo>
                  <a:pt x="1680" y="390"/>
                </a:lnTo>
                <a:lnTo>
                  <a:pt x="1339" y="317"/>
                </a:lnTo>
                <a:lnTo>
                  <a:pt x="658" y="195"/>
                </a:lnTo>
                <a:lnTo>
                  <a:pt x="634" y="147"/>
                </a:lnTo>
                <a:lnTo>
                  <a:pt x="585" y="122"/>
                </a:lnTo>
                <a:lnTo>
                  <a:pt x="512" y="98"/>
                </a:lnTo>
                <a:lnTo>
                  <a:pt x="463" y="98"/>
                </a:lnTo>
                <a:lnTo>
                  <a:pt x="390" y="122"/>
                </a:lnTo>
                <a:lnTo>
                  <a:pt x="342" y="147"/>
                </a:lnTo>
                <a:lnTo>
                  <a:pt x="317" y="220"/>
                </a:lnTo>
                <a:lnTo>
                  <a:pt x="293" y="293"/>
                </a:lnTo>
                <a:lnTo>
                  <a:pt x="244" y="1169"/>
                </a:lnTo>
                <a:lnTo>
                  <a:pt x="220" y="2069"/>
                </a:lnTo>
                <a:lnTo>
                  <a:pt x="196" y="3821"/>
                </a:lnTo>
                <a:lnTo>
                  <a:pt x="171" y="4794"/>
                </a:lnTo>
                <a:lnTo>
                  <a:pt x="123" y="5768"/>
                </a:lnTo>
                <a:lnTo>
                  <a:pt x="25" y="7690"/>
                </a:lnTo>
                <a:lnTo>
                  <a:pt x="1" y="8614"/>
                </a:lnTo>
                <a:lnTo>
                  <a:pt x="1" y="9539"/>
                </a:lnTo>
                <a:lnTo>
                  <a:pt x="25" y="11364"/>
                </a:lnTo>
                <a:lnTo>
                  <a:pt x="1" y="11997"/>
                </a:lnTo>
                <a:lnTo>
                  <a:pt x="1" y="12362"/>
                </a:lnTo>
                <a:lnTo>
                  <a:pt x="25" y="12702"/>
                </a:lnTo>
                <a:lnTo>
                  <a:pt x="50" y="13067"/>
                </a:lnTo>
                <a:lnTo>
                  <a:pt x="123" y="13408"/>
                </a:lnTo>
                <a:lnTo>
                  <a:pt x="244" y="13700"/>
                </a:lnTo>
                <a:lnTo>
                  <a:pt x="317" y="13846"/>
                </a:lnTo>
                <a:lnTo>
                  <a:pt x="390" y="13968"/>
                </a:lnTo>
                <a:lnTo>
                  <a:pt x="463" y="14065"/>
                </a:lnTo>
                <a:lnTo>
                  <a:pt x="561" y="14089"/>
                </a:lnTo>
                <a:lnTo>
                  <a:pt x="634" y="14089"/>
                </a:lnTo>
                <a:lnTo>
                  <a:pt x="731" y="14065"/>
                </a:lnTo>
                <a:lnTo>
                  <a:pt x="901" y="14138"/>
                </a:lnTo>
                <a:lnTo>
                  <a:pt x="1072" y="14162"/>
                </a:lnTo>
                <a:lnTo>
                  <a:pt x="1412" y="14211"/>
                </a:lnTo>
                <a:lnTo>
                  <a:pt x="2093" y="14260"/>
                </a:lnTo>
                <a:lnTo>
                  <a:pt x="2726" y="14308"/>
                </a:lnTo>
                <a:lnTo>
                  <a:pt x="3334" y="14308"/>
                </a:lnTo>
                <a:lnTo>
                  <a:pt x="3943" y="14284"/>
                </a:lnTo>
                <a:lnTo>
                  <a:pt x="4551" y="14260"/>
                </a:lnTo>
                <a:lnTo>
                  <a:pt x="7958" y="14089"/>
                </a:lnTo>
                <a:lnTo>
                  <a:pt x="7958" y="14089"/>
                </a:lnTo>
                <a:lnTo>
                  <a:pt x="7909" y="14211"/>
                </a:lnTo>
                <a:lnTo>
                  <a:pt x="7885" y="14357"/>
                </a:lnTo>
                <a:lnTo>
                  <a:pt x="7860" y="14673"/>
                </a:lnTo>
                <a:lnTo>
                  <a:pt x="7860" y="15233"/>
                </a:lnTo>
                <a:lnTo>
                  <a:pt x="7860" y="15768"/>
                </a:lnTo>
                <a:lnTo>
                  <a:pt x="7836" y="16303"/>
                </a:lnTo>
                <a:lnTo>
                  <a:pt x="7812" y="16547"/>
                </a:lnTo>
                <a:lnTo>
                  <a:pt x="7812" y="16668"/>
                </a:lnTo>
                <a:lnTo>
                  <a:pt x="7812" y="16790"/>
                </a:lnTo>
                <a:lnTo>
                  <a:pt x="7666" y="16741"/>
                </a:lnTo>
                <a:lnTo>
                  <a:pt x="7471" y="16693"/>
                </a:lnTo>
                <a:lnTo>
                  <a:pt x="7276" y="16693"/>
                </a:lnTo>
                <a:lnTo>
                  <a:pt x="7057" y="16668"/>
                </a:lnTo>
                <a:lnTo>
                  <a:pt x="6644" y="16693"/>
                </a:lnTo>
                <a:lnTo>
                  <a:pt x="6303" y="16741"/>
                </a:lnTo>
                <a:lnTo>
                  <a:pt x="6060" y="16790"/>
                </a:lnTo>
                <a:lnTo>
                  <a:pt x="5841" y="16863"/>
                </a:lnTo>
                <a:lnTo>
                  <a:pt x="5646" y="16936"/>
                </a:lnTo>
                <a:lnTo>
                  <a:pt x="5451" y="17058"/>
                </a:lnTo>
                <a:lnTo>
                  <a:pt x="5281" y="17204"/>
                </a:lnTo>
                <a:lnTo>
                  <a:pt x="5135" y="17374"/>
                </a:lnTo>
                <a:lnTo>
                  <a:pt x="5038" y="17569"/>
                </a:lnTo>
                <a:lnTo>
                  <a:pt x="4940" y="17812"/>
                </a:lnTo>
                <a:lnTo>
                  <a:pt x="4940" y="17885"/>
                </a:lnTo>
                <a:lnTo>
                  <a:pt x="4940" y="17958"/>
                </a:lnTo>
                <a:lnTo>
                  <a:pt x="4989" y="18031"/>
                </a:lnTo>
                <a:lnTo>
                  <a:pt x="5038" y="18055"/>
                </a:lnTo>
                <a:lnTo>
                  <a:pt x="5111" y="18080"/>
                </a:lnTo>
                <a:lnTo>
                  <a:pt x="5184" y="18080"/>
                </a:lnTo>
                <a:lnTo>
                  <a:pt x="5257" y="18055"/>
                </a:lnTo>
                <a:lnTo>
                  <a:pt x="5330" y="18007"/>
                </a:lnTo>
                <a:lnTo>
                  <a:pt x="5451" y="18080"/>
                </a:lnTo>
                <a:lnTo>
                  <a:pt x="5597" y="18128"/>
                </a:lnTo>
                <a:lnTo>
                  <a:pt x="5743" y="18177"/>
                </a:lnTo>
                <a:lnTo>
                  <a:pt x="5914" y="18201"/>
                </a:lnTo>
                <a:lnTo>
                  <a:pt x="6254" y="18226"/>
                </a:lnTo>
                <a:lnTo>
                  <a:pt x="6498" y="18226"/>
                </a:lnTo>
                <a:lnTo>
                  <a:pt x="7082" y="18250"/>
                </a:lnTo>
                <a:lnTo>
                  <a:pt x="7641" y="18250"/>
                </a:lnTo>
                <a:lnTo>
                  <a:pt x="8785" y="18226"/>
                </a:lnTo>
                <a:lnTo>
                  <a:pt x="10147" y="18201"/>
                </a:lnTo>
                <a:lnTo>
                  <a:pt x="11486" y="18128"/>
                </a:lnTo>
                <a:lnTo>
                  <a:pt x="12994" y="18080"/>
                </a:lnTo>
                <a:lnTo>
                  <a:pt x="13238" y="18080"/>
                </a:lnTo>
                <a:lnTo>
                  <a:pt x="13505" y="18104"/>
                </a:lnTo>
                <a:lnTo>
                  <a:pt x="13773" y="18080"/>
                </a:lnTo>
                <a:lnTo>
                  <a:pt x="13919" y="18080"/>
                </a:lnTo>
                <a:lnTo>
                  <a:pt x="14016" y="18031"/>
                </a:lnTo>
                <a:lnTo>
                  <a:pt x="14089" y="18080"/>
                </a:lnTo>
                <a:lnTo>
                  <a:pt x="14235" y="18080"/>
                </a:lnTo>
                <a:lnTo>
                  <a:pt x="14284" y="18055"/>
                </a:lnTo>
                <a:lnTo>
                  <a:pt x="14333" y="18007"/>
                </a:lnTo>
                <a:lnTo>
                  <a:pt x="14381" y="17958"/>
                </a:lnTo>
                <a:lnTo>
                  <a:pt x="14406" y="17885"/>
                </a:lnTo>
                <a:lnTo>
                  <a:pt x="14381" y="17812"/>
                </a:lnTo>
                <a:lnTo>
                  <a:pt x="14308" y="17569"/>
                </a:lnTo>
                <a:lnTo>
                  <a:pt x="14211" y="17374"/>
                </a:lnTo>
                <a:lnTo>
                  <a:pt x="14065" y="17179"/>
                </a:lnTo>
                <a:lnTo>
                  <a:pt x="13895" y="17033"/>
                </a:lnTo>
                <a:lnTo>
                  <a:pt x="13700" y="16912"/>
                </a:lnTo>
                <a:lnTo>
                  <a:pt x="13505" y="16814"/>
                </a:lnTo>
                <a:lnTo>
                  <a:pt x="13262" y="16741"/>
                </a:lnTo>
                <a:lnTo>
                  <a:pt x="13043" y="16693"/>
                </a:lnTo>
                <a:lnTo>
                  <a:pt x="12581" y="16693"/>
                </a:lnTo>
                <a:lnTo>
                  <a:pt x="12118" y="16766"/>
                </a:lnTo>
                <a:lnTo>
                  <a:pt x="11802" y="16790"/>
                </a:lnTo>
                <a:lnTo>
                  <a:pt x="11486" y="16814"/>
                </a:lnTo>
                <a:lnTo>
                  <a:pt x="11461" y="16620"/>
                </a:lnTo>
                <a:lnTo>
                  <a:pt x="11510" y="16571"/>
                </a:lnTo>
                <a:lnTo>
                  <a:pt x="11534" y="16498"/>
                </a:lnTo>
                <a:lnTo>
                  <a:pt x="11534" y="16449"/>
                </a:lnTo>
                <a:lnTo>
                  <a:pt x="11486" y="16425"/>
                </a:lnTo>
                <a:lnTo>
                  <a:pt x="11437" y="16401"/>
                </a:lnTo>
                <a:lnTo>
                  <a:pt x="11437" y="15939"/>
                </a:lnTo>
                <a:lnTo>
                  <a:pt x="11461" y="15501"/>
                </a:lnTo>
                <a:lnTo>
                  <a:pt x="11534" y="14746"/>
                </a:lnTo>
                <a:lnTo>
                  <a:pt x="11534" y="14381"/>
                </a:lnTo>
                <a:lnTo>
                  <a:pt x="11510" y="14187"/>
                </a:lnTo>
                <a:lnTo>
                  <a:pt x="11461" y="14016"/>
                </a:lnTo>
                <a:lnTo>
                  <a:pt x="14576" y="14016"/>
                </a:lnTo>
                <a:lnTo>
                  <a:pt x="15136" y="14041"/>
                </a:lnTo>
                <a:lnTo>
                  <a:pt x="15720" y="14089"/>
                </a:lnTo>
                <a:lnTo>
                  <a:pt x="16839" y="14211"/>
                </a:lnTo>
                <a:lnTo>
                  <a:pt x="17423" y="14260"/>
                </a:lnTo>
                <a:lnTo>
                  <a:pt x="17982" y="14260"/>
                </a:lnTo>
                <a:lnTo>
                  <a:pt x="18542" y="14235"/>
                </a:lnTo>
                <a:lnTo>
                  <a:pt x="18834" y="14211"/>
                </a:lnTo>
                <a:lnTo>
                  <a:pt x="19102" y="14138"/>
                </a:lnTo>
                <a:lnTo>
                  <a:pt x="19199" y="14114"/>
                </a:lnTo>
                <a:lnTo>
                  <a:pt x="19272" y="14041"/>
                </a:lnTo>
                <a:lnTo>
                  <a:pt x="19296" y="13968"/>
                </a:lnTo>
                <a:lnTo>
                  <a:pt x="19272" y="13870"/>
                </a:lnTo>
                <a:lnTo>
                  <a:pt x="19272" y="13773"/>
                </a:lnTo>
                <a:lnTo>
                  <a:pt x="19150" y="13043"/>
                </a:lnTo>
                <a:lnTo>
                  <a:pt x="19248" y="12921"/>
                </a:lnTo>
                <a:lnTo>
                  <a:pt x="19248" y="12873"/>
                </a:lnTo>
                <a:lnTo>
                  <a:pt x="19248" y="12824"/>
                </a:lnTo>
                <a:lnTo>
                  <a:pt x="19223" y="12800"/>
                </a:lnTo>
                <a:lnTo>
                  <a:pt x="19102" y="12800"/>
                </a:lnTo>
                <a:lnTo>
                  <a:pt x="19053" y="12337"/>
                </a:lnTo>
                <a:lnTo>
                  <a:pt x="19029" y="11875"/>
                </a:lnTo>
                <a:lnTo>
                  <a:pt x="18980" y="10926"/>
                </a:lnTo>
                <a:lnTo>
                  <a:pt x="18980" y="10001"/>
                </a:lnTo>
                <a:lnTo>
                  <a:pt x="19004" y="9052"/>
                </a:lnTo>
                <a:lnTo>
                  <a:pt x="19004" y="8955"/>
                </a:lnTo>
                <a:lnTo>
                  <a:pt x="19077" y="7203"/>
                </a:lnTo>
                <a:lnTo>
                  <a:pt x="19150" y="5549"/>
                </a:lnTo>
                <a:lnTo>
                  <a:pt x="19175" y="3894"/>
                </a:lnTo>
                <a:lnTo>
                  <a:pt x="19223" y="2385"/>
                </a:lnTo>
                <a:lnTo>
                  <a:pt x="19248" y="1607"/>
                </a:lnTo>
                <a:lnTo>
                  <a:pt x="19223" y="1242"/>
                </a:lnTo>
                <a:lnTo>
                  <a:pt x="19199" y="852"/>
                </a:lnTo>
                <a:lnTo>
                  <a:pt x="19248" y="804"/>
                </a:lnTo>
                <a:lnTo>
                  <a:pt x="19272" y="755"/>
                </a:lnTo>
                <a:lnTo>
                  <a:pt x="19296" y="682"/>
                </a:lnTo>
                <a:lnTo>
                  <a:pt x="19296" y="609"/>
                </a:lnTo>
                <a:lnTo>
                  <a:pt x="19272" y="560"/>
                </a:lnTo>
                <a:lnTo>
                  <a:pt x="19223" y="512"/>
                </a:lnTo>
                <a:lnTo>
                  <a:pt x="19175" y="463"/>
                </a:lnTo>
                <a:lnTo>
                  <a:pt x="19102" y="439"/>
                </a:lnTo>
                <a:lnTo>
                  <a:pt x="18493" y="317"/>
                </a:lnTo>
                <a:lnTo>
                  <a:pt x="17885" y="268"/>
                </a:lnTo>
                <a:lnTo>
                  <a:pt x="17277" y="244"/>
                </a:lnTo>
                <a:lnTo>
                  <a:pt x="16644" y="244"/>
                </a:lnTo>
                <a:lnTo>
                  <a:pt x="15403" y="293"/>
                </a:lnTo>
                <a:lnTo>
                  <a:pt x="14187" y="293"/>
                </a:lnTo>
                <a:lnTo>
                  <a:pt x="12629" y="220"/>
                </a:lnTo>
                <a:lnTo>
                  <a:pt x="11072" y="122"/>
                </a:lnTo>
                <a:lnTo>
                  <a:pt x="9515" y="49"/>
                </a:lnTo>
                <a:lnTo>
                  <a:pt x="795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400">
              <a:solidFill>
                <a:srgbClr val="273F68"/>
              </a:solidFill>
            </a:endParaRPr>
          </a:p>
        </p:txBody>
      </p:sp>
      <p:sp>
        <p:nvSpPr>
          <p:cNvPr id="8" name="Google Shape;978;p38"/>
          <p:cNvSpPr/>
          <p:nvPr/>
        </p:nvSpPr>
        <p:spPr>
          <a:xfrm>
            <a:off x="9156045" y="841295"/>
            <a:ext cx="1001289" cy="1346463"/>
          </a:xfrm>
          <a:custGeom>
            <a:avLst/>
            <a:gdLst/>
            <a:ahLst/>
            <a:cxnLst/>
            <a:rect l="l" t="t" r="r" b="b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400">
              <a:solidFill>
                <a:srgbClr val="273F68"/>
              </a:solidFill>
            </a:endParaRPr>
          </a:p>
        </p:txBody>
      </p:sp>
      <p:sp>
        <p:nvSpPr>
          <p:cNvPr id="10" name="Google Shape;741;p19"/>
          <p:cNvSpPr txBox="1">
            <a:spLocks/>
          </p:cNvSpPr>
          <p:nvPr/>
        </p:nvSpPr>
        <p:spPr>
          <a:xfrm>
            <a:off x="2173651" y="393753"/>
            <a:ext cx="6146800" cy="112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R="0" lvl="1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r>
              <a:rPr lang="zh-TW" altLang="en-US" sz="44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館藏查詢系統</a:t>
            </a:r>
            <a:endParaRPr lang="en-US" altLang="zh-TW" sz="44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借書借影片必學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385176"/>
            <a:ext cx="10496500" cy="447282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7288609" y="2682983"/>
            <a:ext cx="864096" cy="4320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/>
          </a:p>
        </p:txBody>
      </p:sp>
      <p:sp>
        <p:nvSpPr>
          <p:cNvPr id="14" name="矩形 13"/>
          <p:cNvSpPr/>
          <p:nvPr/>
        </p:nvSpPr>
        <p:spPr>
          <a:xfrm>
            <a:off x="879651" y="3622003"/>
            <a:ext cx="864096" cy="3191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22" y="705182"/>
            <a:ext cx="1824349" cy="60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113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D77A4D8-E0A8-46DE-90EA-F5A08BC0F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019" y="632332"/>
            <a:ext cx="8910293" cy="5722149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89F24A96-3894-47E4-A75E-ED52709634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44450"/>
            <a:ext cx="6434138" cy="590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hlinkClick r:id="rId3"/>
              </a:rPr>
              <a:t>https://webpacx.lib.pu.edu.tw</a:t>
            </a:r>
            <a:r>
              <a:rPr lang="zh-TW" altLang="en-US" sz="3600" dirty="0">
                <a:solidFill>
                  <a:srgbClr val="7030A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 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69FD08D-4860-4AC4-B6B7-58E021FAD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06" y="2687735"/>
            <a:ext cx="1389367" cy="266132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763B151-C322-40FF-BBFD-0B5C1C6A2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4873" y="2708845"/>
            <a:ext cx="1125075" cy="1455043"/>
          </a:xfrm>
          <a:prstGeom prst="rect">
            <a:avLst/>
          </a:prstGeom>
          <a:ln>
            <a:solidFill>
              <a:srgbClr val="FFCC66"/>
            </a:solidFill>
          </a:ln>
        </p:spPr>
      </p:pic>
      <p:sp>
        <p:nvSpPr>
          <p:cNvPr id="8" name="矩形圖說文字 5">
            <a:extLst>
              <a:ext uri="{FF2B5EF4-FFF2-40B4-BE49-F238E27FC236}">
                <a16:creationId xmlns:a16="http://schemas.microsoft.com/office/drawing/2014/main" id="{80A4BAAD-960B-48FB-B127-4C387086FF07}"/>
              </a:ext>
            </a:extLst>
          </p:cNvPr>
          <p:cNvSpPr/>
          <p:nvPr/>
        </p:nvSpPr>
        <p:spPr>
          <a:xfrm>
            <a:off x="8547407" y="1178307"/>
            <a:ext cx="1186929" cy="432048"/>
          </a:xfrm>
          <a:prstGeom prst="wedgeRectCallout">
            <a:avLst>
              <a:gd name="adj1" fmla="val 18919"/>
              <a:gd name="adj2" fmla="val -112335"/>
            </a:avLst>
          </a:prstGeom>
          <a:solidFill>
            <a:schemeClr val="accent1">
              <a:lumMod val="50000"/>
              <a:lumOff val="50000"/>
            </a:schemeClr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個人書房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910974F-5857-4FD7-9784-FDD34EDCB26E}"/>
              </a:ext>
            </a:extLst>
          </p:cNvPr>
          <p:cNvSpPr/>
          <p:nvPr/>
        </p:nvSpPr>
        <p:spPr>
          <a:xfrm>
            <a:off x="2261705" y="2456070"/>
            <a:ext cx="411568" cy="23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C716050-C2C8-4074-8E31-2AEA136A0369}"/>
              </a:ext>
            </a:extLst>
          </p:cNvPr>
          <p:cNvSpPr/>
          <p:nvPr/>
        </p:nvSpPr>
        <p:spPr>
          <a:xfrm>
            <a:off x="2774873" y="2462448"/>
            <a:ext cx="608849" cy="23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913B209D-87FE-4C70-A63C-266F7771DC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8166" y="1846470"/>
            <a:ext cx="6648145" cy="405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1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600" y="275897"/>
            <a:ext cx="6991499" cy="62529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9856" y="3861048"/>
            <a:ext cx="5472608" cy="1840741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3872" y="494435"/>
            <a:ext cx="5184576" cy="137063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8" name="矩形 7"/>
          <p:cNvSpPr/>
          <p:nvPr/>
        </p:nvSpPr>
        <p:spPr>
          <a:xfrm>
            <a:off x="4871864" y="4149080"/>
            <a:ext cx="1008112" cy="216024"/>
          </a:xfrm>
          <a:prstGeom prst="rect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/>
          </a:p>
        </p:txBody>
      </p:sp>
      <p:sp>
        <p:nvSpPr>
          <p:cNvPr id="3" name="文字方塊 2"/>
          <p:cNvSpPr txBox="1"/>
          <p:nvPr/>
        </p:nvSpPr>
        <p:spPr>
          <a:xfrm>
            <a:off x="7248130" y="548680"/>
            <a:ext cx="1476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err="1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Bookpanda</a:t>
            </a:r>
            <a:r>
              <a:rPr lang="zh-TW" altLang="en-US" sz="1400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服務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AEB563D-F3D7-4E19-BFE0-32A60B3B26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6838" y="986018"/>
            <a:ext cx="5732640" cy="279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9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/>
          <p:cNvGraphicFramePr/>
          <p:nvPr/>
        </p:nvGraphicFramePr>
        <p:xfrm>
          <a:off x="2063552" y="1844400"/>
          <a:ext cx="8280877" cy="4824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標題 1"/>
          <p:cNvSpPr txBox="1">
            <a:spLocks/>
          </p:cNvSpPr>
          <p:nvPr/>
        </p:nvSpPr>
        <p:spPr>
          <a:xfrm>
            <a:off x="2081090" y="476673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Kozuka Mincho Pro H" pitchFamily="18" charset="-128"/>
                <a:ea typeface="Kozuka Mincho Pro H" pitchFamily="18" charset="-128"/>
              </a:rPr>
              <a:t>B1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Kozuka Mincho Pro H" pitchFamily="18" charset="-128"/>
                <a:ea typeface="Kozuka Mincho Pro H" pitchFamily="18" charset="-128"/>
              </a:rPr>
              <a:t>期刊室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Kozuka Mincho Pro H" pitchFamily="18" charset="-128"/>
                <a:ea typeface="Kozuka Mincho Pro H" pitchFamily="18" charset="-128"/>
              </a:rPr>
              <a:t>-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Kozuka Mincho Pro H" pitchFamily="18" charset="-128"/>
                <a:ea typeface="Kozuka Mincho Pro H" pitchFamily="18" charset="-128"/>
              </a:rPr>
              <a:t>紙本期刊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6" y="266755"/>
            <a:ext cx="1824349" cy="60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6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81"/>
          <p:cNvSpPr txBox="1">
            <a:spLocks noGrp="1"/>
          </p:cNvSpPr>
          <p:nvPr>
            <p:ph type="title"/>
          </p:nvPr>
        </p:nvSpPr>
        <p:spPr>
          <a:xfrm>
            <a:off x="946667" y="3015118"/>
            <a:ext cx="7092000" cy="105771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lvl="0"/>
            <a:r>
              <a:rPr lang="zh-TW" altLang="en-US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</a:rPr>
              <a:t>蓋夏圖書館</a:t>
            </a:r>
            <a:endParaRPr dirty="0">
              <a:solidFill>
                <a:schemeClr val="tx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104" name="Google Shape;1104;p81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>
                <a:latin typeface="+mn-ea"/>
                <a:ea typeface="+mn-ea"/>
              </a:rPr>
              <a:t>01</a:t>
            </a:r>
            <a:endParaRPr dirty="0">
              <a:latin typeface="+mn-ea"/>
              <a:ea typeface="+mn-ea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394" y="5855498"/>
            <a:ext cx="1824349" cy="60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1" y="1628800"/>
            <a:ext cx="5104060" cy="3272635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128" y="1090079"/>
            <a:ext cx="7975947" cy="5877347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5" name="矩形 4"/>
          <p:cNvSpPr/>
          <p:nvPr/>
        </p:nvSpPr>
        <p:spPr>
          <a:xfrm>
            <a:off x="2776572" y="-183825"/>
            <a:ext cx="89898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altLang="zh-TW" sz="2000" dirty="0">
                <a:solidFill>
                  <a:srgbClr val="7030A0"/>
                </a:solidFill>
                <a:latin typeface="Kozuka Mincho Pro H" panose="02020A00000000000000" pitchFamily="18" charset="-128"/>
                <a:ea typeface="Kozuka Mincho Pro H" panose="02020A00000000000000" pitchFamily="18" charset="-128"/>
              </a:rPr>
            </a:br>
            <a:r>
              <a:rPr lang="zh-TW" altLang="en-US" sz="3200" dirty="0">
                <a:solidFill>
                  <a:srgbClr val="7030A0"/>
                </a:solidFill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靜宜大學雲端書庫</a:t>
            </a:r>
            <a:r>
              <a:rPr lang="en-US" altLang="zh-TW" sz="3200" dirty="0">
                <a:solidFill>
                  <a:srgbClr val="7030A0"/>
                </a:solidFill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-</a:t>
            </a:r>
            <a:r>
              <a:rPr lang="zh-TW" altLang="en-US" sz="3200" dirty="0">
                <a:solidFill>
                  <a:srgbClr val="7030A0"/>
                </a:solidFill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電子書、雜誌、有聲書</a:t>
            </a:r>
            <a:endParaRPr lang="en-US" altLang="zh-TW" sz="3200" dirty="0">
              <a:solidFill>
                <a:srgbClr val="7030A0"/>
              </a:solidFill>
              <a:latin typeface="Kozuka Mincho Pro H" panose="02020A00000000000000" pitchFamily="18" charset="-128"/>
              <a:ea typeface="Kozuka Mincho Pro H" panose="02020A00000000000000" pitchFamily="18" charset="-128"/>
            </a:endParaRPr>
          </a:p>
          <a:p>
            <a:r>
              <a:rPr lang="en-US" altLang="zh-TW" sz="2000" dirty="0">
                <a:solidFill>
                  <a:srgbClr val="7030A0"/>
                </a:solidFill>
                <a:latin typeface="Kozuka Mincho Pro H" panose="02020A00000000000000" pitchFamily="18" charset="-128"/>
                <a:ea typeface="Kozuka Mincho Pro H" panose="02020A00000000000000" pitchFamily="18" charset="-128"/>
                <a:hlinkClick r:id="rId4"/>
              </a:rPr>
              <a:t>https://pu.ebook.hyread.com.tw/</a:t>
            </a:r>
            <a:r>
              <a:rPr lang="zh-TW" altLang="en-US" sz="2000" dirty="0">
                <a:solidFill>
                  <a:srgbClr val="7030A0"/>
                </a:solidFill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 </a:t>
            </a:r>
          </a:p>
        </p:txBody>
      </p:sp>
      <p:sp>
        <p:nvSpPr>
          <p:cNvPr id="2" name="向上箭號圖說文字 1"/>
          <p:cNvSpPr/>
          <p:nvPr/>
        </p:nvSpPr>
        <p:spPr>
          <a:xfrm>
            <a:off x="5224601" y="1261967"/>
            <a:ext cx="1584176" cy="648072"/>
          </a:xfrm>
          <a:prstGeom prst="upArrowCallout">
            <a:avLst/>
          </a:prstGeom>
          <a:solidFill>
            <a:schemeClr val="accent4">
              <a:lumMod val="75000"/>
            </a:schemeClr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</a:t>
            </a:r>
            <a:r>
              <a:rPr lang="zh-TW" altLang="en-US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校園帳密</a:t>
            </a:r>
          </a:p>
        </p:txBody>
      </p:sp>
    </p:spTree>
    <p:extLst>
      <p:ext uri="{BB962C8B-B14F-4D97-AF65-F5344CB8AC3E}">
        <p14:creationId xmlns:p14="http://schemas.microsoft.com/office/powerpoint/2010/main" val="104740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534286" y="3959533"/>
            <a:ext cx="707744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zh-TW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Jumper</a:t>
            </a:r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資源探索服務系統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145" y="300133"/>
            <a:ext cx="1559539" cy="514648"/>
          </a:xfrm>
          <a:prstGeom prst="rect">
            <a:avLst/>
          </a:prstGeom>
        </p:spPr>
      </p:pic>
      <p:sp>
        <p:nvSpPr>
          <p:cNvPr id="9" name="Google Shape;717;p16"/>
          <p:cNvSpPr txBox="1">
            <a:spLocks/>
          </p:cNvSpPr>
          <p:nvPr/>
        </p:nvSpPr>
        <p:spPr>
          <a:xfrm>
            <a:off x="5784526" y="4925481"/>
            <a:ext cx="5603444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101605" indent="0">
              <a:buClr>
                <a:srgbClr val="7085AA"/>
              </a:buClr>
              <a:buNone/>
            </a:pPr>
            <a:r>
              <a:rPr lang="zh-TW" altLang="en-US" dirty="0">
                <a:solidFill>
                  <a:srgbClr val="7085AA"/>
                </a:solidFill>
                <a:latin typeface="Quicksand" pitchFamily="2" charset="0"/>
                <a:ea typeface="微軟正黑體"/>
              </a:rPr>
              <a:t>校內外使用資料庫需登入</a:t>
            </a:r>
            <a:r>
              <a:rPr lang="en-US" altLang="zh-TW" dirty="0">
                <a:solidFill>
                  <a:srgbClr val="7085AA"/>
                </a:solidFill>
                <a:latin typeface="Quicksand" pitchFamily="2" charset="0"/>
                <a:ea typeface="微軟正黑體"/>
              </a:rPr>
              <a:t>Jumper</a:t>
            </a:r>
            <a:r>
              <a:rPr lang="zh-TW" altLang="en-US" dirty="0">
                <a:solidFill>
                  <a:srgbClr val="7085AA"/>
                </a:solidFill>
                <a:latin typeface="Quicksand" pitchFamily="2" charset="0"/>
                <a:ea typeface="微軟正黑體"/>
              </a:rPr>
              <a:t>資源探索服務，方可使用購買資源。</a:t>
            </a:r>
          </a:p>
          <a:p>
            <a:pPr marL="101605" indent="0">
              <a:buClr>
                <a:srgbClr val="7085AA"/>
              </a:buClr>
              <a:buNone/>
            </a:pPr>
            <a:endParaRPr lang="en-US" altLang="zh-TW" sz="3000" dirty="0">
              <a:solidFill>
                <a:srgbClr val="7085AA"/>
              </a:solidFill>
              <a:latin typeface="Quicksand" pitchFamily="2" charset="0"/>
              <a:ea typeface="微軟正黑體"/>
            </a:endParaRPr>
          </a:p>
        </p:txBody>
      </p:sp>
      <p:sp>
        <p:nvSpPr>
          <p:cNvPr id="6" name="Google Shape;978;p38"/>
          <p:cNvSpPr/>
          <p:nvPr/>
        </p:nvSpPr>
        <p:spPr>
          <a:xfrm>
            <a:off x="7470901" y="1799731"/>
            <a:ext cx="1001289" cy="1346463"/>
          </a:xfrm>
          <a:custGeom>
            <a:avLst/>
            <a:gdLst/>
            <a:ahLst/>
            <a:cxnLst/>
            <a:rect l="l" t="t" r="r" b="b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400">
              <a:solidFill>
                <a:srgbClr val="273F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0609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mtClean="0"/>
              <a:pPr algn="r"/>
              <a:t>32</a:t>
            </a:fld>
            <a:endParaRPr lang="en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796" y="6255965"/>
            <a:ext cx="1824349" cy="602036"/>
          </a:xfrm>
          <a:prstGeom prst="rect">
            <a:avLst/>
          </a:prstGeom>
        </p:spPr>
      </p:pic>
      <p:pic>
        <p:nvPicPr>
          <p:cNvPr id="11" name="圖片 10">
            <a:hlinkClick r:id="rId3"/>
            <a:extLst>
              <a:ext uri="{FF2B5EF4-FFF2-40B4-BE49-F238E27FC236}">
                <a16:creationId xmlns:a16="http://schemas.microsoft.com/office/drawing/2014/main" id="{9A1F28DC-B036-49F5-BB1D-A393EC72A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84197"/>
            <a:ext cx="12075460" cy="7427665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8F9B7099-E981-4942-AFBD-4AF5BCCFD9AD}"/>
              </a:ext>
            </a:extLst>
          </p:cNvPr>
          <p:cNvSpPr/>
          <p:nvPr/>
        </p:nvSpPr>
        <p:spPr>
          <a:xfrm>
            <a:off x="1730189" y="2584843"/>
            <a:ext cx="2402541" cy="5438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67">
              <a:solidFill>
                <a:srgbClr val="FF0000"/>
              </a:solidFill>
            </a:endParaRPr>
          </a:p>
        </p:txBody>
      </p:sp>
      <p:sp>
        <p:nvSpPr>
          <p:cNvPr id="13" name="箭號: 向上 12">
            <a:extLst>
              <a:ext uri="{FF2B5EF4-FFF2-40B4-BE49-F238E27FC236}">
                <a16:creationId xmlns:a16="http://schemas.microsoft.com/office/drawing/2014/main" id="{1BAD03B9-BAED-49A6-B739-A2A084AD91E2}"/>
              </a:ext>
            </a:extLst>
          </p:cNvPr>
          <p:cNvSpPr/>
          <p:nvPr/>
        </p:nvSpPr>
        <p:spPr>
          <a:xfrm>
            <a:off x="5966012" y="1004047"/>
            <a:ext cx="475130" cy="81578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982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資料庫圖表 37"/>
          <p:cNvGraphicFramePr/>
          <p:nvPr>
            <p:extLst>
              <p:ext uri="{D42A27DB-BD31-4B8C-83A1-F6EECF244321}">
                <p14:modId xmlns:p14="http://schemas.microsoft.com/office/powerpoint/2010/main" val="875937586"/>
              </p:ext>
            </p:extLst>
          </p:nvPr>
        </p:nvGraphicFramePr>
        <p:xfrm>
          <a:off x="1295224" y="1412577"/>
          <a:ext cx="9601552" cy="5280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" name="標題 1"/>
          <p:cNvSpPr txBox="1">
            <a:spLocks/>
          </p:cNvSpPr>
          <p:nvPr/>
        </p:nvSpPr>
        <p:spPr>
          <a:xfrm>
            <a:off x="0" y="356361"/>
            <a:ext cx="12192000" cy="1056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zh-TW" altLang="en-US" sz="4000">
                <a:latin typeface="+mn-ea"/>
                <a:ea typeface="+mn-ea"/>
              </a:rPr>
              <a:t>推薦資料庫</a:t>
            </a:r>
            <a:endParaRPr lang="zh-TW" altLang="en-US" sz="40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85007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資料庫圖表 4"/>
          <p:cNvGraphicFramePr/>
          <p:nvPr/>
        </p:nvGraphicFramePr>
        <p:xfrm>
          <a:off x="840284" y="784691"/>
          <a:ext cx="10381697" cy="5177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804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89" y="1610769"/>
            <a:ext cx="11415800" cy="486456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356523" y="1997739"/>
            <a:ext cx="864096" cy="4320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/>
          </a:p>
        </p:txBody>
      </p:sp>
      <p:sp>
        <p:nvSpPr>
          <p:cNvPr id="8" name="矩形 7"/>
          <p:cNvSpPr/>
          <p:nvPr/>
        </p:nvSpPr>
        <p:spPr>
          <a:xfrm>
            <a:off x="1157011" y="3083452"/>
            <a:ext cx="2073423" cy="4317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/>
          </a:p>
        </p:txBody>
      </p:sp>
      <p:cxnSp>
        <p:nvCxnSpPr>
          <p:cNvPr id="9" name="直線單箭頭接點 8"/>
          <p:cNvCxnSpPr/>
          <p:nvPr/>
        </p:nvCxnSpPr>
        <p:spPr>
          <a:xfrm flipH="1">
            <a:off x="2838867" y="2313811"/>
            <a:ext cx="5428555" cy="1023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0" name="群組 9"/>
          <p:cNvGrpSpPr/>
          <p:nvPr/>
        </p:nvGrpSpPr>
        <p:grpSpPr>
          <a:xfrm>
            <a:off x="1014519" y="338172"/>
            <a:ext cx="10323336" cy="1206224"/>
            <a:chOff x="0" y="0"/>
            <a:chExt cx="7781497" cy="1204071"/>
          </a:xfrm>
        </p:grpSpPr>
        <p:sp>
          <p:nvSpPr>
            <p:cNvPr id="11" name="圓角矩形 10"/>
            <p:cNvSpPr/>
            <p:nvPr/>
          </p:nvSpPr>
          <p:spPr>
            <a:xfrm>
              <a:off x="0" y="0"/>
              <a:ext cx="7781497" cy="120407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圓角矩形 4"/>
            <p:cNvSpPr txBox="1"/>
            <p:nvPr/>
          </p:nvSpPr>
          <p:spPr>
            <a:xfrm>
              <a:off x="35266" y="35266"/>
              <a:ext cx="7710965" cy="11335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3840" tIns="243840" rIns="243840" bIns="243840" numCol="1" spcCol="1270" anchor="ctr" anchorCtr="0">
              <a:noAutofit/>
            </a:bodyPr>
            <a:lstStyle/>
            <a:p>
              <a:pPr algn="ctr" defTabSz="284494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6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Jumper</a:t>
              </a:r>
              <a:r>
                <a:rPr lang="zh-TW" altLang="en-US" sz="6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資源探索服務系統</a:t>
              </a:r>
              <a:endParaRPr lang="zh-TW" altLang="zh-TW" sz="6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152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626" y="345056"/>
            <a:ext cx="9135375" cy="632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3535224" y="1587261"/>
            <a:ext cx="2845448" cy="448463"/>
          </a:xfrm>
          <a:prstGeom prst="rect">
            <a:avLst/>
          </a:prstGeom>
          <a:noFill/>
          <a:ln w="349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/>
          </a:p>
        </p:txBody>
      </p:sp>
      <p:sp>
        <p:nvSpPr>
          <p:cNvPr id="8" name="文字方塊 7"/>
          <p:cNvSpPr txBox="1"/>
          <p:nvPr/>
        </p:nvSpPr>
        <p:spPr>
          <a:xfrm>
            <a:off x="3535224" y="3151099"/>
            <a:ext cx="4967547" cy="954107"/>
          </a:xfrm>
          <a:prstGeom prst="rect">
            <a:avLst/>
          </a:prstGeom>
          <a:solidFill>
            <a:srgbClr val="6B859A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電子資源→查找資料庫名稱、期刊名稱</a:t>
            </a:r>
            <a:endParaRPr lang="en-US" altLang="zh-TW" sz="1400" dirty="0">
              <a:solidFill>
                <a:schemeClr val="bg1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sz="1400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整合查詢→查找期刊篇名</a:t>
            </a:r>
            <a:endParaRPr lang="en-US" altLang="zh-TW" sz="1400" dirty="0">
              <a:solidFill>
                <a:schemeClr val="bg1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sz="1400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館藏查詢→查詢本館館藏資料</a:t>
            </a:r>
            <a:endParaRPr lang="en-US" altLang="zh-TW" sz="1400" dirty="0">
              <a:solidFill>
                <a:schemeClr val="bg1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sz="1400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電子書查詢→查找電子書名稱</a:t>
            </a:r>
            <a:endParaRPr lang="en-US" altLang="zh-TW" sz="1400" dirty="0">
              <a:solidFill>
                <a:schemeClr val="bg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006" y="788431"/>
            <a:ext cx="2159660" cy="1919293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10046968" y="379147"/>
            <a:ext cx="558499" cy="448463"/>
          </a:xfrm>
          <a:prstGeom prst="rect">
            <a:avLst/>
          </a:prstGeom>
          <a:noFill/>
          <a:ln w="349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/>
          </a:p>
        </p:txBody>
      </p:sp>
    </p:spTree>
    <p:extLst>
      <p:ext uri="{BB962C8B-B14F-4D97-AF65-F5344CB8AC3E}">
        <p14:creationId xmlns:p14="http://schemas.microsoft.com/office/powerpoint/2010/main" val="117070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145" y="300133"/>
            <a:ext cx="1559539" cy="51464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345809" y="3045360"/>
            <a:ext cx="6744023" cy="815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buClr>
                <a:srgbClr val="7085AA"/>
              </a:buClr>
              <a:buSzPts val="3600"/>
            </a:pPr>
            <a:r>
              <a:rPr lang="zh-TW" altLang="en-US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matic SC"/>
                <a:sym typeface="Amatic SC"/>
              </a:rPr>
              <a:t>電子期刊</a:t>
            </a:r>
            <a:endParaRPr lang="en-US" altLang="zh-TW" sz="4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matic SC"/>
              <a:sym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25953824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mtClean="0"/>
              <a:pPr algn="r"/>
              <a:t>38</a:t>
            </a:fld>
            <a:endParaRPr lang="en" dirty="0"/>
          </a:p>
        </p:txBody>
      </p:sp>
      <p:sp>
        <p:nvSpPr>
          <p:cNvPr id="5" name="標題 4"/>
          <p:cNvSpPr>
            <a:spLocks noGrp="1"/>
          </p:cNvSpPr>
          <p:nvPr>
            <p:ph type="title" idx="4294967295"/>
          </p:nvPr>
        </p:nvSpPr>
        <p:spPr>
          <a:xfrm>
            <a:off x="0" y="203692"/>
            <a:ext cx="7323138" cy="1433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buClr>
                <a:srgbClr val="7085AA"/>
              </a:buClr>
              <a:buSzPts val="3600"/>
            </a:pPr>
            <a:r>
              <a:rPr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matic SC"/>
                <a:sym typeface="Amatic SC"/>
              </a:rPr>
              <a:t>中文電子期刊</a:t>
            </a:r>
            <a:endParaRPr lang="en-US" altLang="zh-TW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matic SC"/>
              <a:sym typeface="Amatic SC"/>
            </a:endParaRPr>
          </a:p>
          <a:p>
            <a:pPr algn="ctr">
              <a:lnSpc>
                <a:spcPct val="105000"/>
              </a:lnSpc>
              <a:buClr>
                <a:srgbClr val="7085AA"/>
              </a:buClr>
              <a:buSzPts val="3600"/>
            </a:pPr>
            <a:r>
              <a:rPr lang="zh-TW" altLang="en-US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matic SC"/>
                <a:sym typeface="Amatic SC"/>
              </a:rPr>
              <a:t>華藝線上圖書館</a:t>
            </a:r>
            <a:br>
              <a:rPr lang="en-US" altLang="zh-TW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matic SC"/>
                <a:sym typeface="Amatic SC"/>
              </a:rPr>
            </a:br>
            <a:r>
              <a:rPr lang="en-US" altLang="zh-TW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matic SC"/>
                <a:sym typeface="Amatic SC"/>
              </a:rPr>
              <a:t>(</a:t>
            </a:r>
            <a:r>
              <a:rPr lang="zh-TW" altLang="en-US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matic SC"/>
                <a:sym typeface="Amatic SC"/>
              </a:rPr>
              <a:t>中文電子期刊服</a:t>
            </a:r>
            <a:r>
              <a:rPr lang="en-US" altLang="zh-TW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matic SC"/>
                <a:sym typeface="Amatic SC"/>
              </a:rPr>
              <a:t>CEPS)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6" y="0"/>
            <a:ext cx="1824349" cy="602036"/>
          </a:xfrm>
          <a:prstGeom prst="rect">
            <a:avLst/>
          </a:prstGeom>
        </p:spPr>
      </p:pic>
      <p:pic>
        <p:nvPicPr>
          <p:cNvPr id="8" name="圖片 7">
            <a:hlinkClick r:id="rId3"/>
            <a:extLst>
              <a:ext uri="{FF2B5EF4-FFF2-40B4-BE49-F238E27FC236}">
                <a16:creationId xmlns:a16="http://schemas.microsoft.com/office/drawing/2014/main" id="{3F0847BB-7E60-421D-B57C-EA499A3BF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875" y="1586765"/>
            <a:ext cx="10193173" cy="527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101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mtClean="0"/>
              <a:pPr algn="r"/>
              <a:t>39</a:t>
            </a:fld>
            <a:endParaRPr lang="en"/>
          </a:p>
        </p:txBody>
      </p:sp>
      <p:pic>
        <p:nvPicPr>
          <p:cNvPr id="5" name="圖片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555" y="254695"/>
            <a:ext cx="9571379" cy="648761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796" y="6255965"/>
            <a:ext cx="1824349" cy="60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31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2374300" y="888931"/>
            <a:ext cx="7662272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734" dirty="0">
                <a:solidFill>
                  <a:srgbClr val="7030A0"/>
                </a:solidFill>
                <a:hlinkClick r:id="rId2"/>
              </a:rPr>
              <a:t>https://library.pu.edu.tw</a:t>
            </a:r>
            <a:r>
              <a:rPr lang="zh-TW" altLang="en-US" sz="3734" dirty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8A9750F-968C-4A5C-AC20-031245419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46" y="1858896"/>
            <a:ext cx="6256473" cy="499910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1F1B531-B883-4B88-9A99-1E8929E67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6119" y="1858895"/>
            <a:ext cx="5845881" cy="515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441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768D5B5-41D6-4D93-A4E6-6B78FEAE0C3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7D6AC9F-ED9C-45A1-85C0-48EE5EB801C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altLang="zh-TW" noProof="0" smtClean="0"/>
              <a:pPr/>
              <a:t>40</a:t>
            </a:fld>
            <a:endParaRPr lang="zh-TW" altLang="en-US" noProof="0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C3B04DC9-32E5-40EA-ACD3-1FCF16FF1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引用書目 </a:t>
            </a:r>
            <a:r>
              <a:rPr lang="en-US" altLang="zh-TW" dirty="0"/>
              <a:t>cite</a:t>
            </a:r>
            <a:endParaRPr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D23596C5-E75B-46F0-BAAD-7BF74ECA4B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678" y="1440728"/>
            <a:ext cx="11368520" cy="5492933"/>
          </a:xfr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E3EEC33-A5A6-488A-A8F5-671ACA8E4003}"/>
              </a:ext>
            </a:extLst>
          </p:cNvPr>
          <p:cNvSpPr/>
          <p:nvPr/>
        </p:nvSpPr>
        <p:spPr>
          <a:xfrm>
            <a:off x="3168072" y="3947049"/>
            <a:ext cx="701964" cy="48029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9D5DC63B-94CC-4DF4-99F0-93E51828D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455" y="2093388"/>
            <a:ext cx="5544324" cy="466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9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145" y="300133"/>
            <a:ext cx="1559539" cy="51464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637292" y="3292150"/>
            <a:ext cx="5814392" cy="1978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5000"/>
              </a:lnSpc>
              <a:buClr>
                <a:srgbClr val="7085AA"/>
              </a:buClr>
              <a:buSzPts val="3600"/>
            </a:pPr>
            <a:r>
              <a:rPr lang="zh-TW" altLang="en-US" sz="2400" b="1" dirty="0">
                <a:solidFill>
                  <a:srgbClr val="4BD1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matic SC"/>
                <a:sym typeface="Amatic SC"/>
              </a:rPr>
              <a:t>西文電子期刊</a:t>
            </a:r>
            <a:endParaRPr lang="en-US" altLang="zh-TW" sz="2400" b="1" dirty="0">
              <a:solidFill>
                <a:srgbClr val="4BD1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matic SC"/>
              <a:sym typeface="Amatic SC"/>
            </a:endParaRPr>
          </a:p>
          <a:p>
            <a:pPr algn="ctr">
              <a:lnSpc>
                <a:spcPct val="105000"/>
              </a:lnSpc>
              <a:buClr>
                <a:srgbClr val="7085AA"/>
              </a:buClr>
              <a:buSzPts val="3600"/>
            </a:pPr>
            <a:r>
              <a:rPr lang="en-US" altLang="zh-TW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matic SC"/>
                <a:sym typeface="Amatic SC"/>
              </a:rPr>
              <a:t>EBSCOHost</a:t>
            </a:r>
          </a:p>
          <a:p>
            <a:pPr algn="ctr">
              <a:lnSpc>
                <a:spcPct val="105000"/>
              </a:lnSpc>
              <a:buClr>
                <a:srgbClr val="7085AA"/>
              </a:buClr>
              <a:buSzPts val="3600"/>
            </a:pPr>
            <a:r>
              <a:rPr lang="zh-TW" altLang="en-US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matic SC"/>
                <a:sym typeface="Amatic SC"/>
              </a:rPr>
              <a:t>全文資料庫</a:t>
            </a:r>
          </a:p>
        </p:txBody>
      </p:sp>
    </p:spTree>
    <p:extLst>
      <p:ext uri="{BB962C8B-B14F-4D97-AF65-F5344CB8AC3E}">
        <p14:creationId xmlns:p14="http://schemas.microsoft.com/office/powerpoint/2010/main" val="29899152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mtClean="0"/>
              <a:pPr algn="r"/>
              <a:t>42</a:t>
            </a:fld>
            <a:endParaRPr lang="en"/>
          </a:p>
        </p:txBody>
      </p:sp>
      <p:sp>
        <p:nvSpPr>
          <p:cNvPr id="4" name="標題 3"/>
          <p:cNvSpPr>
            <a:spLocks noGrp="1"/>
          </p:cNvSpPr>
          <p:nvPr>
            <p:ph type="title" idx="4294967295"/>
          </p:nvPr>
        </p:nvSpPr>
        <p:spPr>
          <a:xfrm>
            <a:off x="789922" y="244566"/>
            <a:ext cx="7323137" cy="1020763"/>
          </a:xfrm>
        </p:spPr>
        <p:txBody>
          <a:bodyPr/>
          <a:lstStyle/>
          <a:p>
            <a:r>
              <a:rPr lang="en-US" altLang="zh-TW" dirty="0">
                <a:hlinkClick r:id="rId2"/>
              </a:rPr>
              <a:t>EBSCOHost </a:t>
            </a:r>
            <a:r>
              <a:rPr lang="zh-TW" altLang="en-US" dirty="0">
                <a:hlinkClick r:id="rId2"/>
              </a:rPr>
              <a:t>系列資料庫</a:t>
            </a:r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3B6E72D-E047-4092-A09E-8935BD8BD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5329"/>
            <a:ext cx="12192000" cy="5509846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A1C4ABB2-FD82-4E11-99DE-B14BD3BAFF45}"/>
              </a:ext>
            </a:extLst>
          </p:cNvPr>
          <p:cNvSpPr/>
          <p:nvPr/>
        </p:nvSpPr>
        <p:spPr>
          <a:xfrm>
            <a:off x="3088477" y="2496273"/>
            <a:ext cx="2545976" cy="4661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AD7777A-C067-4A20-B7BD-6782EA29E84F}"/>
              </a:ext>
            </a:extLst>
          </p:cNvPr>
          <p:cNvSpPr/>
          <p:nvPr/>
        </p:nvSpPr>
        <p:spPr>
          <a:xfrm>
            <a:off x="9981560" y="2867773"/>
            <a:ext cx="1165411" cy="44823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B552519-4694-40CB-9210-DB8B9796D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55448"/>
            <a:ext cx="12192000" cy="588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4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1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7ABBA974-232F-4CB0-9CE6-49E5777875F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0987407-6132-4CB7-8CCD-173376865B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altLang="zh-TW" noProof="0" smtClean="0"/>
              <a:pPr/>
              <a:t>43</a:t>
            </a:fld>
            <a:endParaRPr lang="zh-TW" altLang="en-US" noProof="0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E686AF58-4FAF-4DF6-95DF-590645167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引用書目 </a:t>
            </a:r>
            <a:r>
              <a:rPr lang="en-US" altLang="zh-TW" dirty="0"/>
              <a:t>cite</a:t>
            </a:r>
            <a:endParaRPr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E68F7449-828B-4F3A-A7C6-28F28ABDF2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2203" y="1671638"/>
            <a:ext cx="9768506" cy="4505325"/>
          </a:xfr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94705C1-5AA1-489A-849A-6AA9D0CA8500}"/>
              </a:ext>
            </a:extLst>
          </p:cNvPr>
          <p:cNvSpPr/>
          <p:nvPr/>
        </p:nvSpPr>
        <p:spPr>
          <a:xfrm>
            <a:off x="8266545" y="2401455"/>
            <a:ext cx="286328" cy="48029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C702EEAA-5905-4CD2-AAFB-2983284BD5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66" t="7503" r="32197" b="9150"/>
          <a:stretch/>
        </p:blipFill>
        <p:spPr>
          <a:xfrm>
            <a:off x="3637727" y="2032000"/>
            <a:ext cx="4100945" cy="491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3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9575B972-E1D7-4D45-AEE8-B9D33D305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TW" sz="3200" dirty="0">
                <a:latin typeface="+mn-ea"/>
                <a:ea typeface="+mn-ea"/>
              </a:rPr>
              <a:t>Scopus</a:t>
            </a:r>
            <a:r>
              <a:rPr lang="zh-TW" altLang="en-US" sz="3200" dirty="0">
                <a:latin typeface="+mn-ea"/>
                <a:ea typeface="+mn-ea"/>
              </a:rPr>
              <a:t>引用文獻資料庫</a:t>
            </a:r>
            <a:r>
              <a:rPr lang="en-US" altLang="zh-TW" sz="3200" dirty="0">
                <a:latin typeface="+mn-ea"/>
                <a:ea typeface="+mn-ea"/>
              </a:rPr>
              <a:t>-</a:t>
            </a:r>
            <a:r>
              <a:rPr lang="zh-TW" altLang="en-US" sz="3200" dirty="0">
                <a:latin typeface="+mn-ea"/>
                <a:ea typeface="+mn-ea"/>
              </a:rPr>
              <a:t>查文章被引用次數</a:t>
            </a:r>
            <a:br>
              <a:rPr lang="en-US" altLang="zh-TW" sz="2400" dirty="0">
                <a:latin typeface="+mn-ea"/>
                <a:ea typeface="+mn-ea"/>
              </a:rPr>
            </a:br>
            <a:r>
              <a:rPr lang="zh-TW" altLang="en-US" sz="1800" dirty="0">
                <a:latin typeface="+mn-ea"/>
                <a:ea typeface="+mn-ea"/>
              </a:rPr>
              <a:t>新增一項功能，</a:t>
            </a:r>
            <a:r>
              <a:rPr lang="en-US" altLang="zh-TW" sz="1800" dirty="0">
                <a:latin typeface="+mn-ea"/>
                <a:ea typeface="+mn-ea"/>
              </a:rPr>
              <a:t>AI Query Builder beta</a:t>
            </a:r>
            <a:r>
              <a:rPr lang="zh-TW" altLang="en-US" sz="1800" dirty="0">
                <a:latin typeface="+mn-ea"/>
                <a:ea typeface="+mn-ea"/>
              </a:rPr>
              <a:t>版，</a:t>
            </a:r>
            <a:r>
              <a:rPr lang="en-US" altLang="zh-TW" sz="1800" dirty="0">
                <a:latin typeface="+mn-ea"/>
                <a:ea typeface="+mn-ea"/>
              </a:rPr>
              <a:t>&lt;AI</a:t>
            </a:r>
            <a:r>
              <a:rPr lang="zh-TW" altLang="en-US" sz="1800" dirty="0">
                <a:latin typeface="+mn-ea"/>
                <a:ea typeface="+mn-ea"/>
              </a:rPr>
              <a:t>查詢詞產生器</a:t>
            </a:r>
            <a:r>
              <a:rPr lang="en-US" altLang="zh-TW" sz="1800" dirty="0">
                <a:latin typeface="+mn-ea"/>
                <a:ea typeface="+mn-ea"/>
              </a:rPr>
              <a:t>&gt;</a:t>
            </a:r>
            <a:r>
              <a:rPr lang="zh-TW" altLang="en-US" sz="1800" dirty="0">
                <a:latin typeface="+mn-ea"/>
                <a:ea typeface="+mn-ea"/>
              </a:rPr>
              <a:t>，可以輸入自然語言，</a:t>
            </a:r>
            <a:r>
              <a:rPr lang="en-US" altLang="zh-TW" sz="1800" dirty="0">
                <a:latin typeface="+mn-ea"/>
                <a:ea typeface="+mn-ea"/>
              </a:rPr>
              <a:t>AI</a:t>
            </a:r>
            <a:r>
              <a:rPr lang="zh-TW" altLang="en-US" sz="1800" dirty="0">
                <a:latin typeface="+mn-ea"/>
                <a:ea typeface="+mn-ea"/>
              </a:rPr>
              <a:t>輔助產生中英文檢索關鍵詞。</a:t>
            </a:r>
            <a:endParaRPr lang="zh-TW" altLang="en-US" sz="1800" dirty="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6B3553C2-DD0E-47F4-8E01-B9812FF9245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</p:spPr>
        <p:txBody>
          <a:bodyPr/>
          <a:lstStyle/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1F0ACC7-5314-47F1-92ED-35FC6892397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52225" y="6356350"/>
            <a:ext cx="739775" cy="365125"/>
          </a:xfrm>
        </p:spPr>
        <p:txBody>
          <a:bodyPr/>
          <a:lstStyle/>
          <a:p>
            <a:fld id="{8699F50C-BE38-4BD0-BA84-9B090E1F2B9B}" type="slidenum">
              <a:rPr lang="en-US" altLang="zh-TW" noProof="0" smtClean="0"/>
              <a:pPr/>
              <a:t>44</a:t>
            </a:fld>
            <a:endParaRPr lang="zh-TW" altLang="en-US" noProof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904C9EA5-D283-4FDB-B5B6-A2E2E6B5294C}"/>
              </a:ext>
            </a:extLst>
          </p:cNvPr>
          <p:cNvSpPr txBox="1">
            <a:spLocks/>
          </p:cNvSpPr>
          <p:nvPr/>
        </p:nvSpPr>
        <p:spPr>
          <a:xfrm>
            <a:off x="785090" y="247777"/>
            <a:ext cx="11757891" cy="1157177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400" b="1" kern="120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endParaRPr lang="zh-TW" altLang="en-US" sz="1600" dirty="0">
              <a:latin typeface="+mn-ea"/>
              <a:ea typeface="+mn-ea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AD94BB8-D75D-4740-AD0A-95D18ED2B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91" y="925685"/>
            <a:ext cx="12192000" cy="573360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6A53A10-4A43-4AD3-9D12-A59B154D11B5}"/>
              </a:ext>
            </a:extLst>
          </p:cNvPr>
          <p:cNvSpPr/>
          <p:nvPr/>
        </p:nvSpPr>
        <p:spPr>
          <a:xfrm>
            <a:off x="2466109" y="3066472"/>
            <a:ext cx="2115127" cy="6465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D43B81F-6F12-4745-A052-DDC228E94524}"/>
              </a:ext>
            </a:extLst>
          </p:cNvPr>
          <p:cNvSpPr/>
          <p:nvPr/>
        </p:nvSpPr>
        <p:spPr>
          <a:xfrm>
            <a:off x="7675418" y="4225636"/>
            <a:ext cx="1205345" cy="457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4258321A-F19D-43E3-8B3C-D3926338D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1" y="956021"/>
            <a:ext cx="12192000" cy="5582891"/>
          </a:xfrm>
          <a:prstGeom prst="rect">
            <a:avLst/>
          </a:prstGeom>
        </p:spPr>
      </p:pic>
      <p:sp>
        <p:nvSpPr>
          <p:cNvPr id="13" name="箭號: 向左 12">
            <a:extLst>
              <a:ext uri="{FF2B5EF4-FFF2-40B4-BE49-F238E27FC236}">
                <a16:creationId xmlns:a16="http://schemas.microsoft.com/office/drawing/2014/main" id="{A1E4E80A-DC05-4B71-A798-06E957039AD8}"/>
              </a:ext>
            </a:extLst>
          </p:cNvPr>
          <p:cNvSpPr/>
          <p:nvPr/>
        </p:nvSpPr>
        <p:spPr>
          <a:xfrm>
            <a:off x="9564255" y="4257658"/>
            <a:ext cx="1205345" cy="304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CC74CB3-9141-4841-A84D-0A48F722562D}"/>
              </a:ext>
            </a:extLst>
          </p:cNvPr>
          <p:cNvSpPr/>
          <p:nvPr/>
        </p:nvSpPr>
        <p:spPr>
          <a:xfrm>
            <a:off x="2669309" y="3205018"/>
            <a:ext cx="7056582" cy="87007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21297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8" grpId="0" animBg="1"/>
      <p:bldP spid="9" grpId="0" animBg="1"/>
      <p:bldP spid="13" grpId="0" animBg="1"/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587C2F-F18E-49AD-A031-324797241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321" y="581890"/>
            <a:ext cx="11156122" cy="762000"/>
          </a:xfrm>
        </p:spPr>
        <p:txBody>
          <a:bodyPr>
            <a:normAutofit/>
          </a:bodyPr>
          <a:lstStyle/>
          <a:p>
            <a:r>
              <a:rPr lang="en-US" altLang="zh-TW" dirty="0">
                <a:hlinkClick r:id="rId2"/>
              </a:rPr>
              <a:t>Scopus + Scopus AI </a:t>
            </a:r>
            <a:r>
              <a:rPr lang="zh-TW" altLang="en-US" dirty="0">
                <a:hlinkClick r:id="rId2"/>
              </a:rPr>
              <a:t>引用文獻索引資料庫</a:t>
            </a:r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8140CA4-0A0B-45C9-82CC-4CA3F406A0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2A130CF-5E4E-4465-98FA-3CCFDC72D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27" y="2069432"/>
            <a:ext cx="11799947" cy="478856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6EDB5C5-C3E1-4A90-B9C1-613D0D25B9AB}"/>
              </a:ext>
            </a:extLst>
          </p:cNvPr>
          <p:cNvSpPr/>
          <p:nvPr/>
        </p:nvSpPr>
        <p:spPr>
          <a:xfrm>
            <a:off x="6269381" y="4081669"/>
            <a:ext cx="2052984" cy="353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304450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13A489B-F4D5-48C4-938B-7A28C46D2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7F8E2BC-FBC5-4BB9-8175-756152B966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6451478-149C-4FFB-BEB1-7891D1FE1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17" y="690973"/>
            <a:ext cx="11590367" cy="574755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9E9E1B0-A880-4C47-ABD1-A606D30ACDD8}"/>
              </a:ext>
            </a:extLst>
          </p:cNvPr>
          <p:cNvSpPr/>
          <p:nvPr/>
        </p:nvSpPr>
        <p:spPr>
          <a:xfrm>
            <a:off x="3214304" y="1919208"/>
            <a:ext cx="4816513" cy="37615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0742081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CD541B-C31E-48F2-8DAF-D84595848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74" y="611587"/>
            <a:ext cx="8377600" cy="762000"/>
          </a:xfrm>
        </p:spPr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40ED06E-AD89-46AD-B5BF-46F9344BD6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CE18AE4-16AB-4BBE-9CDA-C9D7493D0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30" y="498861"/>
            <a:ext cx="11787245" cy="574755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716B417-D993-42CE-9BE1-30D70E40131B}"/>
              </a:ext>
            </a:extLst>
          </p:cNvPr>
          <p:cNvSpPr/>
          <p:nvPr/>
        </p:nvSpPr>
        <p:spPr>
          <a:xfrm>
            <a:off x="3505852" y="1758733"/>
            <a:ext cx="3614983" cy="353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2153EF0-F272-4804-A5EE-8DB0B90C13C9}"/>
              </a:ext>
            </a:extLst>
          </p:cNvPr>
          <p:cNvSpPr/>
          <p:nvPr/>
        </p:nvSpPr>
        <p:spPr>
          <a:xfrm>
            <a:off x="3408670" y="2386438"/>
            <a:ext cx="4816513" cy="37615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6120724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7866CE-98B9-4717-A08E-822513DFE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505" y="529956"/>
            <a:ext cx="10961756" cy="762000"/>
          </a:xfrm>
        </p:spPr>
        <p:txBody>
          <a:bodyPr>
            <a:normAutofit/>
          </a:bodyPr>
          <a:lstStyle/>
          <a:p>
            <a:r>
              <a:rPr lang="en-US" altLang="zh-TW" dirty="0"/>
              <a:t>Scopus + Scopus AI </a:t>
            </a:r>
            <a:r>
              <a:rPr lang="zh-TW" altLang="en-US" dirty="0"/>
              <a:t>引用文獻索引資料庫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080868E-31BA-4B45-B066-801F599D26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hlinkClick r:id="rId2"/>
            <a:extLst>
              <a:ext uri="{FF2B5EF4-FFF2-40B4-BE49-F238E27FC236}">
                <a16:creationId xmlns:a16="http://schemas.microsoft.com/office/drawing/2014/main" id="{7CD81664-2101-4420-8237-7599C8577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88" y="1526809"/>
            <a:ext cx="11742789" cy="548081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6516B7E-437C-404A-B320-5FC5344EE7D2}"/>
              </a:ext>
            </a:extLst>
          </p:cNvPr>
          <p:cNvSpPr/>
          <p:nvPr/>
        </p:nvSpPr>
        <p:spPr>
          <a:xfrm>
            <a:off x="2420731" y="4267217"/>
            <a:ext cx="1554921" cy="33570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2677878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3" name="object 3"/>
            <p:cNvSpPr/>
            <p:nvPr/>
          </p:nvSpPr>
          <p:spPr>
            <a:xfrm>
              <a:off x="0" y="728335"/>
              <a:ext cx="9144000" cy="4415790"/>
            </a:xfrm>
            <a:custGeom>
              <a:avLst/>
              <a:gdLst/>
              <a:ahLst/>
              <a:cxnLst/>
              <a:rect l="l" t="t" r="r" b="b"/>
              <a:pathLst>
                <a:path w="9144000" h="4415790">
                  <a:moveTo>
                    <a:pt x="9144000" y="0"/>
                  </a:moveTo>
                  <a:lnTo>
                    <a:pt x="0" y="0"/>
                  </a:lnTo>
                  <a:lnTo>
                    <a:pt x="0" y="4415164"/>
                  </a:lnTo>
                  <a:lnTo>
                    <a:pt x="9144000" y="4415164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 sz="1867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90672" y="0"/>
              <a:ext cx="3683508" cy="51435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16579" y="0"/>
              <a:ext cx="3581273" cy="514349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1927" y="194132"/>
              <a:ext cx="1409827" cy="40416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134615" y="229786"/>
            <a:ext cx="846667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4">
              <a:spcBef>
                <a:spcPts val="133"/>
              </a:spcBef>
            </a:pPr>
            <a:r>
              <a:rPr sz="3200" spc="-33" dirty="0">
                <a:solidFill>
                  <a:srgbClr val="52555A"/>
                </a:solidFill>
                <a:latin typeface="Microsoft JhengHei"/>
                <a:cs typeface="Microsoft JhengHei"/>
              </a:rPr>
              <a:t>一覽</a:t>
            </a:r>
            <a:endParaRPr sz="3200">
              <a:latin typeface="Microsoft JhengHei"/>
              <a:cs typeface="Microsoft JhengHe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34279" y="3126215"/>
            <a:ext cx="2327485" cy="349669"/>
          </a:xfrm>
          <a:prstGeom prst="rect">
            <a:avLst/>
          </a:prstGeom>
          <a:solidFill>
            <a:srgbClr val="FFFFFF"/>
          </a:solidFill>
          <a:ln w="9525">
            <a:solidFill>
              <a:srgbClr val="FF6B00"/>
            </a:solidFill>
          </a:ln>
        </p:spPr>
        <p:txBody>
          <a:bodyPr vert="horz" wrap="square" lIns="0" tIns="102447" rIns="0" bIns="0" rtlCol="0">
            <a:spAutoFit/>
          </a:bodyPr>
          <a:lstStyle/>
          <a:p>
            <a:pPr marL="552901">
              <a:spcBef>
                <a:spcPts val="807"/>
              </a:spcBef>
            </a:pPr>
            <a:r>
              <a:rPr sz="1600" b="1" spc="-13" dirty="0">
                <a:solidFill>
                  <a:srgbClr val="52555A"/>
                </a:solidFill>
                <a:latin typeface="Microsoft JhengHei"/>
                <a:cs typeface="Microsoft JhengHei"/>
              </a:rPr>
              <a:t>參考文獻概述</a:t>
            </a:r>
            <a:endParaRPr sz="1600">
              <a:latin typeface="Microsoft JhengHei"/>
              <a:cs typeface="Microsoft JhengHe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934279" y="1135193"/>
            <a:ext cx="2327485" cy="790787"/>
            <a:chOff x="700709" y="851395"/>
            <a:chExt cx="1745614" cy="593090"/>
          </a:xfrm>
        </p:grpSpPr>
        <p:sp>
          <p:nvSpPr>
            <p:cNvPr id="10" name="object 10"/>
            <p:cNvSpPr/>
            <p:nvPr/>
          </p:nvSpPr>
          <p:spPr>
            <a:xfrm>
              <a:off x="700709" y="851395"/>
              <a:ext cx="1745614" cy="593090"/>
            </a:xfrm>
            <a:custGeom>
              <a:avLst/>
              <a:gdLst/>
              <a:ahLst/>
              <a:cxnLst/>
              <a:rect l="l" t="t" r="r" b="b"/>
              <a:pathLst>
                <a:path w="1745614" h="593090">
                  <a:moveTo>
                    <a:pt x="1745488" y="0"/>
                  </a:moveTo>
                  <a:lnTo>
                    <a:pt x="0" y="0"/>
                  </a:lnTo>
                  <a:lnTo>
                    <a:pt x="0" y="592467"/>
                  </a:lnTo>
                  <a:lnTo>
                    <a:pt x="1745488" y="592467"/>
                  </a:lnTo>
                  <a:lnTo>
                    <a:pt x="17454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67"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3668" y="1151585"/>
              <a:ext cx="76200" cy="202996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34279" y="1135194"/>
            <a:ext cx="2327485" cy="646331"/>
          </a:xfrm>
          <a:prstGeom prst="rect">
            <a:avLst/>
          </a:prstGeom>
          <a:ln w="9525">
            <a:solidFill>
              <a:srgbClr val="FF6B00"/>
            </a:solidFill>
          </a:ln>
        </p:spPr>
        <p:txBody>
          <a:bodyPr vert="horz" wrap="square" lIns="0" tIns="101600" rIns="0" bIns="0" rtlCol="0">
            <a:spAutoFit/>
          </a:bodyPr>
          <a:lstStyle/>
          <a:p>
            <a:pPr marL="552901">
              <a:spcBef>
                <a:spcPts val="800"/>
              </a:spcBef>
            </a:pPr>
            <a:r>
              <a:rPr sz="1600" b="1" spc="-13" dirty="0">
                <a:solidFill>
                  <a:srgbClr val="52555A"/>
                </a:solidFill>
                <a:latin typeface="Microsoft JhengHei"/>
                <a:cs typeface="Microsoft JhengHei"/>
              </a:rPr>
              <a:t>自然語言查詢</a:t>
            </a:r>
            <a:endParaRPr sz="1600">
              <a:latin typeface="Microsoft JhengHei"/>
              <a:cs typeface="Microsoft JhengHei"/>
            </a:endParaRPr>
          </a:p>
          <a:p>
            <a:pPr marL="654506">
              <a:spcBef>
                <a:spcPts val="400"/>
              </a:spcBef>
            </a:pPr>
            <a:r>
              <a:rPr sz="1600" b="1" spc="-27" dirty="0">
                <a:solidFill>
                  <a:srgbClr val="52555A"/>
                </a:solidFill>
                <a:latin typeface="Microsoft JhengHei"/>
                <a:cs typeface="Microsoft JhengHei"/>
              </a:rPr>
              <a:t>可輸入中文</a:t>
            </a:r>
            <a:endParaRPr sz="1600">
              <a:latin typeface="Microsoft JhengHei"/>
              <a:cs typeface="Microsoft JhengHe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605363" y="1535447"/>
            <a:ext cx="101600" cy="270661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9196493" y="3933089"/>
            <a:ext cx="2373207" cy="349669"/>
          </a:xfrm>
          <a:prstGeom prst="rect">
            <a:avLst/>
          </a:prstGeom>
          <a:solidFill>
            <a:srgbClr val="FFFFFF"/>
          </a:solidFill>
          <a:ln w="9525">
            <a:solidFill>
              <a:srgbClr val="FF6B00"/>
            </a:solidFill>
          </a:ln>
        </p:spPr>
        <p:txBody>
          <a:bodyPr vert="horz" wrap="square" lIns="0" tIns="102447" rIns="0" bIns="0" rtlCol="0">
            <a:spAutoFit/>
          </a:bodyPr>
          <a:lstStyle/>
          <a:p>
            <a:pPr marL="780666">
              <a:spcBef>
                <a:spcPts val="807"/>
              </a:spcBef>
            </a:pPr>
            <a:r>
              <a:rPr sz="1600" b="1" spc="-20" dirty="0">
                <a:solidFill>
                  <a:srgbClr val="52555A"/>
                </a:solidFill>
                <a:latin typeface="Microsoft JhengHei"/>
                <a:cs typeface="Microsoft JhengHei"/>
              </a:rPr>
              <a:t>基礎論文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196492" y="2067882"/>
            <a:ext cx="2327485" cy="349669"/>
          </a:xfrm>
          <a:prstGeom prst="rect">
            <a:avLst/>
          </a:prstGeom>
          <a:solidFill>
            <a:srgbClr val="FFFFFF"/>
          </a:solidFill>
          <a:ln w="9525">
            <a:solidFill>
              <a:srgbClr val="FF6B00"/>
            </a:solidFill>
          </a:ln>
        </p:spPr>
        <p:txBody>
          <a:bodyPr vert="horz" wrap="square" lIns="0" tIns="102447" rIns="0" bIns="0" rtlCol="0">
            <a:spAutoFit/>
          </a:bodyPr>
          <a:lstStyle/>
          <a:p>
            <a:pPr marL="757805">
              <a:spcBef>
                <a:spcPts val="807"/>
              </a:spcBef>
            </a:pPr>
            <a:r>
              <a:rPr sz="1600" b="1" spc="-20" dirty="0">
                <a:solidFill>
                  <a:srgbClr val="52555A"/>
                </a:solidFill>
                <a:latin typeface="Microsoft JhengHei"/>
                <a:cs typeface="Microsoft JhengHei"/>
              </a:rPr>
              <a:t>參考文獻</a:t>
            </a:r>
            <a:endParaRPr sz="1600">
              <a:latin typeface="Microsoft JhengHei"/>
              <a:cs typeface="Microsoft JhengHe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933162" y="2145589"/>
            <a:ext cx="2327485" cy="739140"/>
            <a:chOff x="699871" y="1609191"/>
            <a:chExt cx="1745614" cy="554355"/>
          </a:xfrm>
        </p:grpSpPr>
        <p:sp>
          <p:nvSpPr>
            <p:cNvPr id="17" name="object 17"/>
            <p:cNvSpPr/>
            <p:nvPr/>
          </p:nvSpPr>
          <p:spPr>
            <a:xfrm>
              <a:off x="699871" y="1609191"/>
              <a:ext cx="1745614" cy="554355"/>
            </a:xfrm>
            <a:custGeom>
              <a:avLst/>
              <a:gdLst/>
              <a:ahLst/>
              <a:cxnLst/>
              <a:rect l="l" t="t" r="r" b="b"/>
              <a:pathLst>
                <a:path w="1745614" h="554355">
                  <a:moveTo>
                    <a:pt x="1745488" y="0"/>
                  </a:moveTo>
                  <a:lnTo>
                    <a:pt x="0" y="0"/>
                  </a:lnTo>
                  <a:lnTo>
                    <a:pt x="0" y="553999"/>
                  </a:lnTo>
                  <a:lnTo>
                    <a:pt x="1745488" y="553999"/>
                  </a:lnTo>
                  <a:lnTo>
                    <a:pt x="17454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67"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4717" y="1688846"/>
              <a:ext cx="562698" cy="202691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933162" y="2145589"/>
            <a:ext cx="2327485" cy="595035"/>
          </a:xfrm>
          <a:prstGeom prst="rect">
            <a:avLst/>
          </a:prstGeom>
          <a:ln w="9525">
            <a:solidFill>
              <a:srgbClr val="FF6B00"/>
            </a:solidFill>
          </a:ln>
        </p:spPr>
        <p:txBody>
          <a:bodyPr vert="horz" wrap="square" lIns="0" tIns="101600" rIns="0" bIns="0" rtlCol="0">
            <a:spAutoFit/>
          </a:bodyPr>
          <a:lstStyle/>
          <a:p>
            <a:pPr marL="248086" marR="210831" indent="638419">
              <a:spcBef>
                <a:spcPts val="800"/>
              </a:spcBef>
            </a:pPr>
            <a:r>
              <a:rPr sz="1600" b="1" spc="-13" dirty="0">
                <a:solidFill>
                  <a:srgbClr val="52555A"/>
                </a:solidFill>
                <a:latin typeface="Microsoft JhengHei"/>
                <a:cs typeface="Microsoft JhengHei"/>
              </a:rPr>
              <a:t>翻譯英文、拆解語意、提供關鍵字</a:t>
            </a:r>
            <a:endParaRPr sz="1600">
              <a:latin typeface="Microsoft JhengHei"/>
              <a:cs typeface="Microsoft JhengHe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256280" y="83685"/>
            <a:ext cx="5522805" cy="6615007"/>
            <a:chOff x="2442210" y="62763"/>
            <a:chExt cx="4142104" cy="4961255"/>
          </a:xfrm>
        </p:grpSpPr>
        <p:sp>
          <p:nvSpPr>
            <p:cNvPr id="21" name="object 21"/>
            <p:cNvSpPr/>
            <p:nvPr/>
          </p:nvSpPr>
          <p:spPr>
            <a:xfrm>
              <a:off x="3210433" y="69113"/>
              <a:ext cx="2138045" cy="1357630"/>
            </a:xfrm>
            <a:custGeom>
              <a:avLst/>
              <a:gdLst/>
              <a:ahLst/>
              <a:cxnLst/>
              <a:rect l="l" t="t" r="r" b="b"/>
              <a:pathLst>
                <a:path w="2138045" h="1357630">
                  <a:moveTo>
                    <a:pt x="0" y="545566"/>
                  </a:moveTo>
                  <a:lnTo>
                    <a:pt x="2137664" y="545566"/>
                  </a:lnTo>
                  <a:lnTo>
                    <a:pt x="2137664" y="0"/>
                  </a:lnTo>
                  <a:lnTo>
                    <a:pt x="0" y="0"/>
                  </a:lnTo>
                  <a:lnTo>
                    <a:pt x="0" y="545566"/>
                  </a:lnTo>
                  <a:close/>
                </a:path>
                <a:path w="2138045" h="1357630">
                  <a:moveTo>
                    <a:pt x="0" y="1357604"/>
                  </a:moveTo>
                  <a:lnTo>
                    <a:pt x="2113661" y="1357604"/>
                  </a:lnTo>
                  <a:lnTo>
                    <a:pt x="2113661" y="585406"/>
                  </a:lnTo>
                  <a:lnTo>
                    <a:pt x="0" y="585406"/>
                  </a:lnTo>
                  <a:lnTo>
                    <a:pt x="0" y="1357604"/>
                  </a:lnTo>
                  <a:close/>
                </a:path>
              </a:pathLst>
            </a:custGeom>
            <a:ln w="12700">
              <a:solidFill>
                <a:srgbClr val="EB6400"/>
              </a:solidFill>
            </a:ln>
          </p:spPr>
          <p:txBody>
            <a:bodyPr wrap="square" lIns="0" tIns="0" rIns="0" bIns="0" rtlCol="0"/>
            <a:lstStyle/>
            <a:p>
              <a:endParaRPr sz="1867"/>
            </a:p>
          </p:txBody>
        </p:sp>
        <p:sp>
          <p:nvSpPr>
            <p:cNvPr id="22" name="object 22"/>
            <p:cNvSpPr/>
            <p:nvPr/>
          </p:nvSpPr>
          <p:spPr>
            <a:xfrm>
              <a:off x="2445385" y="327532"/>
              <a:ext cx="765175" cy="1558925"/>
            </a:xfrm>
            <a:custGeom>
              <a:avLst/>
              <a:gdLst/>
              <a:ahLst/>
              <a:cxnLst/>
              <a:rect l="l" t="t" r="r" b="b"/>
              <a:pathLst>
                <a:path w="765175" h="1558925">
                  <a:moveTo>
                    <a:pt x="0" y="746632"/>
                  </a:moveTo>
                  <a:lnTo>
                    <a:pt x="765047" y="0"/>
                  </a:lnTo>
                </a:path>
                <a:path w="765175" h="1558925">
                  <a:moveTo>
                    <a:pt x="0" y="1558670"/>
                  </a:moveTo>
                  <a:lnTo>
                    <a:pt x="765047" y="713104"/>
                  </a:lnTo>
                </a:path>
              </a:pathLst>
            </a:custGeom>
            <a:ln w="6350">
              <a:solidFill>
                <a:srgbClr val="EB6400"/>
              </a:solidFill>
            </a:ln>
          </p:spPr>
          <p:txBody>
            <a:bodyPr wrap="square" lIns="0" tIns="0" rIns="0" bIns="0" rtlCol="0"/>
            <a:lstStyle/>
            <a:p>
              <a:endParaRPr sz="1867"/>
            </a:p>
          </p:txBody>
        </p:sp>
        <p:sp>
          <p:nvSpPr>
            <p:cNvPr id="23" name="object 23"/>
            <p:cNvSpPr/>
            <p:nvPr/>
          </p:nvSpPr>
          <p:spPr>
            <a:xfrm>
              <a:off x="3210433" y="1443863"/>
              <a:ext cx="3367404" cy="3574415"/>
            </a:xfrm>
            <a:custGeom>
              <a:avLst/>
              <a:gdLst/>
              <a:ahLst/>
              <a:cxnLst/>
              <a:rect l="l" t="t" r="r" b="b"/>
              <a:pathLst>
                <a:path w="3367404" h="3574415">
                  <a:moveTo>
                    <a:pt x="0" y="3573810"/>
                  </a:moveTo>
                  <a:lnTo>
                    <a:pt x="2113661" y="3573810"/>
                  </a:lnTo>
                  <a:lnTo>
                    <a:pt x="2113661" y="2360363"/>
                  </a:lnTo>
                  <a:lnTo>
                    <a:pt x="0" y="2360363"/>
                  </a:lnTo>
                  <a:lnTo>
                    <a:pt x="0" y="3573810"/>
                  </a:lnTo>
                  <a:close/>
                </a:path>
                <a:path w="3367404" h="3574415">
                  <a:moveTo>
                    <a:pt x="2137664" y="1270127"/>
                  </a:moveTo>
                  <a:lnTo>
                    <a:pt x="3367112" y="1270127"/>
                  </a:lnTo>
                  <a:lnTo>
                    <a:pt x="3367112" y="0"/>
                  </a:lnTo>
                  <a:lnTo>
                    <a:pt x="2137664" y="0"/>
                  </a:lnTo>
                  <a:lnTo>
                    <a:pt x="2137664" y="1270127"/>
                  </a:lnTo>
                  <a:close/>
                </a:path>
                <a:path w="3367404" h="3574415">
                  <a:moveTo>
                    <a:pt x="2137664" y="2537421"/>
                  </a:moveTo>
                  <a:lnTo>
                    <a:pt x="3367112" y="2537421"/>
                  </a:lnTo>
                  <a:lnTo>
                    <a:pt x="3367112" y="1323975"/>
                  </a:lnTo>
                  <a:lnTo>
                    <a:pt x="2137664" y="1323975"/>
                  </a:lnTo>
                  <a:lnTo>
                    <a:pt x="2137664" y="2537421"/>
                  </a:lnTo>
                  <a:close/>
                </a:path>
              </a:pathLst>
            </a:custGeom>
            <a:ln w="12700">
              <a:solidFill>
                <a:srgbClr val="EB6400"/>
              </a:solidFill>
            </a:ln>
          </p:spPr>
          <p:txBody>
            <a:bodyPr wrap="square" lIns="0" tIns="0" rIns="0" bIns="0" rtlCol="0"/>
            <a:lstStyle/>
            <a:p>
              <a:endParaRPr sz="1867"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933162" y="3834875"/>
            <a:ext cx="2327485" cy="349669"/>
          </a:xfrm>
          <a:prstGeom prst="rect">
            <a:avLst/>
          </a:prstGeom>
          <a:solidFill>
            <a:srgbClr val="FFFFFF"/>
          </a:solidFill>
          <a:ln w="9525">
            <a:solidFill>
              <a:srgbClr val="FF6B00"/>
            </a:solidFill>
          </a:ln>
        </p:spPr>
        <p:txBody>
          <a:bodyPr vert="horz" wrap="square" lIns="0" tIns="102447" rIns="0" bIns="0" rtlCol="0">
            <a:spAutoFit/>
          </a:bodyPr>
          <a:lstStyle/>
          <a:p>
            <a:pPr marL="349691">
              <a:spcBef>
                <a:spcPts val="807"/>
              </a:spcBef>
            </a:pPr>
            <a:r>
              <a:rPr sz="1600" b="1" spc="-13" dirty="0">
                <a:solidFill>
                  <a:srgbClr val="52555A"/>
                </a:solidFill>
                <a:latin typeface="Microsoft JhengHei"/>
                <a:cs typeface="Microsoft JhengHei"/>
              </a:rPr>
              <a:t>擴展參考文獻概述</a:t>
            </a:r>
            <a:endParaRPr sz="1600">
              <a:latin typeface="Microsoft JhengHei"/>
              <a:cs typeface="Microsoft JhengHe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3244427" y="1955293"/>
            <a:ext cx="5952067" cy="3353477"/>
            <a:chOff x="2433320" y="1466469"/>
            <a:chExt cx="4464050" cy="2515108"/>
          </a:xfrm>
        </p:grpSpPr>
        <p:sp>
          <p:nvSpPr>
            <p:cNvPr id="26" name="object 26"/>
            <p:cNvSpPr/>
            <p:nvPr/>
          </p:nvSpPr>
          <p:spPr>
            <a:xfrm>
              <a:off x="3210433" y="1466469"/>
              <a:ext cx="2113915" cy="2134235"/>
            </a:xfrm>
            <a:custGeom>
              <a:avLst/>
              <a:gdLst/>
              <a:ahLst/>
              <a:cxnLst/>
              <a:rect l="l" t="t" r="r" b="b"/>
              <a:pathLst>
                <a:path w="2113915" h="2134235">
                  <a:moveTo>
                    <a:pt x="0" y="2133980"/>
                  </a:moveTo>
                  <a:lnTo>
                    <a:pt x="2113661" y="2133980"/>
                  </a:lnTo>
                  <a:lnTo>
                    <a:pt x="2113661" y="0"/>
                  </a:lnTo>
                  <a:lnTo>
                    <a:pt x="0" y="0"/>
                  </a:lnTo>
                  <a:lnTo>
                    <a:pt x="0" y="2133980"/>
                  </a:lnTo>
                  <a:close/>
                </a:path>
              </a:pathLst>
            </a:custGeom>
            <a:ln w="12700">
              <a:solidFill>
                <a:srgbClr val="EB6400"/>
              </a:solidFill>
            </a:ln>
          </p:spPr>
          <p:txBody>
            <a:bodyPr wrap="square" lIns="0" tIns="0" rIns="0" bIns="0" rtlCol="0"/>
            <a:lstStyle/>
            <a:p>
              <a:endParaRPr sz="1867"/>
            </a:p>
          </p:txBody>
        </p:sp>
        <p:sp>
          <p:nvSpPr>
            <p:cNvPr id="27" name="object 27"/>
            <p:cNvSpPr/>
            <p:nvPr/>
          </p:nvSpPr>
          <p:spPr>
            <a:xfrm>
              <a:off x="2433320" y="1735582"/>
              <a:ext cx="4464050" cy="2245995"/>
            </a:xfrm>
            <a:custGeom>
              <a:avLst/>
              <a:gdLst/>
              <a:ahLst/>
              <a:cxnLst/>
              <a:rect l="l" t="t" r="r" b="b"/>
              <a:pathLst>
                <a:path w="4464050" h="2245995">
                  <a:moveTo>
                    <a:pt x="0" y="778509"/>
                  </a:moveTo>
                  <a:lnTo>
                    <a:pt x="777113" y="588771"/>
                  </a:lnTo>
                </a:path>
                <a:path w="4464050" h="2245995">
                  <a:moveTo>
                    <a:pt x="12065" y="1325244"/>
                  </a:moveTo>
                  <a:lnTo>
                    <a:pt x="777113" y="2245702"/>
                  </a:lnTo>
                </a:path>
                <a:path w="4464050" h="2245995">
                  <a:moveTo>
                    <a:pt x="4144263" y="58927"/>
                  </a:moveTo>
                  <a:lnTo>
                    <a:pt x="4464050" y="0"/>
                  </a:lnTo>
                </a:path>
                <a:path w="4464050" h="2245995">
                  <a:moveTo>
                    <a:pt x="4144263" y="1354327"/>
                  </a:moveTo>
                  <a:lnTo>
                    <a:pt x="4464050" y="1398904"/>
                  </a:lnTo>
                </a:path>
              </a:pathLst>
            </a:custGeom>
            <a:ln w="6350">
              <a:solidFill>
                <a:srgbClr val="EB6400"/>
              </a:solidFill>
            </a:ln>
          </p:spPr>
          <p:txBody>
            <a:bodyPr wrap="square" lIns="0" tIns="0" rIns="0" bIns="0" rtlCol="0"/>
            <a:lstStyle/>
            <a:p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352762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285640A-37CC-4CAF-92D2-1A31792E0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063" y="-89647"/>
            <a:ext cx="4992555" cy="686628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E32F2FB-4166-41AB-BFF0-42C2FBEBE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10" y="335966"/>
            <a:ext cx="11665582" cy="644067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55354F2-D444-4C8A-B860-6282FD1644AA}"/>
              </a:ext>
            </a:extLst>
          </p:cNvPr>
          <p:cNvSpPr/>
          <p:nvPr/>
        </p:nvSpPr>
        <p:spPr>
          <a:xfrm>
            <a:off x="1519923" y="1218267"/>
            <a:ext cx="2597425" cy="4417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67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193BE5A-36A1-4005-8EE8-5C7653DD7C60}"/>
              </a:ext>
            </a:extLst>
          </p:cNvPr>
          <p:cNvSpPr/>
          <p:nvPr/>
        </p:nvSpPr>
        <p:spPr>
          <a:xfrm>
            <a:off x="2089946" y="6433930"/>
            <a:ext cx="7862957" cy="4417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67"/>
          </a:p>
        </p:txBody>
      </p:sp>
    </p:spTree>
    <p:extLst>
      <p:ext uri="{BB962C8B-B14F-4D97-AF65-F5344CB8AC3E}">
        <p14:creationId xmlns:p14="http://schemas.microsoft.com/office/powerpoint/2010/main" val="41236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76"/>
            <a:ext cx="12192000" cy="6858847"/>
            <a:chOff x="0" y="-57"/>
            <a:chExt cx="9144000" cy="5144135"/>
          </a:xfrm>
        </p:grpSpPr>
        <p:sp>
          <p:nvSpPr>
            <p:cNvPr id="3" name="object 3"/>
            <p:cNvSpPr/>
            <p:nvPr/>
          </p:nvSpPr>
          <p:spPr>
            <a:xfrm>
              <a:off x="0" y="716660"/>
              <a:ext cx="9144000" cy="4427220"/>
            </a:xfrm>
            <a:custGeom>
              <a:avLst/>
              <a:gdLst/>
              <a:ahLst/>
              <a:cxnLst/>
              <a:rect l="l" t="t" r="r" b="b"/>
              <a:pathLst>
                <a:path w="9144000" h="4427220">
                  <a:moveTo>
                    <a:pt x="9144000" y="0"/>
                  </a:moveTo>
                  <a:lnTo>
                    <a:pt x="0" y="0"/>
                  </a:lnTo>
                  <a:lnTo>
                    <a:pt x="0" y="4426839"/>
                  </a:lnTo>
                  <a:lnTo>
                    <a:pt x="9144000" y="4426839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 sz="1867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12007" y="0"/>
              <a:ext cx="3683508" cy="51221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38551" y="-57"/>
              <a:ext cx="3581272" cy="504710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1927" y="194132"/>
              <a:ext cx="1409827" cy="40416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134615" y="229786"/>
            <a:ext cx="846667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4">
              <a:spcBef>
                <a:spcPts val="133"/>
              </a:spcBef>
            </a:pPr>
            <a:r>
              <a:rPr sz="3200" spc="-33" dirty="0">
                <a:solidFill>
                  <a:srgbClr val="52555A"/>
                </a:solidFill>
                <a:latin typeface="Microsoft JhengHei"/>
                <a:cs typeface="Microsoft JhengHei"/>
              </a:rPr>
              <a:t>一覽</a:t>
            </a:r>
            <a:endParaRPr sz="3200">
              <a:latin typeface="Microsoft JhengHei"/>
              <a:cs typeface="Microsoft JhengHe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52382" y="1128251"/>
            <a:ext cx="2327485" cy="348813"/>
          </a:xfrm>
          <a:prstGeom prst="rect">
            <a:avLst/>
          </a:prstGeom>
          <a:solidFill>
            <a:srgbClr val="FFFFFF"/>
          </a:solidFill>
          <a:ln w="9525">
            <a:solidFill>
              <a:srgbClr val="FF6B00"/>
            </a:solidFill>
          </a:ln>
        </p:spPr>
        <p:txBody>
          <a:bodyPr vert="horz" wrap="square" lIns="0" tIns="101600" rIns="0" bIns="0" rtlCol="0">
            <a:spAutoFit/>
          </a:bodyPr>
          <a:lstStyle/>
          <a:p>
            <a:pPr marL="349691">
              <a:spcBef>
                <a:spcPts val="800"/>
              </a:spcBef>
            </a:pPr>
            <a:r>
              <a:rPr sz="1600" b="1" spc="-13" dirty="0">
                <a:solidFill>
                  <a:srgbClr val="52555A"/>
                </a:solidFill>
                <a:latin typeface="Microsoft JhengHei"/>
                <a:cs typeface="Microsoft JhengHei"/>
              </a:rPr>
              <a:t>擴展參考文獻概述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28691" y="1777813"/>
            <a:ext cx="2327485" cy="348813"/>
          </a:xfrm>
          <a:prstGeom prst="rect">
            <a:avLst/>
          </a:prstGeom>
          <a:solidFill>
            <a:srgbClr val="FFFFFF"/>
          </a:solidFill>
          <a:ln w="9525">
            <a:solidFill>
              <a:srgbClr val="FF6B00"/>
            </a:solidFill>
          </a:ln>
        </p:spPr>
        <p:txBody>
          <a:bodyPr vert="horz" wrap="square" lIns="0" tIns="101600" rIns="0" bIns="0" rtlCol="0">
            <a:spAutoFit/>
          </a:bodyPr>
          <a:lstStyle/>
          <a:p>
            <a:pPr marL="756111">
              <a:spcBef>
                <a:spcPts val="800"/>
              </a:spcBef>
            </a:pPr>
            <a:r>
              <a:rPr sz="1600" b="1" spc="-20" dirty="0">
                <a:solidFill>
                  <a:srgbClr val="52555A"/>
                </a:solidFill>
                <a:latin typeface="Microsoft JhengHei"/>
                <a:cs typeface="Microsoft JhengHei"/>
              </a:rPr>
              <a:t>概念地圖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28691" y="2417386"/>
            <a:ext cx="2327485" cy="349669"/>
          </a:xfrm>
          <a:prstGeom prst="rect">
            <a:avLst/>
          </a:prstGeom>
          <a:solidFill>
            <a:srgbClr val="FFFFFF"/>
          </a:solidFill>
          <a:ln w="9525">
            <a:solidFill>
              <a:srgbClr val="FF6B00"/>
            </a:solidFill>
          </a:ln>
        </p:spPr>
        <p:txBody>
          <a:bodyPr vert="horz" wrap="square" lIns="0" tIns="102447" rIns="0" bIns="0" rtlCol="0">
            <a:spAutoFit/>
          </a:bodyPr>
          <a:lstStyle/>
          <a:p>
            <a:pPr marL="756111">
              <a:spcBef>
                <a:spcPts val="807"/>
              </a:spcBef>
            </a:pPr>
            <a:r>
              <a:rPr sz="1600" b="1" spc="-20" dirty="0">
                <a:solidFill>
                  <a:srgbClr val="52555A"/>
                </a:solidFill>
                <a:latin typeface="Microsoft JhengHei"/>
                <a:cs typeface="Microsoft JhengHei"/>
              </a:rPr>
              <a:t>主題專家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28691" y="3027155"/>
            <a:ext cx="2327485" cy="349669"/>
          </a:xfrm>
          <a:prstGeom prst="rect">
            <a:avLst/>
          </a:prstGeom>
          <a:solidFill>
            <a:srgbClr val="FFFFFF"/>
          </a:solidFill>
          <a:ln w="9525">
            <a:solidFill>
              <a:srgbClr val="FF6B00"/>
            </a:solidFill>
          </a:ln>
        </p:spPr>
        <p:txBody>
          <a:bodyPr vert="horz" wrap="square" lIns="0" tIns="102447" rIns="0" bIns="0" rtlCol="0">
            <a:spAutoFit/>
          </a:bodyPr>
          <a:lstStyle/>
          <a:p>
            <a:pPr marL="756111">
              <a:spcBef>
                <a:spcPts val="807"/>
              </a:spcBef>
            </a:pPr>
            <a:r>
              <a:rPr sz="1600" b="1" spc="-20" dirty="0">
                <a:solidFill>
                  <a:srgbClr val="52555A"/>
                </a:solidFill>
                <a:latin typeface="Microsoft JhengHei"/>
                <a:cs typeface="Microsoft JhengHei"/>
              </a:rPr>
              <a:t>深入問題</a:t>
            </a:r>
            <a:endParaRPr sz="1600">
              <a:latin typeface="Microsoft JhengHei"/>
              <a:cs typeface="Microsoft JhengHe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251707" y="-8534"/>
            <a:ext cx="4047067" cy="6734387"/>
            <a:chOff x="2438780" y="-6400"/>
            <a:chExt cx="3035300" cy="5050790"/>
          </a:xfrm>
        </p:grpSpPr>
        <p:sp>
          <p:nvSpPr>
            <p:cNvPr id="13" name="object 13"/>
            <p:cNvSpPr/>
            <p:nvPr/>
          </p:nvSpPr>
          <p:spPr>
            <a:xfrm>
              <a:off x="2441955" y="1988692"/>
              <a:ext cx="828675" cy="2649855"/>
            </a:xfrm>
            <a:custGeom>
              <a:avLst/>
              <a:gdLst/>
              <a:ahLst/>
              <a:cxnLst/>
              <a:rect l="l" t="t" r="r" b="b"/>
              <a:pathLst>
                <a:path w="828675" h="2649854">
                  <a:moveTo>
                    <a:pt x="0" y="466344"/>
                  </a:moveTo>
                  <a:lnTo>
                    <a:pt x="272795" y="466344"/>
                  </a:lnTo>
                  <a:lnTo>
                    <a:pt x="272795" y="2648483"/>
                  </a:lnTo>
                </a:path>
                <a:path w="828675" h="2649854">
                  <a:moveTo>
                    <a:pt x="268224" y="2649474"/>
                  </a:moveTo>
                  <a:lnTo>
                    <a:pt x="818769" y="2649474"/>
                  </a:lnTo>
                </a:path>
                <a:path w="828675" h="2649854">
                  <a:moveTo>
                    <a:pt x="0" y="0"/>
                  </a:moveTo>
                  <a:lnTo>
                    <a:pt x="0" y="43180"/>
                  </a:lnTo>
                  <a:lnTo>
                    <a:pt x="463042" y="43180"/>
                  </a:lnTo>
                  <a:lnTo>
                    <a:pt x="463042" y="1568577"/>
                  </a:lnTo>
                </a:path>
                <a:path w="828675" h="2649854">
                  <a:moveTo>
                    <a:pt x="463042" y="1563751"/>
                  </a:moveTo>
                  <a:lnTo>
                    <a:pt x="828294" y="1563751"/>
                  </a:lnTo>
                </a:path>
              </a:pathLst>
            </a:custGeom>
            <a:ln w="6350">
              <a:solidFill>
                <a:srgbClr val="EB6400"/>
              </a:solidFill>
            </a:ln>
          </p:spPr>
          <p:txBody>
            <a:bodyPr wrap="square" lIns="0" tIns="0" rIns="0" bIns="0" rtlCol="0"/>
            <a:lstStyle/>
            <a:p>
              <a:endParaRPr sz="1867"/>
            </a:p>
          </p:txBody>
        </p:sp>
        <p:sp>
          <p:nvSpPr>
            <p:cNvPr id="14" name="object 14"/>
            <p:cNvSpPr/>
            <p:nvPr/>
          </p:nvSpPr>
          <p:spPr>
            <a:xfrm>
              <a:off x="3270250" y="-50"/>
              <a:ext cx="2197100" cy="5038090"/>
            </a:xfrm>
            <a:custGeom>
              <a:avLst/>
              <a:gdLst/>
              <a:ahLst/>
              <a:cxnLst/>
              <a:rect l="l" t="t" r="r" b="b"/>
              <a:pathLst>
                <a:path w="2197100" h="5038090">
                  <a:moveTo>
                    <a:pt x="0" y="5037611"/>
                  </a:moveTo>
                  <a:lnTo>
                    <a:pt x="2197100" y="5037611"/>
                  </a:lnTo>
                  <a:lnTo>
                    <a:pt x="2197100" y="4446718"/>
                  </a:lnTo>
                  <a:lnTo>
                    <a:pt x="0" y="4446718"/>
                  </a:lnTo>
                  <a:lnTo>
                    <a:pt x="0" y="5037611"/>
                  </a:lnTo>
                  <a:close/>
                </a:path>
                <a:path w="2197100" h="5038090">
                  <a:moveTo>
                    <a:pt x="0" y="4041825"/>
                  </a:moveTo>
                  <a:lnTo>
                    <a:pt x="2197100" y="4041825"/>
                  </a:lnTo>
                  <a:lnTo>
                    <a:pt x="2197100" y="3266363"/>
                  </a:lnTo>
                  <a:lnTo>
                    <a:pt x="0" y="3266363"/>
                  </a:lnTo>
                  <a:lnTo>
                    <a:pt x="0" y="4041825"/>
                  </a:lnTo>
                  <a:close/>
                </a:path>
                <a:path w="2197100" h="5038090">
                  <a:moveTo>
                    <a:pt x="0" y="2826562"/>
                  </a:moveTo>
                  <a:lnTo>
                    <a:pt x="2197100" y="2826562"/>
                  </a:lnTo>
                  <a:lnTo>
                    <a:pt x="2197100" y="1447596"/>
                  </a:lnTo>
                  <a:lnTo>
                    <a:pt x="0" y="1447596"/>
                  </a:lnTo>
                  <a:lnTo>
                    <a:pt x="0" y="2826562"/>
                  </a:lnTo>
                  <a:close/>
                </a:path>
                <a:path w="2197100" h="5038090">
                  <a:moveTo>
                    <a:pt x="0" y="1007668"/>
                  </a:moveTo>
                  <a:lnTo>
                    <a:pt x="2197100" y="1007668"/>
                  </a:lnTo>
                  <a:lnTo>
                    <a:pt x="2197100" y="0"/>
                  </a:lnTo>
                  <a:lnTo>
                    <a:pt x="0" y="0"/>
                  </a:lnTo>
                  <a:lnTo>
                    <a:pt x="0" y="1007668"/>
                  </a:lnTo>
                  <a:close/>
                </a:path>
              </a:pathLst>
            </a:custGeom>
            <a:ln w="12700">
              <a:solidFill>
                <a:srgbClr val="EB6400"/>
              </a:solidFill>
            </a:ln>
          </p:spPr>
          <p:txBody>
            <a:bodyPr wrap="square" lIns="0" tIns="0" rIns="0" bIns="0" rtlCol="0"/>
            <a:lstStyle/>
            <a:p>
              <a:endParaRPr sz="1867"/>
            </a:p>
          </p:txBody>
        </p:sp>
        <p:sp>
          <p:nvSpPr>
            <p:cNvPr id="15" name="object 15"/>
            <p:cNvSpPr/>
            <p:nvPr/>
          </p:nvSpPr>
          <p:spPr>
            <a:xfrm>
              <a:off x="2441955" y="503808"/>
              <a:ext cx="828675" cy="1633220"/>
            </a:xfrm>
            <a:custGeom>
              <a:avLst/>
              <a:gdLst/>
              <a:ahLst/>
              <a:cxnLst/>
              <a:rect l="l" t="t" r="r" b="b"/>
              <a:pathLst>
                <a:path w="828675" h="1633220">
                  <a:moveTo>
                    <a:pt x="0" y="1026794"/>
                  </a:moveTo>
                  <a:lnTo>
                    <a:pt x="828294" y="1633220"/>
                  </a:lnTo>
                </a:path>
                <a:path w="828675" h="1633220">
                  <a:moveTo>
                    <a:pt x="0" y="556767"/>
                  </a:moveTo>
                  <a:lnTo>
                    <a:pt x="828294" y="0"/>
                  </a:lnTo>
                </a:path>
              </a:pathLst>
            </a:custGeom>
            <a:ln w="6350">
              <a:solidFill>
                <a:srgbClr val="EB6400"/>
              </a:solidFill>
            </a:ln>
          </p:spPr>
          <p:txBody>
            <a:bodyPr wrap="square" lIns="0" tIns="0" rIns="0" bIns="0" rtlCol="0"/>
            <a:lstStyle/>
            <a:p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478052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145" y="300133"/>
            <a:ext cx="1559539" cy="51464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287849" y="3193392"/>
            <a:ext cx="5814392" cy="1258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5000"/>
              </a:lnSpc>
              <a:buClr>
                <a:srgbClr val="7085AA"/>
              </a:buClr>
              <a:buSzPts val="3600"/>
            </a:pPr>
            <a:r>
              <a:rPr lang="zh-TW" altLang="en-US" sz="3734" b="1" dirty="0">
                <a:solidFill>
                  <a:srgbClr val="4BD1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matic SC"/>
                <a:sym typeface="Amatic SC"/>
              </a:rPr>
              <a:t>查找學位論文</a:t>
            </a:r>
          </a:p>
          <a:p>
            <a:pPr algn="ctr">
              <a:lnSpc>
                <a:spcPct val="105000"/>
              </a:lnSpc>
              <a:buClr>
                <a:srgbClr val="7085AA"/>
              </a:buClr>
              <a:buSzPts val="3600"/>
            </a:pPr>
            <a:r>
              <a:rPr lang="zh-TW" altLang="en-US" sz="3734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matic SC"/>
                <a:sym typeface="Amatic SC"/>
              </a:rPr>
              <a:t>資料庫</a:t>
            </a:r>
          </a:p>
        </p:txBody>
      </p:sp>
    </p:spTree>
    <p:extLst>
      <p:ext uri="{BB962C8B-B14F-4D97-AF65-F5344CB8AC3E}">
        <p14:creationId xmlns:p14="http://schemas.microsoft.com/office/powerpoint/2010/main" val="20079560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744800" y="685800"/>
            <a:ext cx="10222739" cy="615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734" dirty="0">
                <a:latin typeface="+mn-ea"/>
                <a:ea typeface="+mn-ea"/>
              </a:rPr>
              <a:t>查找學位論文</a:t>
            </a:r>
            <a:endParaRPr lang="en-US" altLang="zh-TW" sz="3734" dirty="0">
              <a:latin typeface="+mn-ea"/>
              <a:ea typeface="+mn-ea"/>
            </a:endParaRPr>
          </a:p>
          <a:p>
            <a:pPr lvl="0" algn="l"/>
            <a:r>
              <a:rPr lang="zh-TW" altLang="en-US" sz="373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臺灣博碩士論文知識加值系統 </a:t>
            </a:r>
            <a:r>
              <a:rPr lang="en-US" altLang="zh-TW" sz="1867" dirty="0">
                <a:solidFill>
                  <a:srgbClr val="2288D1"/>
                </a:solidFill>
                <a:latin typeface="Lato" panose="020F0502020204030203" pitchFamily="34" charset="0"/>
                <a:hlinkClick r:id="rId2" tooltip="另開新視窗"/>
              </a:rPr>
              <a:t>https://ndltd.ncl.edu.tw/</a:t>
            </a:r>
            <a:endParaRPr lang="zh-TW" altLang="en-US" sz="373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0D8AD9F-D609-454B-A7A3-9C13B06C45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2" t="11593" r="1014" b="4026"/>
          <a:stretch/>
        </p:blipFill>
        <p:spPr>
          <a:xfrm>
            <a:off x="0" y="1301000"/>
            <a:ext cx="11988800" cy="578678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7361549-2306-4D6C-B998-53C887574464}"/>
              </a:ext>
            </a:extLst>
          </p:cNvPr>
          <p:cNvSpPr/>
          <p:nvPr/>
        </p:nvSpPr>
        <p:spPr>
          <a:xfrm>
            <a:off x="4320209" y="2809461"/>
            <a:ext cx="697948" cy="31805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dirty="0"/>
          </a:p>
        </p:txBody>
      </p:sp>
      <p:sp>
        <p:nvSpPr>
          <p:cNvPr id="7" name="語音泡泡: 矩形 6">
            <a:extLst>
              <a:ext uri="{FF2B5EF4-FFF2-40B4-BE49-F238E27FC236}">
                <a16:creationId xmlns:a16="http://schemas.microsoft.com/office/drawing/2014/main" id="{097825CA-9413-4B33-8500-670CEB88DDF8}"/>
              </a:ext>
            </a:extLst>
          </p:cNvPr>
          <p:cNvSpPr/>
          <p:nvPr/>
        </p:nvSpPr>
        <p:spPr>
          <a:xfrm>
            <a:off x="6255026" y="2668105"/>
            <a:ext cx="918819" cy="680278"/>
          </a:xfrm>
          <a:prstGeom prst="wedgeRectCallout">
            <a:avLst>
              <a:gd name="adj1" fmla="val -194871"/>
              <a:gd name="adj2" fmla="val -503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33" dirty="0">
                <a:solidFill>
                  <a:srgbClr val="FF0000"/>
                </a:solidFill>
              </a:rPr>
              <a:t>務必點選</a:t>
            </a:r>
          </a:p>
        </p:txBody>
      </p:sp>
    </p:spTree>
    <p:extLst>
      <p:ext uri="{BB962C8B-B14F-4D97-AF65-F5344CB8AC3E}">
        <p14:creationId xmlns:p14="http://schemas.microsoft.com/office/powerpoint/2010/main" val="22647939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744800" y="685800"/>
            <a:ext cx="10369357" cy="615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734" dirty="0">
                <a:latin typeface="+mn-ea"/>
                <a:ea typeface="+mn-ea"/>
              </a:rPr>
              <a:t>查找學位論文</a:t>
            </a:r>
            <a:endParaRPr lang="en-US" altLang="zh-TW" sz="3734" dirty="0">
              <a:latin typeface="+mn-ea"/>
              <a:ea typeface="+mn-ea"/>
            </a:endParaRPr>
          </a:p>
          <a:p>
            <a:pPr lvl="0" algn="l"/>
            <a:r>
              <a:rPr lang="zh-TW" altLang="en-US" sz="373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靜宜大學博碩士論文系統 </a:t>
            </a:r>
            <a:r>
              <a:rPr lang="en-US" altLang="zh-TW" sz="2667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https://cloud.ncl.edu.tw/pu/</a:t>
            </a:r>
            <a:r>
              <a:rPr lang="zh-TW" altLang="en-US" sz="2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591053D-BB35-4A3D-9825-543C9D8C3E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2" t="11046" r="362" b="16941"/>
          <a:stretch/>
        </p:blipFill>
        <p:spPr>
          <a:xfrm>
            <a:off x="97183" y="1766957"/>
            <a:ext cx="11997635" cy="4938644"/>
          </a:xfrm>
          <a:prstGeom prst="rect">
            <a:avLst/>
          </a:prstGeom>
        </p:spPr>
      </p:pic>
      <p:sp>
        <p:nvSpPr>
          <p:cNvPr id="6" name="語音泡泡: 矩形 5">
            <a:extLst>
              <a:ext uri="{FF2B5EF4-FFF2-40B4-BE49-F238E27FC236}">
                <a16:creationId xmlns:a16="http://schemas.microsoft.com/office/drawing/2014/main" id="{4B7C0088-0820-48A4-BD63-F8EA7899F52B}"/>
              </a:ext>
            </a:extLst>
          </p:cNvPr>
          <p:cNvSpPr/>
          <p:nvPr/>
        </p:nvSpPr>
        <p:spPr>
          <a:xfrm>
            <a:off x="6281531" y="3233531"/>
            <a:ext cx="918819" cy="680278"/>
          </a:xfrm>
          <a:prstGeom prst="wedgeRectCallout">
            <a:avLst>
              <a:gd name="adj1" fmla="val -194871"/>
              <a:gd name="adj2" fmla="val -503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33" dirty="0">
                <a:solidFill>
                  <a:srgbClr val="FF0000"/>
                </a:solidFill>
              </a:rPr>
              <a:t>務必點選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269655E-A179-4E41-B1CE-B9460A7CBA6D}"/>
              </a:ext>
            </a:extLst>
          </p:cNvPr>
          <p:cNvSpPr/>
          <p:nvPr/>
        </p:nvSpPr>
        <p:spPr>
          <a:xfrm>
            <a:off x="4346713" y="3339548"/>
            <a:ext cx="697948" cy="31805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135059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dirty="0">
                <a:solidFill>
                  <a:schemeClr val="tx1"/>
                </a:solidFill>
                <a:latin typeface="微軟正黑體 Light" panose="020B0304030504040204" pitchFamily="34" charset="-120"/>
                <a:hlinkClick r:id="rId2"/>
              </a:rPr>
              <a:t>華藝線上圖書館</a:t>
            </a:r>
            <a:r>
              <a:rPr lang="en-US" altLang="zh-TW" sz="3200" dirty="0">
                <a:solidFill>
                  <a:schemeClr val="tx1"/>
                </a:solidFill>
                <a:latin typeface="微軟正黑體 Light" panose="020B0304030504040204" pitchFamily="34" charset="-120"/>
                <a:hlinkClick r:id="rId2"/>
              </a:rPr>
              <a:t>-</a:t>
            </a:r>
            <a:r>
              <a:rPr lang="zh-TW" altLang="en-US" sz="3200" dirty="0">
                <a:solidFill>
                  <a:schemeClr val="tx1"/>
                </a:solidFill>
                <a:latin typeface="微軟正黑體 Light" panose="020B0304030504040204" pitchFamily="34" charset="-120"/>
                <a:hlinkClick r:id="rId2"/>
              </a:rPr>
              <a:t>中文博碩士論文</a:t>
            </a:r>
            <a:r>
              <a:rPr lang="en-US" altLang="zh-TW" sz="3200" dirty="0">
                <a:solidFill>
                  <a:schemeClr val="tx1"/>
                </a:solidFill>
                <a:latin typeface="微軟正黑體 Light" panose="020B0304030504040204" pitchFamily="34" charset="-120"/>
                <a:hlinkClick r:id="rId2"/>
              </a:rPr>
              <a:t>CETD</a:t>
            </a:r>
            <a:endParaRPr lang="zh-TW" altLang="en-US" sz="3200" dirty="0">
              <a:solidFill>
                <a:schemeClr val="tx1"/>
              </a:solidFill>
              <a:latin typeface="微軟正黑體 Light" panose="020B03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754E32-C735-47BD-9D4A-A566EC90A484}" type="slidenum">
              <a:rPr lang="zh-TW" altLang="en-US" smtClean="0"/>
              <a:t>54</a:t>
            </a:fld>
            <a:endParaRPr lang="zh-TW" altLang="en-US"/>
          </a:p>
        </p:txBody>
      </p:sp>
      <p:pic>
        <p:nvPicPr>
          <p:cNvPr id="8" name="圖片 7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8796" t="14471" r="12705" b="3565"/>
          <a:stretch/>
        </p:blipFill>
        <p:spPr>
          <a:xfrm>
            <a:off x="1634435" y="1490736"/>
            <a:ext cx="8991141" cy="5280681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777948" y="4859132"/>
            <a:ext cx="812800" cy="5389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67"/>
          </a:p>
        </p:txBody>
      </p:sp>
    </p:spTree>
    <p:extLst>
      <p:ext uri="{BB962C8B-B14F-4D97-AF65-F5344CB8AC3E}">
        <p14:creationId xmlns:p14="http://schemas.microsoft.com/office/powerpoint/2010/main" val="11516248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145" y="300133"/>
            <a:ext cx="1559539" cy="51464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345809" y="3045360"/>
            <a:ext cx="6744023" cy="815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buClr>
                <a:srgbClr val="7085AA"/>
              </a:buClr>
              <a:buSzPts val="3600"/>
            </a:pPr>
            <a:r>
              <a:rPr lang="zh-TW" altLang="en-US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matic SC"/>
                <a:sym typeface="Amatic SC"/>
              </a:rPr>
              <a:t>新聞報紙</a:t>
            </a:r>
          </a:p>
        </p:txBody>
      </p:sp>
    </p:spTree>
    <p:extLst>
      <p:ext uri="{BB962C8B-B14F-4D97-AF65-F5344CB8AC3E}">
        <p14:creationId xmlns:p14="http://schemas.microsoft.com/office/powerpoint/2010/main" val="31763628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A28D1F0E-F52E-42EF-90D1-04025AA7F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 i="0" u="none" strike="noStrike" dirty="0">
                <a:solidFill>
                  <a:srgbClr val="842261"/>
                </a:solidFill>
                <a:effectLst/>
                <a:latin typeface="Lato" panose="020F0502020204030203" pitchFamily="34" charset="0"/>
                <a:hlinkClick r:id="rId2"/>
              </a:rPr>
              <a:t>The New York Times《</a:t>
            </a:r>
            <a:r>
              <a:rPr lang="zh-TW" altLang="en-US" b="1" i="0" u="none" strike="noStrike" dirty="0">
                <a:solidFill>
                  <a:srgbClr val="842261"/>
                </a:solidFill>
                <a:effectLst/>
                <a:latin typeface="Lato" panose="020F0502020204030203" pitchFamily="34" charset="0"/>
                <a:hlinkClick r:id="rId2"/>
              </a:rPr>
              <a:t>紐約時報</a:t>
            </a:r>
            <a:r>
              <a:rPr lang="en-US" altLang="zh-TW" b="1" i="0" u="none" strike="noStrike" dirty="0">
                <a:solidFill>
                  <a:srgbClr val="842261"/>
                </a:solidFill>
                <a:effectLst/>
                <a:latin typeface="Lato" panose="020F0502020204030203" pitchFamily="34" charset="0"/>
                <a:hlinkClick r:id="rId2"/>
              </a:rPr>
              <a:t>》</a:t>
            </a:r>
            <a:endParaRPr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F2DE37A8-E963-4B21-BBD6-9DDE78C382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71782" y="1634692"/>
            <a:ext cx="8456853" cy="5576297"/>
          </a:xfrm>
        </p:spPr>
      </p:pic>
    </p:spTree>
    <p:extLst>
      <p:ext uri="{BB962C8B-B14F-4D97-AF65-F5344CB8AC3E}">
        <p14:creationId xmlns:p14="http://schemas.microsoft.com/office/powerpoint/2010/main" val="3711837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F63070C0-6717-4E9D-89FD-9CFB1589271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FD05D8D-EBE4-4600-BAED-C38E1FE4A0E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altLang="zh-TW" noProof="0" smtClean="0"/>
              <a:pPr/>
              <a:t>57</a:t>
            </a:fld>
            <a:endParaRPr lang="zh-TW" altLang="en-US" noProof="0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673EF001-8160-44AA-BD6D-3724AA7ED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b="1" i="0" u="none" strike="noStrike" dirty="0">
                <a:solidFill>
                  <a:srgbClr val="842261"/>
                </a:solidFill>
                <a:effectLst/>
                <a:latin typeface="Lato" panose="020F0502020204030203" pitchFamily="34" charset="0"/>
                <a:hlinkClick r:id="rId2"/>
              </a:rPr>
              <a:t>Newspaper Source plus</a:t>
            </a:r>
            <a:r>
              <a:rPr lang="zh-TW" altLang="en-US" b="1" i="0" u="none" strike="noStrike" dirty="0">
                <a:solidFill>
                  <a:srgbClr val="842261"/>
                </a:solidFill>
                <a:effectLst/>
                <a:latin typeface="Lato" panose="020F0502020204030203" pitchFamily="34" charset="0"/>
                <a:hlinkClick r:id="rId2"/>
              </a:rPr>
              <a:t>西文報紙全文資料庫 </a:t>
            </a:r>
            <a:r>
              <a:rPr lang="en-US" altLang="zh-TW" b="1" i="0" u="none" strike="noStrike" dirty="0">
                <a:solidFill>
                  <a:srgbClr val="842261"/>
                </a:solidFill>
                <a:effectLst/>
                <a:latin typeface="Lato" panose="020F0502020204030203" pitchFamily="34" charset="0"/>
                <a:hlinkClick r:id="rId2"/>
              </a:rPr>
              <a:t>(</a:t>
            </a:r>
            <a:r>
              <a:rPr lang="en-US" altLang="zh-TW" b="1" i="0" u="none" strike="noStrike" dirty="0" err="1">
                <a:solidFill>
                  <a:srgbClr val="842261"/>
                </a:solidFill>
                <a:effectLst/>
                <a:latin typeface="Lato" panose="020F0502020204030203" pitchFamily="34" charset="0"/>
                <a:hlinkClick r:id="rId2"/>
              </a:rPr>
              <a:t>EBSCOHost</a:t>
            </a:r>
            <a:r>
              <a:rPr lang="zh-TW" altLang="en-US" b="1" i="0" u="none" strike="noStrike" dirty="0">
                <a:solidFill>
                  <a:srgbClr val="842261"/>
                </a:solidFill>
                <a:effectLst/>
                <a:latin typeface="Lato" panose="020F0502020204030203" pitchFamily="34" charset="0"/>
                <a:hlinkClick r:id="rId2"/>
              </a:rPr>
              <a:t>平台</a:t>
            </a:r>
            <a:r>
              <a:rPr lang="en-US" altLang="zh-TW" b="1" i="0" u="none" strike="noStrike" dirty="0">
                <a:solidFill>
                  <a:srgbClr val="842261"/>
                </a:solidFill>
                <a:effectLst/>
                <a:latin typeface="Lato" panose="020F0502020204030203" pitchFamily="34" charset="0"/>
                <a:hlinkClick r:id="rId2"/>
              </a:rPr>
              <a:t>)</a:t>
            </a:r>
            <a:endParaRPr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3F3DBFDE-67D2-4700-AEAA-E82D2E81E0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8530" y="1671638"/>
            <a:ext cx="10717397" cy="5189174"/>
          </a:xfrm>
        </p:spPr>
      </p:pic>
    </p:spTree>
    <p:extLst>
      <p:ext uri="{BB962C8B-B14F-4D97-AF65-F5344CB8AC3E}">
        <p14:creationId xmlns:p14="http://schemas.microsoft.com/office/powerpoint/2010/main" val="40942694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6EEF2D70-FBED-467D-A484-89C298F3036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F6E6B47-3944-4B5D-8DBB-38782047901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altLang="zh-TW" noProof="0" smtClean="0"/>
              <a:pPr/>
              <a:t>58</a:t>
            </a:fld>
            <a:endParaRPr lang="zh-TW" altLang="en-US" noProof="0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D6F4ECB8-CDA4-456D-89BE-AC853889B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i="0" u="sng" dirty="0">
                <a:solidFill>
                  <a:srgbClr val="C1328E"/>
                </a:solidFill>
                <a:effectLst/>
                <a:latin typeface="Lato" panose="020F0502020204030203" pitchFamily="34" charset="0"/>
                <a:hlinkClick r:id="rId2"/>
              </a:rPr>
              <a:t>臺灣新聞智慧網</a:t>
            </a:r>
            <a:endParaRPr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2F366472-650A-441A-9587-DF7AFA3A80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8678" y="1356997"/>
            <a:ext cx="11368520" cy="5438162"/>
          </a:xfrm>
        </p:spPr>
      </p:pic>
    </p:spTree>
    <p:extLst>
      <p:ext uri="{BB962C8B-B14F-4D97-AF65-F5344CB8AC3E}">
        <p14:creationId xmlns:p14="http://schemas.microsoft.com/office/powerpoint/2010/main" val="19365235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848CD2D-F9C5-4233-A532-38ADC86E0E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6DD073D-0EC8-4062-947B-620EF70FDB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altLang="zh-TW" noProof="0" smtClean="0"/>
              <a:pPr/>
              <a:t>59</a:t>
            </a:fld>
            <a:endParaRPr lang="zh-TW" altLang="en-US" noProof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44CCF0F-3988-4E1B-A364-DA1DB5E08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06" y="401864"/>
            <a:ext cx="11679077" cy="6456136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1F69A66-98FB-45C9-AE47-57484752BB8B}"/>
              </a:ext>
            </a:extLst>
          </p:cNvPr>
          <p:cNvSpPr txBox="1"/>
          <p:nvPr/>
        </p:nvSpPr>
        <p:spPr>
          <a:xfrm>
            <a:off x="3841640" y="401864"/>
            <a:ext cx="343923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667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課程講義請到此下載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7D8B3E3-0EF1-4A98-8229-121E79BCDA1D}"/>
              </a:ext>
            </a:extLst>
          </p:cNvPr>
          <p:cNvSpPr/>
          <p:nvPr/>
        </p:nvSpPr>
        <p:spPr>
          <a:xfrm>
            <a:off x="9679709" y="807189"/>
            <a:ext cx="850884" cy="365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67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7DAB080-428E-4F39-B077-9FF2940F988B}"/>
              </a:ext>
            </a:extLst>
          </p:cNvPr>
          <p:cNvSpPr/>
          <p:nvPr/>
        </p:nvSpPr>
        <p:spPr>
          <a:xfrm>
            <a:off x="917094" y="1556479"/>
            <a:ext cx="1026173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67"/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D1894592-EE1D-4A41-8DF1-7886706B8ADF}"/>
              </a:ext>
            </a:extLst>
          </p:cNvPr>
          <p:cNvCxnSpPr>
            <a:cxnSpLocks/>
          </p:cNvCxnSpPr>
          <p:nvPr/>
        </p:nvCxnSpPr>
        <p:spPr>
          <a:xfrm flipH="1">
            <a:off x="1823194" y="876061"/>
            <a:ext cx="7974891" cy="8677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1881B192-24B0-40CA-917B-C8F7D0D04E43}"/>
              </a:ext>
            </a:extLst>
          </p:cNvPr>
          <p:cNvCxnSpPr>
            <a:cxnSpLocks/>
          </p:cNvCxnSpPr>
          <p:nvPr/>
        </p:nvCxnSpPr>
        <p:spPr>
          <a:xfrm>
            <a:off x="2044866" y="1943503"/>
            <a:ext cx="2545607" cy="49144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0" name="圖片 9">
            <a:extLst>
              <a:ext uri="{FF2B5EF4-FFF2-40B4-BE49-F238E27FC236}">
                <a16:creationId xmlns:a16="http://schemas.microsoft.com/office/drawing/2014/main" id="{4F166615-4FBD-4DF0-B5EE-FABE3C0999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7" t="39556" b="-1"/>
          <a:stretch/>
        </p:blipFill>
        <p:spPr>
          <a:xfrm>
            <a:off x="4637754" y="2946352"/>
            <a:ext cx="5701385" cy="414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59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資料庫圖表 5"/>
          <p:cNvGraphicFramePr/>
          <p:nvPr/>
        </p:nvGraphicFramePr>
        <p:xfrm>
          <a:off x="1919536" y="2579303"/>
          <a:ext cx="8352928" cy="1671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右中括弧 6"/>
          <p:cNvSpPr/>
          <p:nvPr/>
        </p:nvSpPr>
        <p:spPr>
          <a:xfrm rot="16200000">
            <a:off x="6923223" y="1394981"/>
            <a:ext cx="288032" cy="2348387"/>
          </a:xfrm>
          <a:prstGeom prst="rightBracket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rgbClr val="0070C0"/>
              </a:solidFill>
              <a:latin typeface="Kozuka Mincho Pro H" pitchFamily="18" charset="-128"/>
              <a:ea typeface="Kozuka Mincho Pro H" pitchFamily="18" charset="-128"/>
            </a:endParaRPr>
          </a:p>
        </p:txBody>
      </p:sp>
      <p:cxnSp>
        <p:nvCxnSpPr>
          <p:cNvPr id="8" name="直線接點 7"/>
          <p:cNvCxnSpPr/>
          <p:nvPr/>
        </p:nvCxnSpPr>
        <p:spPr>
          <a:xfrm flipV="1">
            <a:off x="6888088" y="2223772"/>
            <a:ext cx="0" cy="201384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6122731" y="2006724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srgbClr val="0070C0"/>
                </a:solidFill>
                <a:latin typeface="Kozuka Mincho Pro H" pitchFamily="18" charset="-128"/>
                <a:ea typeface="Kozuka Mincho Pro H" pitchFamily="18" charset="-128"/>
              </a:rPr>
              <a:t>討論室、學習促進區</a:t>
            </a:r>
          </a:p>
        </p:txBody>
      </p:sp>
      <p:sp>
        <p:nvSpPr>
          <p:cNvPr id="10" name="右中括弧 9"/>
          <p:cNvSpPr/>
          <p:nvPr/>
        </p:nvSpPr>
        <p:spPr>
          <a:xfrm rot="5400000">
            <a:off x="3091889" y="3118223"/>
            <a:ext cx="288032" cy="2152728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400">
              <a:latin typeface="Kozuka Mincho Pro H" pitchFamily="18" charset="-128"/>
              <a:ea typeface="Kozuka Mincho Pro H" pitchFamily="18" charset="-128"/>
            </a:endParaRPr>
          </a:p>
        </p:txBody>
      </p:sp>
      <p:cxnSp>
        <p:nvCxnSpPr>
          <p:cNvPr id="11" name="直線接點 10"/>
          <p:cNvCxnSpPr/>
          <p:nvPr/>
        </p:nvCxnSpPr>
        <p:spPr>
          <a:xfrm flipV="1">
            <a:off x="3235905" y="4338605"/>
            <a:ext cx="0" cy="2013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 flipV="1">
            <a:off x="4943872" y="4137222"/>
            <a:ext cx="0" cy="4027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3724628" y="4537543"/>
            <a:ext cx="24384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展覽大廳、書城區</a:t>
            </a:r>
            <a:endParaRPr lang="en-US" altLang="zh-TW" sz="1200" dirty="0">
              <a:solidFill>
                <a:schemeClr val="accent1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pPr algn="ctr"/>
            <a:r>
              <a:rPr lang="zh-TW" altLang="en-US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流通櫃台</a:t>
            </a:r>
            <a:r>
              <a:rPr lang="en-US" altLang="zh-TW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lang="zh-TW" altLang="en-US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借書、討論室、辦證</a:t>
            </a:r>
            <a:r>
              <a:rPr lang="en-US" altLang="zh-TW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)</a:t>
            </a:r>
            <a:br>
              <a:rPr lang="en-US" altLang="zh-TW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</a:br>
            <a:endParaRPr lang="en-US" altLang="zh-TW" sz="1200" dirty="0">
              <a:solidFill>
                <a:schemeClr val="accent1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pPr algn="ctr"/>
            <a:endParaRPr lang="en-US" altLang="zh-TW" sz="1200" dirty="0">
              <a:solidFill>
                <a:schemeClr val="accent1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pPr algn="ctr"/>
            <a:r>
              <a:rPr lang="zh-TW" altLang="en-US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參考櫃台</a:t>
            </a:r>
            <a:r>
              <a:rPr lang="en-US" altLang="zh-TW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lang="zh-TW" altLang="en-US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資料庫、指參、影印卡</a:t>
            </a:r>
            <a:r>
              <a:rPr lang="en-US" altLang="zh-TW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)</a:t>
            </a:r>
            <a:endParaRPr lang="zh-TW" altLang="en-US" sz="1200" dirty="0">
              <a:solidFill>
                <a:schemeClr val="accent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cxnSp>
        <p:nvCxnSpPr>
          <p:cNvPr id="14" name="直線接點 13"/>
          <p:cNvCxnSpPr/>
          <p:nvPr/>
        </p:nvCxnSpPr>
        <p:spPr>
          <a:xfrm flipH="1" flipV="1">
            <a:off x="6185847" y="4050571"/>
            <a:ext cx="7512" cy="17003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/>
          <p:cNvSpPr txBox="1"/>
          <p:nvPr/>
        </p:nvSpPr>
        <p:spPr>
          <a:xfrm>
            <a:off x="4943872" y="5597019"/>
            <a:ext cx="2646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數位學習中心、音樂欣賞室、校史室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6672067" y="4162295"/>
            <a:ext cx="11079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東方語文書庫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7852073" y="4162295"/>
            <a:ext cx="11079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西方語文書庫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9229220" y="4539986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蓋夏廳</a:t>
            </a:r>
          </a:p>
        </p:txBody>
      </p:sp>
      <p:cxnSp>
        <p:nvCxnSpPr>
          <p:cNvPr id="19" name="直線接點 18"/>
          <p:cNvCxnSpPr/>
          <p:nvPr/>
        </p:nvCxnSpPr>
        <p:spPr>
          <a:xfrm flipV="1">
            <a:off x="9552384" y="4137220"/>
            <a:ext cx="0" cy="4027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右中括弧 19"/>
          <p:cNvSpPr/>
          <p:nvPr/>
        </p:nvSpPr>
        <p:spPr>
          <a:xfrm rot="16200000">
            <a:off x="4687480" y="1063017"/>
            <a:ext cx="415843" cy="2880323"/>
          </a:xfrm>
          <a:prstGeom prst="rightBracket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400">
              <a:latin typeface="Kozuka Mincho Pro H" pitchFamily="18" charset="-128"/>
              <a:ea typeface="Kozuka Mincho Pro H" pitchFamily="18" charset="-128"/>
            </a:endParaRPr>
          </a:p>
        </p:txBody>
      </p:sp>
      <p:cxnSp>
        <p:nvCxnSpPr>
          <p:cNvPr id="21" name="直線接點 20"/>
          <p:cNvCxnSpPr>
            <a:cxnSpLocks/>
          </p:cNvCxnSpPr>
          <p:nvPr/>
        </p:nvCxnSpPr>
        <p:spPr>
          <a:xfrm flipV="1">
            <a:off x="4895401" y="2334930"/>
            <a:ext cx="0" cy="41848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/>
          <p:cNvSpPr txBox="1"/>
          <p:nvPr/>
        </p:nvSpPr>
        <p:spPr>
          <a:xfrm>
            <a:off x="4348540" y="2037360"/>
            <a:ext cx="1447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0070C0"/>
                </a:solidFill>
                <a:latin typeface="Kozuka Mincho Pro H" pitchFamily="18" charset="-128"/>
                <a:ea typeface="Kozuka Mincho Pro H" pitchFamily="18" charset="-128"/>
              </a:rPr>
              <a:t>電腦檢索區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1614606" y="4559306"/>
            <a:ext cx="2284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                             期刊室</a:t>
            </a:r>
            <a:br>
              <a:rPr lang="en-US" altLang="zh-TW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</a:br>
            <a:r>
              <a:rPr lang="en-US" altLang="zh-TW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lang="zh-TW" altLang="en-US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期刊、報紙、掃瞄機、咖啡機</a:t>
            </a:r>
            <a:r>
              <a:rPr lang="en-US" altLang="zh-TW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)</a:t>
            </a:r>
          </a:p>
        </p:txBody>
      </p:sp>
      <p:sp>
        <p:nvSpPr>
          <p:cNvPr id="2" name="矩形 1"/>
          <p:cNvSpPr/>
          <p:nvPr/>
        </p:nvSpPr>
        <p:spPr>
          <a:xfrm>
            <a:off x="3766931" y="4864268"/>
            <a:ext cx="17363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lang="zh-TW" altLang="en-US" sz="14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視聽資料、借器材</a:t>
            </a:r>
            <a:r>
              <a:rPr lang="en-US" altLang="zh-TW" sz="14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)</a:t>
            </a:r>
            <a:endParaRPr lang="zh-TW" altLang="en-US" sz="1400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 idx="4294967295"/>
          </p:nvPr>
        </p:nvSpPr>
        <p:spPr>
          <a:xfrm>
            <a:off x="4868863" y="469900"/>
            <a:ext cx="7323137" cy="1020763"/>
          </a:xfrm>
        </p:spPr>
        <p:txBody>
          <a:bodyPr/>
          <a:lstStyle/>
          <a:p>
            <a:r>
              <a:rPr lang="zh-TW" altLang="en-US" sz="5867" dirty="0">
                <a:solidFill>
                  <a:schemeClr val="tx1"/>
                </a:solidFill>
              </a:rPr>
              <a:t>蓋夏圖書館樓層配置</a:t>
            </a: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86" y="6240359"/>
            <a:ext cx="1824349" cy="60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0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3" grpId="0"/>
      <p:bldP spid="15" grpId="0"/>
      <p:bldP spid="16" grpId="0"/>
      <p:bldP spid="17" grpId="0"/>
      <p:bldP spid="18" grpId="0"/>
      <p:bldP spid="20" grpId="0" animBg="1"/>
      <p:bldP spid="22" grpId="0"/>
      <p:bldP spid="23" grpId="0"/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408" y="6255374"/>
            <a:ext cx="1575169" cy="519807"/>
          </a:xfrm>
          <a:prstGeom prst="rect">
            <a:avLst/>
          </a:prstGeom>
        </p:spPr>
      </p:pic>
      <p:sp>
        <p:nvSpPr>
          <p:cNvPr id="18" name="Google Shape;2274;p13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lvl="0" algn="ctr"/>
            <a:r>
              <a:rPr lang="zh-TW" altLang="en-US" sz="7200" dirty="0">
                <a:solidFill>
                  <a:srgbClr val="C00000"/>
                </a:solidFill>
                <a:latin typeface="+mn-ea"/>
              </a:rPr>
              <a:t>課程結束</a:t>
            </a:r>
            <a:r>
              <a:rPr lang="en-US" altLang="zh-TW" sz="7200" dirty="0">
                <a:solidFill>
                  <a:srgbClr val="C00000"/>
                </a:solidFill>
                <a:latin typeface="+mn-ea"/>
              </a:rPr>
              <a:t>THANKS</a:t>
            </a:r>
            <a:br>
              <a:rPr lang="en-US" altLang="zh-TW" sz="7200" dirty="0">
                <a:solidFill>
                  <a:srgbClr val="C00000"/>
                </a:solidFill>
                <a:latin typeface="+mn-ea"/>
              </a:rPr>
            </a:br>
            <a:endParaRPr sz="7200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52A2A986-E708-422A-A32B-4E009D09D4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TW" altLang="en-US" dirty="0"/>
              <a:t>知識服務組</a:t>
            </a:r>
          </a:p>
          <a:p>
            <a:endParaRPr lang="zh-TW" altLang="en-US" dirty="0"/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717F9053-D877-4B01-A6D0-DF653DF01C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/>
              <a:t>Phone</a:t>
            </a:r>
            <a:r>
              <a:rPr lang="zh-TW" altLang="en-US" dirty="0"/>
              <a:t>：分機</a:t>
            </a:r>
            <a:r>
              <a:rPr lang="en-US" altLang="zh-TW" dirty="0"/>
              <a:t>11633</a:t>
            </a:r>
            <a:r>
              <a:rPr lang="zh-TW" altLang="en-US" dirty="0"/>
              <a:t>　</a:t>
            </a:r>
          </a:p>
          <a:p>
            <a:endParaRPr lang="zh-TW" altLang="en-US" dirty="0"/>
          </a:p>
        </p:txBody>
      </p:sp>
      <p:sp>
        <p:nvSpPr>
          <p:cNvPr id="9" name="文字版面配置區 8">
            <a:extLst>
              <a:ext uri="{FF2B5EF4-FFF2-40B4-BE49-F238E27FC236}">
                <a16:creationId xmlns:a16="http://schemas.microsoft.com/office/drawing/2014/main" id="{C3BFEF6C-52E0-4B99-BE66-C06F68F8C8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Email</a:t>
            </a:r>
            <a:r>
              <a:rPr lang="zh-TW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pu105b0@pu.edu.tw</a:t>
            </a:r>
          </a:p>
          <a:p>
            <a:endParaRPr lang="zh-TW" altLang="en-US" dirty="0"/>
          </a:p>
        </p:txBody>
      </p:sp>
      <p:sp>
        <p:nvSpPr>
          <p:cNvPr id="10" name="文字版面配置區 9">
            <a:extLst>
              <a:ext uri="{FF2B5EF4-FFF2-40B4-BE49-F238E27FC236}">
                <a16:creationId xmlns:a16="http://schemas.microsoft.com/office/drawing/2014/main" id="{D1F09866-3434-46AE-82E9-55D62430B1C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altLang="zh-TW" dirty="0"/>
              <a:t>https://library.pu.edu.tw/</a:t>
            </a:r>
            <a:endParaRPr lang="zh-TW" altLang="en-US" dirty="0"/>
          </a:p>
        </p:txBody>
      </p:sp>
      <p:pic>
        <p:nvPicPr>
          <p:cNvPr id="15" name="圖片版面配置區 2">
            <a:extLst>
              <a:ext uri="{FF2B5EF4-FFF2-40B4-BE49-F238E27FC236}">
                <a16:creationId xmlns:a16="http://schemas.microsoft.com/office/drawing/2014/main" id="{234C4007-0995-4F2B-B1E3-4BA398485A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65" b="13965"/>
          <a:stretch/>
        </p:blipFill>
        <p:spPr>
          <a:xfrm>
            <a:off x="215693" y="1973076"/>
            <a:ext cx="6160028" cy="333057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81"/>
          <p:cNvSpPr txBox="1">
            <a:spLocks noGrp="1"/>
          </p:cNvSpPr>
          <p:nvPr>
            <p:ph type="title"/>
          </p:nvPr>
        </p:nvSpPr>
        <p:spPr>
          <a:xfrm>
            <a:off x="946667" y="3015117"/>
            <a:ext cx="9565824" cy="109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lvl="0"/>
            <a:r>
              <a:rPr lang="zh-TW" altLang="en-US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</a:rPr>
              <a:t>檢索技巧與基本概念</a:t>
            </a:r>
            <a:endParaRPr dirty="0">
              <a:solidFill>
                <a:schemeClr val="tx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104" name="Google Shape;1104;p81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>
                <a:latin typeface="+mn-ea"/>
                <a:ea typeface="+mn-ea"/>
              </a:rPr>
              <a:t>02</a:t>
            </a:r>
            <a:endParaRPr dirty="0">
              <a:latin typeface="+mn-ea"/>
              <a:ea typeface="+mn-ea"/>
            </a:endParaRPr>
          </a:p>
        </p:txBody>
      </p:sp>
      <p:sp>
        <p:nvSpPr>
          <p:cNvPr id="1105" name="Google Shape;1105;p81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zh-TW" altLang="en-US" dirty="0">
                <a:solidFill>
                  <a:schemeClr val="dk2"/>
                </a:solidFill>
                <a:latin typeface="+mn-ea"/>
                <a:ea typeface="+mn-ea"/>
              </a:rPr>
              <a:t>打好基礎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394" y="5855498"/>
            <a:ext cx="1824349" cy="60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42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1341120"/>
          </a:xfrm>
          <a:prstGeom prst="rect">
            <a:avLst/>
          </a:prstGeom>
          <a:solidFill>
            <a:srgbClr val="2E8B57"/>
          </a:solidFill>
          <a:ln/>
        </p:spPr>
      </p:sp>
      <p:sp>
        <p:nvSpPr>
          <p:cNvPr id="3" name="Text 1"/>
          <p:cNvSpPr/>
          <p:nvPr/>
        </p:nvSpPr>
        <p:spPr>
          <a:xfrm>
            <a:off x="609600" y="121920"/>
            <a:ext cx="1097280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3467" b="1" dirty="0">
                <a:solidFill>
                  <a:srgbClr val="FFFFFF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為什麼要做文獻查詢？</a:t>
            </a:r>
            <a:endParaRPr lang="en-US" sz="3467" dirty="0"/>
          </a:p>
        </p:txBody>
      </p:sp>
      <p:sp>
        <p:nvSpPr>
          <p:cNvPr id="4" name="Shape 2"/>
          <p:cNvSpPr/>
          <p:nvPr/>
        </p:nvSpPr>
        <p:spPr>
          <a:xfrm>
            <a:off x="365760" y="1584960"/>
            <a:ext cx="5669280" cy="1828800"/>
          </a:xfrm>
          <a:prstGeom prst="rect">
            <a:avLst/>
          </a:prstGeom>
          <a:solidFill>
            <a:srgbClr val="FFFFFF"/>
          </a:solidFill>
          <a:ln/>
          <a:effectLst>
            <a:outerShdw blurRad="63500" dist="254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5" name="Text 3"/>
          <p:cNvSpPr/>
          <p:nvPr/>
        </p:nvSpPr>
        <p:spPr>
          <a:xfrm>
            <a:off x="548640" y="1767840"/>
            <a:ext cx="853440" cy="853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3733" dirty="0">
                <a:solidFill>
                  <a:srgbClr val="000000"/>
                </a:solidFill>
              </a:rPr>
              <a:t>📚</a:t>
            </a:r>
            <a:endParaRPr lang="en-US" sz="3733" dirty="0"/>
          </a:p>
        </p:txBody>
      </p:sp>
      <p:sp>
        <p:nvSpPr>
          <p:cNvPr id="6" name="Text 4"/>
          <p:cNvSpPr/>
          <p:nvPr/>
        </p:nvSpPr>
        <p:spPr>
          <a:xfrm>
            <a:off x="1463040" y="1731264"/>
            <a:ext cx="438912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867" b="1" dirty="0">
                <a:solidFill>
                  <a:srgbClr val="1B6CA8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建立學術基礎</a:t>
            </a:r>
            <a:endParaRPr lang="en-US" sz="1867" dirty="0"/>
          </a:p>
        </p:txBody>
      </p:sp>
      <p:sp>
        <p:nvSpPr>
          <p:cNvPr id="7" name="Text 5"/>
          <p:cNvSpPr/>
          <p:nvPr/>
        </p:nvSpPr>
        <p:spPr>
          <a:xfrm>
            <a:off x="1402080" y="2340864"/>
            <a:ext cx="4546138" cy="853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533" dirty="0">
                <a:solidFill>
                  <a:srgbClr val="1A3A4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了解前人研究，避免重複研究，站在巨人肩膀上。</a:t>
            </a:r>
            <a:endParaRPr lang="en-US" sz="1533" dirty="0"/>
          </a:p>
        </p:txBody>
      </p:sp>
      <p:sp>
        <p:nvSpPr>
          <p:cNvPr id="8" name="Shape 6"/>
          <p:cNvSpPr/>
          <p:nvPr/>
        </p:nvSpPr>
        <p:spPr>
          <a:xfrm>
            <a:off x="6278880" y="1584960"/>
            <a:ext cx="5669280" cy="1828800"/>
          </a:xfrm>
          <a:prstGeom prst="rect">
            <a:avLst/>
          </a:prstGeom>
          <a:solidFill>
            <a:srgbClr val="FFFFFF"/>
          </a:solidFill>
          <a:ln/>
          <a:effectLst>
            <a:outerShdw blurRad="63500" dist="254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9" name="Text 7"/>
          <p:cNvSpPr/>
          <p:nvPr/>
        </p:nvSpPr>
        <p:spPr>
          <a:xfrm>
            <a:off x="6461760" y="1767840"/>
            <a:ext cx="853440" cy="853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3733" dirty="0">
                <a:solidFill>
                  <a:srgbClr val="000000"/>
                </a:solidFill>
              </a:rPr>
              <a:t>🔍</a:t>
            </a:r>
            <a:endParaRPr lang="en-US" sz="3733" dirty="0"/>
          </a:p>
        </p:txBody>
      </p:sp>
      <p:sp>
        <p:nvSpPr>
          <p:cNvPr id="10" name="Text 8"/>
          <p:cNvSpPr/>
          <p:nvPr/>
        </p:nvSpPr>
        <p:spPr>
          <a:xfrm>
            <a:off x="7376160" y="1731264"/>
            <a:ext cx="438912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867" b="1" dirty="0">
                <a:solidFill>
                  <a:srgbClr val="1B6CA8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找到有力論據</a:t>
            </a:r>
            <a:endParaRPr lang="en-US" sz="1867" dirty="0"/>
          </a:p>
        </p:txBody>
      </p:sp>
      <p:sp>
        <p:nvSpPr>
          <p:cNvPr id="11" name="Text 9"/>
          <p:cNvSpPr/>
          <p:nvPr/>
        </p:nvSpPr>
        <p:spPr>
          <a:xfrm>
            <a:off x="7232073" y="2340864"/>
            <a:ext cx="4716087" cy="853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533" dirty="0">
                <a:solidFill>
                  <a:srgbClr val="1A3A4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以peer-reviewed文獻支持論點，增強論文說服力。</a:t>
            </a:r>
            <a:endParaRPr lang="en-US" sz="1533" dirty="0"/>
          </a:p>
        </p:txBody>
      </p:sp>
      <p:sp>
        <p:nvSpPr>
          <p:cNvPr id="12" name="Shape 10"/>
          <p:cNvSpPr/>
          <p:nvPr/>
        </p:nvSpPr>
        <p:spPr>
          <a:xfrm>
            <a:off x="365760" y="3657600"/>
            <a:ext cx="5669280" cy="1828800"/>
          </a:xfrm>
          <a:prstGeom prst="rect">
            <a:avLst/>
          </a:prstGeom>
          <a:solidFill>
            <a:srgbClr val="FFFFFF"/>
          </a:solidFill>
          <a:ln/>
          <a:effectLst>
            <a:outerShdw blurRad="63500" dist="254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548640" y="3840480"/>
            <a:ext cx="853440" cy="853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3733" dirty="0">
                <a:solidFill>
                  <a:srgbClr val="000000"/>
                </a:solidFill>
              </a:rPr>
              <a:t>✅</a:t>
            </a:r>
            <a:endParaRPr lang="en-US" sz="3733" dirty="0"/>
          </a:p>
        </p:txBody>
      </p:sp>
      <p:sp>
        <p:nvSpPr>
          <p:cNvPr id="14" name="Text 12"/>
          <p:cNvSpPr/>
          <p:nvPr/>
        </p:nvSpPr>
        <p:spPr>
          <a:xfrm>
            <a:off x="1463040" y="3803904"/>
            <a:ext cx="438912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867" b="1" dirty="0">
                <a:solidFill>
                  <a:srgbClr val="1B6CA8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評估資料可信度</a:t>
            </a:r>
            <a:endParaRPr lang="en-US" sz="1867" dirty="0"/>
          </a:p>
        </p:txBody>
      </p:sp>
      <p:sp>
        <p:nvSpPr>
          <p:cNvPr id="15" name="Text 13"/>
          <p:cNvSpPr/>
          <p:nvPr/>
        </p:nvSpPr>
        <p:spPr>
          <a:xfrm>
            <a:off x="1463040" y="4413504"/>
            <a:ext cx="4389120" cy="853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533" dirty="0">
                <a:solidFill>
                  <a:srgbClr val="1A3A4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學術資料庫提供經過審查的高品質文獻來源。</a:t>
            </a:r>
            <a:endParaRPr lang="en-US" sz="1533" dirty="0"/>
          </a:p>
        </p:txBody>
      </p:sp>
      <p:sp>
        <p:nvSpPr>
          <p:cNvPr id="16" name="Shape 14"/>
          <p:cNvSpPr/>
          <p:nvPr/>
        </p:nvSpPr>
        <p:spPr>
          <a:xfrm>
            <a:off x="6278880" y="3657600"/>
            <a:ext cx="5669280" cy="1828800"/>
          </a:xfrm>
          <a:prstGeom prst="rect">
            <a:avLst/>
          </a:prstGeom>
          <a:solidFill>
            <a:srgbClr val="FFFFFF"/>
          </a:solidFill>
          <a:ln/>
          <a:effectLst>
            <a:outerShdw blurRad="63500" dist="254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17" name="Text 15"/>
          <p:cNvSpPr/>
          <p:nvPr/>
        </p:nvSpPr>
        <p:spPr>
          <a:xfrm>
            <a:off x="6461760" y="3840480"/>
            <a:ext cx="853440" cy="853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3733" dirty="0">
                <a:solidFill>
                  <a:srgbClr val="000000"/>
                </a:solidFill>
              </a:rPr>
              <a:t>🌐</a:t>
            </a:r>
            <a:endParaRPr lang="en-US" sz="3733" dirty="0"/>
          </a:p>
        </p:txBody>
      </p:sp>
      <p:sp>
        <p:nvSpPr>
          <p:cNvPr id="18" name="Text 16"/>
          <p:cNvSpPr/>
          <p:nvPr/>
        </p:nvSpPr>
        <p:spPr>
          <a:xfrm>
            <a:off x="7376160" y="3803904"/>
            <a:ext cx="438912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867" b="1" dirty="0">
                <a:solidFill>
                  <a:srgbClr val="1B6CA8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跨語言拓展視野</a:t>
            </a:r>
            <a:endParaRPr lang="en-US" sz="1867" dirty="0"/>
          </a:p>
        </p:txBody>
      </p:sp>
      <p:sp>
        <p:nvSpPr>
          <p:cNvPr id="19" name="Text 17"/>
          <p:cNvSpPr/>
          <p:nvPr/>
        </p:nvSpPr>
        <p:spPr>
          <a:xfrm>
            <a:off x="7376160" y="4413504"/>
            <a:ext cx="4389120" cy="853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533" dirty="0">
                <a:solidFill>
                  <a:srgbClr val="1A3A4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善用英文資料庫，接觸國際最新研究成果。</a:t>
            </a:r>
            <a:endParaRPr lang="en-US" sz="1533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31520"/>
          </a:xfrm>
          <a:prstGeom prst="rect">
            <a:avLst/>
          </a:prstGeom>
          <a:solidFill>
            <a:srgbClr val="006D77"/>
          </a:solidFill>
          <a:ln w="12700">
            <a:solidFill>
              <a:srgbClr val="006D77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640080" y="109728"/>
            <a:ext cx="10515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FFFFFF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寫報告 / 做研究：從問題到文獻的 6 步驟</a:t>
            </a:r>
            <a:endParaRPr lang="en-US" sz="2600" dirty="0"/>
          </a:p>
        </p:txBody>
      </p:sp>
      <p:sp>
        <p:nvSpPr>
          <p:cNvPr id="4" name="Text 2"/>
          <p:cNvSpPr/>
          <p:nvPr/>
        </p:nvSpPr>
        <p:spPr>
          <a:xfrm>
            <a:off x="6788726" y="493776"/>
            <a:ext cx="4366953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dirty="0">
                <a:solidFill>
                  <a:srgbClr val="E6FFF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把流程固定下來，你就能更快、更穩</a:t>
            </a:r>
            <a:endParaRPr lang="en-US" dirty="0"/>
          </a:p>
        </p:txBody>
      </p:sp>
      <p:sp>
        <p:nvSpPr>
          <p:cNvPr id="5" name="Shape 3"/>
          <p:cNvSpPr/>
          <p:nvPr/>
        </p:nvSpPr>
        <p:spPr>
          <a:xfrm>
            <a:off x="0" y="731520"/>
            <a:ext cx="12191695" cy="54864"/>
          </a:xfrm>
          <a:prstGeom prst="rect">
            <a:avLst/>
          </a:prstGeom>
          <a:solidFill>
            <a:srgbClr val="83C5BE"/>
          </a:solidFill>
          <a:ln w="12700">
            <a:solidFill>
              <a:srgbClr val="83C5BE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640080" y="969264"/>
            <a:ext cx="2926080" cy="411480"/>
          </a:xfrm>
          <a:prstGeom prst="roundRect">
            <a:avLst/>
          </a:prstGeom>
          <a:solidFill>
            <a:srgbClr val="E6FFFA"/>
          </a:solidFill>
          <a:ln w="12700">
            <a:solidFill>
              <a:srgbClr val="83C5BE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640080" y="1042416"/>
            <a:ext cx="2926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研究流程</a:t>
            </a:r>
            <a:endParaRPr lang="en-US" sz="1400" dirty="0"/>
          </a:p>
        </p:txBody>
      </p:sp>
      <p:sp>
        <p:nvSpPr>
          <p:cNvPr id="8" name="Shape 6"/>
          <p:cNvSpPr/>
          <p:nvPr/>
        </p:nvSpPr>
        <p:spPr>
          <a:xfrm>
            <a:off x="640080" y="1481328"/>
            <a:ext cx="3703320" cy="132588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50800" dist="2032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9" name="Shape 7"/>
          <p:cNvSpPr/>
          <p:nvPr/>
        </p:nvSpPr>
        <p:spPr>
          <a:xfrm>
            <a:off x="868680" y="1709928"/>
            <a:ext cx="502920" cy="502920"/>
          </a:xfrm>
          <a:prstGeom prst="ellipse">
            <a:avLst/>
          </a:prstGeom>
          <a:solidFill>
            <a:srgbClr val="83C5BE"/>
          </a:solidFill>
          <a:ln w="12700">
            <a:solidFill>
              <a:srgbClr val="83C5BE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14400" y="1755648"/>
            <a:ext cx="4114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1</a:t>
            </a:r>
            <a:endParaRPr lang="en-US" sz="1800" dirty="0"/>
          </a:p>
        </p:txBody>
      </p:sp>
      <p:sp>
        <p:nvSpPr>
          <p:cNvPr id="11" name="Text 9"/>
          <p:cNvSpPr/>
          <p:nvPr/>
        </p:nvSpPr>
        <p:spPr>
          <a:xfrm>
            <a:off x="1463040" y="1682496"/>
            <a:ext cx="26974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界定問題</a:t>
            </a:r>
            <a:endParaRPr lang="en-US" sz="1800" dirty="0"/>
          </a:p>
        </p:txBody>
      </p:sp>
      <p:sp>
        <p:nvSpPr>
          <p:cNvPr id="12" name="Text 10"/>
          <p:cNvSpPr/>
          <p:nvPr/>
        </p:nvSpPr>
        <p:spPr>
          <a:xfrm>
            <a:off x="1463040" y="2002536"/>
            <a:ext cx="269748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13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我想回答什麼？</a:t>
            </a:r>
            <a:endParaRPr lang="en-US" sz="13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3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範圍多大？</a:t>
            </a:r>
            <a:endParaRPr lang="en-US" sz="1300" dirty="0"/>
          </a:p>
        </p:txBody>
      </p:sp>
      <p:sp>
        <p:nvSpPr>
          <p:cNvPr id="13" name="Shape 11"/>
          <p:cNvSpPr/>
          <p:nvPr/>
        </p:nvSpPr>
        <p:spPr>
          <a:xfrm>
            <a:off x="4846320" y="1481328"/>
            <a:ext cx="3703320" cy="132588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50800" dist="2032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4" name="Shape 12"/>
          <p:cNvSpPr/>
          <p:nvPr/>
        </p:nvSpPr>
        <p:spPr>
          <a:xfrm>
            <a:off x="5074920" y="1709928"/>
            <a:ext cx="502920" cy="502920"/>
          </a:xfrm>
          <a:prstGeom prst="ellipse">
            <a:avLst/>
          </a:prstGeom>
          <a:solidFill>
            <a:srgbClr val="83C5BE"/>
          </a:solidFill>
          <a:ln w="12700">
            <a:solidFill>
              <a:srgbClr val="83C5BE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5120640" y="1755648"/>
            <a:ext cx="4114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2</a:t>
            </a:r>
            <a:endParaRPr lang="en-US" sz="1800" dirty="0"/>
          </a:p>
        </p:txBody>
      </p:sp>
      <p:sp>
        <p:nvSpPr>
          <p:cNvPr id="16" name="Text 14"/>
          <p:cNvSpPr/>
          <p:nvPr/>
        </p:nvSpPr>
        <p:spPr>
          <a:xfrm>
            <a:off x="5669280" y="1682496"/>
            <a:ext cx="26974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擬定策略</a:t>
            </a:r>
            <a:endParaRPr lang="en-US" sz="1800" dirty="0"/>
          </a:p>
        </p:txBody>
      </p:sp>
      <p:sp>
        <p:nvSpPr>
          <p:cNvPr id="17" name="Text 15"/>
          <p:cNvSpPr/>
          <p:nvPr/>
        </p:nvSpPr>
        <p:spPr>
          <a:xfrm>
            <a:off x="5669280" y="2002536"/>
            <a:ext cx="269748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13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概念群＋關鍵字</a:t>
            </a:r>
            <a:endParaRPr lang="en-US" sz="13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3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（中英對照）</a:t>
            </a:r>
            <a:endParaRPr lang="en-US" sz="1300" dirty="0"/>
          </a:p>
        </p:txBody>
      </p:sp>
      <p:sp>
        <p:nvSpPr>
          <p:cNvPr id="18" name="Shape 16"/>
          <p:cNvSpPr/>
          <p:nvPr/>
        </p:nvSpPr>
        <p:spPr>
          <a:xfrm>
            <a:off x="640080" y="3099816"/>
            <a:ext cx="3703320" cy="132588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50800" dist="2032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9" name="Shape 17"/>
          <p:cNvSpPr/>
          <p:nvPr/>
        </p:nvSpPr>
        <p:spPr>
          <a:xfrm>
            <a:off x="868680" y="3328416"/>
            <a:ext cx="502920" cy="502920"/>
          </a:xfrm>
          <a:prstGeom prst="ellipse">
            <a:avLst/>
          </a:prstGeom>
          <a:solidFill>
            <a:srgbClr val="83C5BE"/>
          </a:solidFill>
          <a:ln w="12700">
            <a:solidFill>
              <a:srgbClr val="83C5BE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914400" y="3374136"/>
            <a:ext cx="4114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3</a:t>
            </a:r>
            <a:endParaRPr lang="en-US" sz="1800" dirty="0"/>
          </a:p>
        </p:txBody>
      </p:sp>
      <p:sp>
        <p:nvSpPr>
          <p:cNvPr id="21" name="Text 19"/>
          <p:cNvSpPr/>
          <p:nvPr/>
        </p:nvSpPr>
        <p:spPr>
          <a:xfrm>
            <a:off x="1463040" y="3300984"/>
            <a:ext cx="26974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取得資訊</a:t>
            </a:r>
            <a:endParaRPr lang="en-US" sz="1800" dirty="0"/>
          </a:p>
        </p:txBody>
      </p:sp>
      <p:sp>
        <p:nvSpPr>
          <p:cNvPr id="22" name="Text 20"/>
          <p:cNvSpPr/>
          <p:nvPr/>
        </p:nvSpPr>
        <p:spPr>
          <a:xfrm>
            <a:off x="1463040" y="3621024"/>
            <a:ext cx="269748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13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選資料庫</a:t>
            </a:r>
            <a:endParaRPr lang="en-US" sz="13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3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做可重複的搜尋</a:t>
            </a:r>
            <a:endParaRPr lang="en-US" sz="1300" dirty="0"/>
          </a:p>
        </p:txBody>
      </p:sp>
      <p:sp>
        <p:nvSpPr>
          <p:cNvPr id="23" name="Shape 21"/>
          <p:cNvSpPr/>
          <p:nvPr/>
        </p:nvSpPr>
        <p:spPr>
          <a:xfrm>
            <a:off x="4846320" y="3099816"/>
            <a:ext cx="3703320" cy="132588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50800" dist="2032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4" name="Shape 22"/>
          <p:cNvSpPr/>
          <p:nvPr/>
        </p:nvSpPr>
        <p:spPr>
          <a:xfrm>
            <a:off x="5074920" y="3328416"/>
            <a:ext cx="502920" cy="502920"/>
          </a:xfrm>
          <a:prstGeom prst="ellipse">
            <a:avLst/>
          </a:prstGeom>
          <a:solidFill>
            <a:srgbClr val="83C5BE"/>
          </a:solidFill>
          <a:ln w="12700">
            <a:solidFill>
              <a:srgbClr val="83C5BE"/>
            </a:solidFill>
            <a:prstDash val="solid"/>
          </a:ln>
        </p:spPr>
      </p:sp>
      <p:sp>
        <p:nvSpPr>
          <p:cNvPr id="25" name="Text 23"/>
          <p:cNvSpPr/>
          <p:nvPr/>
        </p:nvSpPr>
        <p:spPr>
          <a:xfrm>
            <a:off x="5120640" y="3374136"/>
            <a:ext cx="4114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4</a:t>
            </a:r>
            <a:endParaRPr lang="en-US" sz="1800" dirty="0"/>
          </a:p>
        </p:txBody>
      </p:sp>
      <p:sp>
        <p:nvSpPr>
          <p:cNvPr id="26" name="Text 24"/>
          <p:cNvSpPr/>
          <p:nvPr/>
        </p:nvSpPr>
        <p:spPr>
          <a:xfrm>
            <a:off x="5669280" y="3300984"/>
            <a:ext cx="26974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整理與閱讀</a:t>
            </a:r>
            <a:endParaRPr lang="en-US" sz="1800" dirty="0"/>
          </a:p>
        </p:txBody>
      </p:sp>
      <p:sp>
        <p:nvSpPr>
          <p:cNvPr id="27" name="Text 25"/>
          <p:cNvSpPr/>
          <p:nvPr/>
        </p:nvSpPr>
        <p:spPr>
          <a:xfrm>
            <a:off x="5669280" y="3621024"/>
            <a:ext cx="269748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13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篩選、摘要、做筆記</a:t>
            </a:r>
            <a:endParaRPr lang="en-US" sz="13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3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（先看綜述）</a:t>
            </a:r>
            <a:endParaRPr lang="en-US" sz="1300" dirty="0"/>
          </a:p>
        </p:txBody>
      </p:sp>
      <p:sp>
        <p:nvSpPr>
          <p:cNvPr id="28" name="Shape 26"/>
          <p:cNvSpPr/>
          <p:nvPr/>
        </p:nvSpPr>
        <p:spPr>
          <a:xfrm>
            <a:off x="640080" y="4718304"/>
            <a:ext cx="3703320" cy="132588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50800" dist="2032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9" name="Shape 27"/>
          <p:cNvSpPr/>
          <p:nvPr/>
        </p:nvSpPr>
        <p:spPr>
          <a:xfrm>
            <a:off x="868680" y="4946904"/>
            <a:ext cx="502920" cy="502920"/>
          </a:xfrm>
          <a:prstGeom prst="ellipse">
            <a:avLst/>
          </a:prstGeom>
          <a:solidFill>
            <a:srgbClr val="83C5BE"/>
          </a:solidFill>
          <a:ln w="12700">
            <a:solidFill>
              <a:srgbClr val="83C5BE"/>
            </a:solidFill>
            <a:prstDash val="solid"/>
          </a:ln>
        </p:spPr>
      </p:sp>
      <p:sp>
        <p:nvSpPr>
          <p:cNvPr id="30" name="Text 28"/>
          <p:cNvSpPr/>
          <p:nvPr/>
        </p:nvSpPr>
        <p:spPr>
          <a:xfrm>
            <a:off x="914400" y="4992624"/>
            <a:ext cx="4114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5</a:t>
            </a:r>
            <a:endParaRPr lang="en-US" sz="1800" dirty="0"/>
          </a:p>
        </p:txBody>
      </p:sp>
      <p:sp>
        <p:nvSpPr>
          <p:cNvPr id="31" name="Text 29"/>
          <p:cNvSpPr/>
          <p:nvPr/>
        </p:nvSpPr>
        <p:spPr>
          <a:xfrm>
            <a:off x="1463040" y="4919472"/>
            <a:ext cx="26974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整合寫作</a:t>
            </a:r>
            <a:endParaRPr lang="en-US" sz="1800" dirty="0"/>
          </a:p>
        </p:txBody>
      </p:sp>
      <p:sp>
        <p:nvSpPr>
          <p:cNvPr id="32" name="Text 30"/>
          <p:cNvSpPr/>
          <p:nvPr/>
        </p:nvSpPr>
        <p:spPr>
          <a:xfrm>
            <a:off x="1463040" y="5239512"/>
            <a:ext cx="269748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13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比較、統整、建立論點</a:t>
            </a:r>
            <a:endParaRPr lang="en-US" sz="13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3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引用要可追溯</a:t>
            </a:r>
            <a:endParaRPr lang="en-US" sz="1300" dirty="0"/>
          </a:p>
        </p:txBody>
      </p:sp>
      <p:sp>
        <p:nvSpPr>
          <p:cNvPr id="33" name="Shape 31"/>
          <p:cNvSpPr/>
          <p:nvPr/>
        </p:nvSpPr>
        <p:spPr>
          <a:xfrm>
            <a:off x="4846320" y="4718304"/>
            <a:ext cx="3703320" cy="132588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50800" dist="2032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34" name="Shape 32"/>
          <p:cNvSpPr/>
          <p:nvPr/>
        </p:nvSpPr>
        <p:spPr>
          <a:xfrm>
            <a:off x="5074920" y="4946904"/>
            <a:ext cx="502920" cy="502920"/>
          </a:xfrm>
          <a:prstGeom prst="ellipse">
            <a:avLst/>
          </a:prstGeom>
          <a:solidFill>
            <a:srgbClr val="83C5BE"/>
          </a:solidFill>
          <a:ln w="12700">
            <a:solidFill>
              <a:srgbClr val="83C5BE"/>
            </a:solidFill>
            <a:prstDash val="solid"/>
          </a:ln>
        </p:spPr>
      </p:sp>
      <p:sp>
        <p:nvSpPr>
          <p:cNvPr id="35" name="Text 33"/>
          <p:cNvSpPr/>
          <p:nvPr/>
        </p:nvSpPr>
        <p:spPr>
          <a:xfrm>
            <a:off x="5120640" y="4992624"/>
            <a:ext cx="4114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6</a:t>
            </a:r>
            <a:endParaRPr lang="en-US" sz="1800" dirty="0"/>
          </a:p>
        </p:txBody>
      </p:sp>
      <p:sp>
        <p:nvSpPr>
          <p:cNvPr id="36" name="Text 34"/>
          <p:cNvSpPr/>
          <p:nvPr/>
        </p:nvSpPr>
        <p:spPr>
          <a:xfrm>
            <a:off x="5669280" y="4919472"/>
            <a:ext cx="26974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評鑑與修正</a:t>
            </a:r>
            <a:endParaRPr lang="en-US" sz="1800" dirty="0"/>
          </a:p>
        </p:txBody>
      </p:sp>
      <p:sp>
        <p:nvSpPr>
          <p:cNvPr id="37" name="Text 35"/>
          <p:cNvSpPr/>
          <p:nvPr/>
        </p:nvSpPr>
        <p:spPr>
          <a:xfrm>
            <a:off x="5669280" y="5239512"/>
            <a:ext cx="269748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13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結果太多？太少？</a:t>
            </a:r>
            <a:endParaRPr lang="en-US" sz="13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3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調整策略再搜一次</a:t>
            </a:r>
            <a:endParaRPr lang="en-US" sz="13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Custom 14">
      <a:dk1>
        <a:srgbClr val="3F3F3F"/>
      </a:dk1>
      <a:lt1>
        <a:srgbClr val="FFFFFF"/>
      </a:lt1>
      <a:dk2>
        <a:srgbClr val="F2F2F2"/>
      </a:dk2>
      <a:lt2>
        <a:srgbClr val="A5A5A5"/>
      </a:lt2>
      <a:accent1>
        <a:srgbClr val="00194C"/>
      </a:accent1>
      <a:accent2>
        <a:srgbClr val="EAB200"/>
      </a:accent2>
      <a:accent3>
        <a:srgbClr val="F2F2F2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951641_Hexagon presentation light_AAS_v4" id="{358289A0-A26B-433F-AD2B-1F8832C96153}" vid="{92CDC91D-95BF-4897-87D6-494563DF797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  <Status xmlns="71af3243-3dd4-4a8d-8c0d-dd76da1f02a5">Not started</Statu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7f9b5e87859ce6d7eedbdc6e4e4205c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5e0075ee7624d6a846e01eb6183742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89220B3-790D-4FDF-A046-BB08A9FCEE9A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D8C7978F-257A-4BE0-A03A-F72747BCF3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B57EF8E-3088-4B8D-AE89-9AA6B62E963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TF00951641</Template>
  <TotalTime>0</TotalTime>
  <Words>1937</Words>
  <Application>Microsoft Office PowerPoint</Application>
  <PresentationFormat>寬螢幕</PresentationFormat>
  <Paragraphs>448</Paragraphs>
  <Slides>60</Slides>
  <Notes>25</Notes>
  <HiddenSlides>0</HiddenSlides>
  <MMClips>0</MMClips>
  <ScaleCrop>false</ScaleCrop>
  <HeadingPairs>
    <vt:vector size="6" baseType="variant">
      <vt:variant>
        <vt:lpstr>使用字型</vt:lpstr>
      </vt:variant>
      <vt:variant>
        <vt:i4>22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60</vt:i4>
      </vt:variant>
    </vt:vector>
  </HeadingPairs>
  <TitlesOfParts>
    <vt:vector size="83" baseType="lpstr">
      <vt:lpstr>Adobe 黑体 Std R</vt:lpstr>
      <vt:lpstr>Adobe 繁黑體 Std B</vt:lpstr>
      <vt:lpstr>Archivo Black</vt:lpstr>
      <vt:lpstr>Arvo</vt:lpstr>
      <vt:lpstr>Catamaran</vt:lpstr>
      <vt:lpstr>Kozuka Mincho Pro H</vt:lpstr>
      <vt:lpstr>Microsoft JhengHei UI</vt:lpstr>
      <vt:lpstr>Noto Sans CJK TC</vt:lpstr>
      <vt:lpstr>Quicksand</vt:lpstr>
      <vt:lpstr>Microsoft JhengHei</vt:lpstr>
      <vt:lpstr>Microsoft JhengHei</vt:lpstr>
      <vt:lpstr>微軟正黑體 Light</vt:lpstr>
      <vt:lpstr>新細明體</vt:lpstr>
      <vt:lpstr>Aref Ruqaa</vt:lpstr>
      <vt:lpstr>Arial</vt:lpstr>
      <vt:lpstr>Calibri</vt:lpstr>
      <vt:lpstr>Courier New</vt:lpstr>
      <vt:lpstr>Josefin Sans</vt:lpstr>
      <vt:lpstr>Lato</vt:lpstr>
      <vt:lpstr>Open Sans</vt:lpstr>
      <vt:lpstr>Roboto Condensed Light</vt:lpstr>
      <vt:lpstr>Times New Roman</vt:lpstr>
      <vt:lpstr>Office 佈景主題</vt:lpstr>
      <vt:lpstr>PowerPoint 簡報</vt:lpstr>
      <vt:lpstr>課程大綱</vt:lpstr>
      <vt:lpstr>蓋夏圖書館</vt:lpstr>
      <vt:lpstr>PowerPoint 簡報</vt:lpstr>
      <vt:lpstr>PowerPoint 簡報</vt:lpstr>
      <vt:lpstr>蓋夏圖書館樓層配置</vt:lpstr>
      <vt:lpstr>檢索技巧與基本概念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館內資源查找大全</vt:lpstr>
      <vt:lpstr>PowerPoint 簡報</vt:lpstr>
      <vt:lpstr>PowerPoint 簡報</vt:lpstr>
      <vt:lpstr>     蓋夏圖書館首頁  https://library.pu.edu.tw/ </vt:lpstr>
      <vt:lpstr>PowerPoint 簡報</vt:lpstr>
      <vt:lpstr>PowerPoint 簡報</vt:lpstr>
      <vt:lpstr>https://webpacx.lib.pu.edu.tw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中文電子期刊 華藝線上圖書館 (中文電子期刊服CEPS)</vt:lpstr>
      <vt:lpstr>PowerPoint 簡報</vt:lpstr>
      <vt:lpstr>引用書目 cite</vt:lpstr>
      <vt:lpstr>PowerPoint 簡報</vt:lpstr>
      <vt:lpstr>EBSCOHost 系列資料庫</vt:lpstr>
      <vt:lpstr>引用書目 cite</vt:lpstr>
      <vt:lpstr>Scopus引用文獻資料庫-查文章被引用次數 新增一項功能，AI Query Builder beta版，&lt;AI查詢詞產生器&gt;，可以輸入自然語言，AI輔助產生中英文檢索關鍵詞。</vt:lpstr>
      <vt:lpstr>Scopus + Scopus AI 引用文獻索引資料庫</vt:lpstr>
      <vt:lpstr>PowerPoint 簡報</vt:lpstr>
      <vt:lpstr>PowerPoint 簡報</vt:lpstr>
      <vt:lpstr>Scopus + Scopus AI 引用文獻索引資料庫</vt:lpstr>
      <vt:lpstr>PowerPoint 簡報</vt:lpstr>
      <vt:lpstr>PowerPoint 簡報</vt:lpstr>
      <vt:lpstr>PowerPoint 簡報</vt:lpstr>
      <vt:lpstr>PowerPoint 簡報</vt:lpstr>
      <vt:lpstr>PowerPoint 簡報</vt:lpstr>
      <vt:lpstr>華藝線上圖書館-中文博碩士論文CETD</vt:lpstr>
      <vt:lpstr>PowerPoint 簡報</vt:lpstr>
      <vt:lpstr>The New York Times《紐約時報》</vt:lpstr>
      <vt:lpstr>Newspaper Source plus西文報紙全文資料庫 (EBSCOHost平台)</vt:lpstr>
      <vt:lpstr>臺灣新聞智慧網</vt:lpstr>
      <vt:lpstr>PowerPoint 簡報</vt:lpstr>
      <vt:lpstr>課程結束THANKS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2019-06-16T18:33:06Z</dcterms:created>
  <dcterms:modified xsi:type="dcterms:W3CDTF">2026-04-28T01:07:38Z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