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1.jpg" ContentType="image/jpg"/>
  <Override PartName="/ppt/media/image2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70" r:id="rId5"/>
    <p:sldId id="284" r:id="rId6"/>
    <p:sldId id="277" r:id="rId7"/>
    <p:sldId id="276" r:id="rId8"/>
    <p:sldId id="278" r:id="rId9"/>
    <p:sldId id="1240" r:id="rId10"/>
    <p:sldId id="1241" r:id="rId11"/>
    <p:sldId id="1155" r:id="rId12"/>
    <p:sldId id="1234" r:id="rId13"/>
    <p:sldId id="1235" r:id="rId14"/>
    <p:sldId id="1237" r:id="rId15"/>
    <p:sldId id="1238" r:id="rId16"/>
    <p:sldId id="1204" r:id="rId17"/>
    <p:sldId id="1239" r:id="rId18"/>
    <p:sldId id="271" r:id="rId19"/>
    <p:sldId id="1286" r:id="rId20"/>
    <p:sldId id="669" r:id="rId21"/>
    <p:sldId id="750" r:id="rId22"/>
    <p:sldId id="751" r:id="rId23"/>
    <p:sldId id="752" r:id="rId24"/>
    <p:sldId id="747" r:id="rId25"/>
    <p:sldId id="727" r:id="rId26"/>
    <p:sldId id="728" r:id="rId27"/>
    <p:sldId id="1228" r:id="rId28"/>
    <p:sldId id="1270" r:id="rId29"/>
    <p:sldId id="1258" r:id="rId30"/>
    <p:sldId id="1260" r:id="rId31"/>
    <p:sldId id="1244" r:id="rId32"/>
    <p:sldId id="1278" r:id="rId33"/>
    <p:sldId id="1249" r:id="rId34"/>
    <p:sldId id="1285" r:id="rId35"/>
    <p:sldId id="1268" r:id="rId36"/>
    <p:sldId id="1284" r:id="rId37"/>
    <p:sldId id="265" r:id="rId38"/>
    <p:sldId id="1267" r:id="rId39"/>
    <p:sldId id="1288" r:id="rId40"/>
    <p:sldId id="1287" r:id="rId41"/>
    <p:sldId id="294" r:id="rId4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67"/>
    <a:srgbClr val="014E7D"/>
    <a:srgbClr val="F2F2F2"/>
    <a:srgbClr val="3F3F3F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91" autoAdjust="0"/>
    <p:restoredTop sz="94674" autoAdjust="0"/>
  </p:normalViewPr>
  <p:slideViewPr>
    <p:cSldViewPr snapToGrid="0" showGuides="1">
      <p:cViewPr varScale="1">
        <p:scale>
          <a:sx n="104" d="100"/>
          <a:sy n="104" d="100"/>
        </p:scale>
        <p:origin x="144" y="324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431E64-017F-4F4F-A382-E38587800142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2026/3/26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9F8B7F2-7CFD-448C-A818-434AAF9DFE88}" type="datetime1">
              <a:rPr lang="zh-TW" altLang="en-US" noProof="0" smtClean="0"/>
              <a:t>2026/3/26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9230CFA-805A-4FD3-B3A0-DAAA5993DA17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1F02D-F4A0-42EE-8C50-AF40DD412B0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37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cd2893909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cd2893909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36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657edcabb3_9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657edcabb3_9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圖片版面配置區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 title="職稱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 title="副標題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按一下以編輯副標題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 title="職稱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 title="副標題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平形四邊形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標題 1" title="職稱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1" name="文字版面配置區 2" title="副標題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cxnSp>
        <p:nvCxnSpPr>
          <p:cNvPr id="21" name="直線接點​​(S)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平行四邊形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26" name="直線接點​​(S)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形四邊形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​​(S)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對角線條紋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28" name="直線接點​​(S)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形四邊形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6" name="平形四邊形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7" name="標題 1" title="職稱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 </a:t>
            </a:r>
          </a:p>
        </p:txBody>
      </p:sp>
      <p:sp>
        <p:nvSpPr>
          <p:cNvPr id="29" name="內容版面配置區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​​(S)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對角線條紋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28" name="直線接點​​(S)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形四邊形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6" name="平形四邊形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7" name="標題 1" title="職稱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 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5" name="內容預留位置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​​(S)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對角線條紋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28" name="直線接點​​(S)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形四邊形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6" name="平形四邊形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7" name="標題 1" title="職稱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 </a:t>
            </a:r>
          </a:p>
        </p:txBody>
      </p:sp>
      <p:sp>
        <p:nvSpPr>
          <p:cNvPr id="18" name="文字版面配置區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28600" lvl="0" indent="-22860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文字預留位置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1" name="內容預留位置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24" name="內容預留位置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 title="職稱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2"/>
              </a:buCl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2"/>
              </a:buCl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2"/>
              </a:buCl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2"/>
              </a:buCl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 title="職稱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2" name="圖片版面配置區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對角線條紋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28" name="直線接點​​(S)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平行四邊形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0" name="平形四邊形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對角線條紋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29" name="直線接點​​(S)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形四邊形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1" name="平形四邊形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標題 1" title="職稱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 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平形四邊形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8" name="直線接點​​(S)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標題 1" title="職稱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1" name="文字版面配置區 2" title="副標題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cxnSp>
        <p:nvCxnSpPr>
          <p:cNvPr id="21" name="直線接點​​(S)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平行四邊形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26" name="直線接點​​(S)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圖片版面配置區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形四邊形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4"/>
          <p:cNvGrpSpPr/>
          <p:nvPr/>
        </p:nvGrpSpPr>
        <p:grpSpPr>
          <a:xfrm>
            <a:off x="329773" y="385601"/>
            <a:ext cx="11532704" cy="5990749"/>
            <a:chOff x="0" y="-38100"/>
            <a:chExt cx="4556100" cy="2366700"/>
          </a:xfrm>
        </p:grpSpPr>
        <p:sp>
          <p:nvSpPr>
            <p:cNvPr id="15" name="Google Shape;15;p4"/>
            <p:cNvSpPr/>
            <p:nvPr/>
          </p:nvSpPr>
          <p:spPr>
            <a:xfrm>
              <a:off x="0" y="0"/>
              <a:ext cx="4556032" cy="2328460"/>
            </a:xfrm>
            <a:custGeom>
              <a:avLst/>
              <a:gdLst/>
              <a:ahLst/>
              <a:cxnLst/>
              <a:rect l="l" t="t" r="r" b="b"/>
              <a:pathLst>
                <a:path w="4556032" h="2328460" extrusionOk="0">
                  <a:moveTo>
                    <a:pt x="22825" y="0"/>
                  </a:moveTo>
                  <a:lnTo>
                    <a:pt x="4533207" y="0"/>
                  </a:lnTo>
                  <a:cubicBezTo>
                    <a:pt x="4545812" y="0"/>
                    <a:pt x="4556032" y="10219"/>
                    <a:pt x="4556032" y="22825"/>
                  </a:cubicBezTo>
                  <a:lnTo>
                    <a:pt x="4556032" y="2305636"/>
                  </a:lnTo>
                  <a:cubicBezTo>
                    <a:pt x="4556032" y="2318241"/>
                    <a:pt x="4545812" y="2328460"/>
                    <a:pt x="4533207" y="2328460"/>
                  </a:cubicBezTo>
                  <a:lnTo>
                    <a:pt x="22825" y="2328460"/>
                  </a:lnTo>
                  <a:cubicBezTo>
                    <a:pt x="10219" y="2328460"/>
                    <a:pt x="0" y="2318241"/>
                    <a:pt x="0" y="2305636"/>
                  </a:cubicBezTo>
                  <a:lnTo>
                    <a:pt x="0" y="22825"/>
                  </a:lnTo>
                  <a:cubicBezTo>
                    <a:pt x="0" y="10219"/>
                    <a:pt x="10219" y="0"/>
                    <a:pt x="228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 cmpd="sng">
              <a:solidFill>
                <a:srgbClr val="3D72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6" name="Google Shape;16;p4"/>
            <p:cNvSpPr txBox="1"/>
            <p:nvPr/>
          </p:nvSpPr>
          <p:spPr>
            <a:xfrm>
              <a:off x="0" y="-38100"/>
              <a:ext cx="4556100" cy="236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62000" y="894300"/>
            <a:ext cx="8377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744367" y="2758517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rot="2979764">
            <a:off x="10814151" y="5517459"/>
            <a:ext cx="697939" cy="697939"/>
          </a:xfrm>
          <a:custGeom>
            <a:avLst/>
            <a:gdLst/>
            <a:ahLst/>
            <a:cxnLst/>
            <a:rect l="l" t="t" r="r" b="b"/>
            <a:pathLst>
              <a:path w="1046562" h="1046562" extrusionOk="0">
                <a:moveTo>
                  <a:pt x="0" y="0"/>
                </a:moveTo>
                <a:lnTo>
                  <a:pt x="1046562" y="0"/>
                </a:lnTo>
                <a:lnTo>
                  <a:pt x="1046562" y="1046561"/>
                </a:lnTo>
                <a:lnTo>
                  <a:pt x="0" y="1046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852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1176867" y="1564218"/>
            <a:ext cx="9863667" cy="4398433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4" name="Google Shape;78;p5"/>
          <p:cNvSpPr txBox="1">
            <a:spLocks noGrp="1"/>
          </p:cNvSpPr>
          <p:nvPr>
            <p:ph type="title"/>
          </p:nvPr>
        </p:nvSpPr>
        <p:spPr>
          <a:xfrm>
            <a:off x="2724285" y="469135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ea typeface="微軟正黑體 Light" panose="020B03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22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軟正黑體 Light" panose="020B0304030504040204" pitchFamily="34" charset="-12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363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4314"/>
            <a:ext cx="12192000" cy="1035373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895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aseline="0">
                <a:ea typeface="微軟正黑體 Light" panose="020B0304030504040204" pitchFamily="34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30" lvl="0" indent="-508025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261" lvl="1" indent="-508025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891" lvl="2" indent="-508025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522" lvl="3" indent="-508025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8152" lvl="4" indent="-508025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783" lvl="5" indent="-508025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413" lvl="6" indent="-508025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7044" lvl="7" indent="-508025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674" lvl="8" indent="-508025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26447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7"/>
          <p:cNvSpPr txBox="1">
            <a:spLocks noGrp="1"/>
          </p:cNvSpPr>
          <p:nvPr>
            <p:ph type="title"/>
          </p:nvPr>
        </p:nvSpPr>
        <p:spPr>
          <a:xfrm>
            <a:off x="2057800" y="484367"/>
            <a:ext cx="807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682" name="Google Shape;682;p47"/>
          <p:cNvSpPr txBox="1">
            <a:spLocks noGrp="1"/>
          </p:cNvSpPr>
          <p:nvPr>
            <p:ph type="subTitle" idx="1"/>
          </p:nvPr>
        </p:nvSpPr>
        <p:spPr>
          <a:xfrm>
            <a:off x="6500843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83" name="Google Shape;683;p47"/>
          <p:cNvSpPr txBox="1">
            <a:spLocks noGrp="1"/>
          </p:cNvSpPr>
          <p:nvPr>
            <p:ph type="subTitle" idx="2"/>
          </p:nvPr>
        </p:nvSpPr>
        <p:spPr>
          <a:xfrm>
            <a:off x="6876751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84" name="Google Shape;684;p47"/>
          <p:cNvSpPr txBox="1">
            <a:spLocks noGrp="1"/>
          </p:cNvSpPr>
          <p:nvPr>
            <p:ph type="subTitle" idx="3"/>
          </p:nvPr>
        </p:nvSpPr>
        <p:spPr>
          <a:xfrm>
            <a:off x="2376351" y="25393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85" name="Google Shape;685;p47"/>
          <p:cNvSpPr txBox="1">
            <a:spLocks noGrp="1"/>
          </p:cNvSpPr>
          <p:nvPr>
            <p:ph type="subTitle" idx="4"/>
          </p:nvPr>
        </p:nvSpPr>
        <p:spPr>
          <a:xfrm>
            <a:off x="2752500" y="2964800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86" name="Google Shape;686;p47"/>
          <p:cNvSpPr txBox="1">
            <a:spLocks noGrp="1"/>
          </p:cNvSpPr>
          <p:nvPr>
            <p:ph type="subTitle" idx="5"/>
          </p:nvPr>
        </p:nvSpPr>
        <p:spPr>
          <a:xfrm>
            <a:off x="6500800" y="50860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87" name="Google Shape;687;p47"/>
          <p:cNvSpPr txBox="1">
            <a:spLocks noGrp="1"/>
          </p:cNvSpPr>
          <p:nvPr>
            <p:ph type="subTitle" idx="6"/>
          </p:nvPr>
        </p:nvSpPr>
        <p:spPr>
          <a:xfrm>
            <a:off x="6876751" y="55115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88" name="Google Shape;688;p47"/>
          <p:cNvSpPr txBox="1">
            <a:spLocks noGrp="1"/>
          </p:cNvSpPr>
          <p:nvPr>
            <p:ph type="subTitle" idx="7"/>
          </p:nvPr>
        </p:nvSpPr>
        <p:spPr>
          <a:xfrm>
            <a:off x="2376351" y="5086000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89" name="Google Shape;689;p47"/>
          <p:cNvSpPr txBox="1">
            <a:spLocks noGrp="1"/>
          </p:cNvSpPr>
          <p:nvPr>
            <p:ph type="subTitle" idx="8"/>
          </p:nvPr>
        </p:nvSpPr>
        <p:spPr>
          <a:xfrm>
            <a:off x="2752500" y="5511504"/>
            <a:ext cx="2562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/>
          </a:p>
        </p:txBody>
      </p:sp>
      <p:sp>
        <p:nvSpPr>
          <p:cNvPr id="690" name="Google Shape;690;p47"/>
          <p:cNvSpPr/>
          <p:nvPr/>
        </p:nvSpPr>
        <p:spPr>
          <a:xfrm rot="-5400000" flipH="1">
            <a:off x="-4129329" y="2922829"/>
            <a:ext cx="9186761" cy="1173337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1" name="Google Shape;691;p47"/>
          <p:cNvSpPr/>
          <p:nvPr/>
        </p:nvSpPr>
        <p:spPr>
          <a:xfrm rot="5400000">
            <a:off x="-2561733" y="4131251"/>
            <a:ext cx="5695767" cy="156993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2" name="Google Shape;692;p47"/>
          <p:cNvSpPr/>
          <p:nvPr/>
        </p:nvSpPr>
        <p:spPr>
          <a:xfrm rot="147" flipH="1">
            <a:off x="-535861" y="4240130"/>
            <a:ext cx="1873119" cy="279179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3" name="Google Shape;693;p47"/>
          <p:cNvSpPr/>
          <p:nvPr/>
        </p:nvSpPr>
        <p:spPr>
          <a:xfrm rot="-5400000" flipH="1">
            <a:off x="1119281" y="515275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4" name="Google Shape;694;p47"/>
          <p:cNvSpPr/>
          <p:nvPr/>
        </p:nvSpPr>
        <p:spPr>
          <a:xfrm rot="-5400000" flipH="1">
            <a:off x="502015" y="1446652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5" name="Google Shape;695;p47"/>
          <p:cNvSpPr/>
          <p:nvPr/>
        </p:nvSpPr>
        <p:spPr>
          <a:xfrm rot="-5400000" flipH="1">
            <a:off x="1265315" y="230785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6" name="Google Shape;696;p47"/>
          <p:cNvSpPr/>
          <p:nvPr/>
        </p:nvSpPr>
        <p:spPr>
          <a:xfrm rot="5400000" flipH="1">
            <a:off x="7107590" y="2922829"/>
            <a:ext cx="9186761" cy="1173337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7" name="Google Shape;697;p47"/>
          <p:cNvSpPr/>
          <p:nvPr/>
        </p:nvSpPr>
        <p:spPr>
          <a:xfrm rot="-5400000">
            <a:off x="9030987" y="1317811"/>
            <a:ext cx="5695767" cy="156993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8" name="Google Shape;698;p47"/>
          <p:cNvSpPr/>
          <p:nvPr/>
        </p:nvSpPr>
        <p:spPr>
          <a:xfrm rot="-10799853" flipH="1">
            <a:off x="10827763" y="-12933"/>
            <a:ext cx="1873119" cy="279179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99" name="Google Shape;699;p47"/>
          <p:cNvSpPr/>
          <p:nvPr/>
        </p:nvSpPr>
        <p:spPr>
          <a:xfrm rot="5400000" flipH="1">
            <a:off x="10473439" y="682509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0" name="Google Shape;700;p47"/>
          <p:cNvSpPr/>
          <p:nvPr/>
        </p:nvSpPr>
        <p:spPr>
          <a:xfrm rot="5400000" flipH="1">
            <a:off x="10827739" y="164824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1" name="Google Shape;701;p47"/>
          <p:cNvSpPr/>
          <p:nvPr/>
        </p:nvSpPr>
        <p:spPr>
          <a:xfrm rot="5400000" flipH="1">
            <a:off x="11445005" y="535434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2" name="Google Shape;702;p47"/>
          <p:cNvSpPr/>
          <p:nvPr/>
        </p:nvSpPr>
        <p:spPr>
          <a:xfrm rot="5400000" flipH="1">
            <a:off x="10768505" y="457954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03" name="Google Shape;703;p47"/>
          <p:cNvSpPr/>
          <p:nvPr/>
        </p:nvSpPr>
        <p:spPr>
          <a:xfrm rot="-5400000" flipH="1">
            <a:off x="1560381" y="620488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79612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9751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2" y="1454351"/>
            <a:ext cx="11796669" cy="3949300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4902982" y="5704465"/>
            <a:ext cx="7307772" cy="577328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aseline="0">
                <a:latin typeface="Times New Roman" panose="02020603050405020304" pitchFamily="18" charset="0"/>
                <a:ea typeface="微軟正黑體 Light" panose="020B0304030504040204" pitchFamily="34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008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51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51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3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版面配置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 title="項目符號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24" name="直角三角形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5400" y="0"/>
            <a:ext cx="58166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cxnSp>
        <p:nvCxnSpPr>
          <p:cNvPr id="34" name="直線接點​​(S)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版面配置區 4" title="副標題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按一下至副標題樣式</a:t>
            </a:r>
          </a:p>
        </p:txBody>
      </p:sp>
      <p:sp>
        <p:nvSpPr>
          <p:cNvPr id="2" name="標題 1" title="職稱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 </a:t>
            </a:r>
            <a:br>
              <a:rPr lang="zh-TW" altLang="en-US" noProof="0"/>
            </a:br>
            <a:r>
              <a:rPr lang="zh-TW" altLang="en-US" noProof="0"/>
              <a:t>母片標題樣式 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版面配置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直角三角形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圖片版面配置區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9201" y="1308100"/>
            <a:ext cx="5892798" cy="55498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內容版面配置區 2" title="項目符號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25" name="平行四邊形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34" name="直線接點​​(S)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版面配置區 4" title="副標題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按一下至副標題樣式</a:t>
            </a:r>
          </a:p>
        </p:txBody>
      </p:sp>
      <p:sp>
        <p:nvSpPr>
          <p:cNvPr id="19" name="標題 1" title="職稱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 </a:t>
            </a:r>
            <a:br>
              <a:rPr lang="zh-TW" altLang="en-US" noProof="0"/>
            </a:br>
            <a:r>
              <a:rPr lang="zh-TW" altLang="en-US" noProof="0"/>
              <a:t>母片標題樣式 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與副標題進行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接點​​(S)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對角線條紋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28" name="直線接點​​(S)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平形四邊形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8" name="內容版面配置區 3" title="項目符號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IN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zh-TW" altLang="en-US" noProof="0"/>
              <a:t>按一下以編輯母片文字樣式</a:t>
            </a:r>
          </a:p>
          <a:p>
            <a:pPr lvl="1" rtl="0">
              <a:buClr>
                <a:schemeClr val="accent2"/>
              </a:buClr>
            </a:pPr>
            <a:r>
              <a:rPr lang="zh-TW" altLang="en-US" noProof="0"/>
              <a:t>第二層</a:t>
            </a:r>
          </a:p>
          <a:p>
            <a:pPr lvl="2" rtl="0">
              <a:buClr>
                <a:schemeClr val="accent2"/>
              </a:buClr>
            </a:pPr>
            <a:r>
              <a:rPr lang="zh-TW" altLang="en-US" noProof="0"/>
              <a:t>第三層</a:t>
            </a:r>
          </a:p>
          <a:p>
            <a:pPr lvl="3" rtl="0">
              <a:buClr>
                <a:schemeClr val="accent2"/>
              </a:buClr>
            </a:pPr>
            <a:r>
              <a:rPr lang="zh-TW" altLang="en-US" noProof="0"/>
              <a:t>第四層</a:t>
            </a:r>
          </a:p>
          <a:p>
            <a:pPr lvl="4" rtl="0">
              <a:buClr>
                <a:schemeClr val="accent2"/>
              </a:buClr>
            </a:pPr>
            <a:r>
              <a:rPr lang="zh-TW" altLang="en-US" noProof="0"/>
              <a:t>第五層</a:t>
            </a:r>
          </a:p>
        </p:txBody>
      </p:sp>
      <p:sp>
        <p:nvSpPr>
          <p:cNvPr id="19" name="文字預留位置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內容版面配置區 5" title="項目符號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IN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zh-TW" altLang="en-US" noProof="0"/>
              <a:t>按一下以編輯母片文字樣式</a:t>
            </a:r>
          </a:p>
          <a:p>
            <a:pPr lvl="1" rtl="0">
              <a:buClr>
                <a:schemeClr val="accent2"/>
              </a:buClr>
            </a:pPr>
            <a:r>
              <a:rPr lang="zh-TW" altLang="en-US" noProof="0"/>
              <a:t>第二層</a:t>
            </a:r>
          </a:p>
          <a:p>
            <a:pPr lvl="2" rtl="0">
              <a:buClr>
                <a:schemeClr val="accent2"/>
              </a:buClr>
            </a:pPr>
            <a:r>
              <a:rPr lang="zh-TW" altLang="en-US" noProof="0"/>
              <a:t>第三層</a:t>
            </a:r>
          </a:p>
          <a:p>
            <a:pPr lvl="3" rtl="0">
              <a:buClr>
                <a:schemeClr val="accent2"/>
              </a:buClr>
            </a:pPr>
            <a:r>
              <a:rPr lang="zh-TW" altLang="en-US" noProof="0"/>
              <a:t>第四層</a:t>
            </a:r>
          </a:p>
          <a:p>
            <a:pPr lvl="4" rtl="0">
              <a:buClr>
                <a:schemeClr val="accent2"/>
              </a:buClr>
            </a:pPr>
            <a:r>
              <a:rPr lang="zh-TW" altLang="en-US" noProof="0"/>
              <a:t>第五層</a:t>
            </a:r>
          </a:p>
        </p:txBody>
      </p:sp>
      <p:sp>
        <p:nvSpPr>
          <p:cNvPr id="24" name="文字版面配置區 4" title="副標題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按一下至副標題樣式</a:t>
            </a:r>
          </a:p>
        </p:txBody>
      </p:sp>
      <p:sp>
        <p:nvSpPr>
          <p:cNvPr id="36" name="平形四邊形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7" name="標題 1" title="職稱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對角線條紋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30" name="直線接點​​(S)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平形四邊形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3" name="平形四邊形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4" name="文字版面配置區 4" title="副標題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按一下至副標題樣式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7" name="標題 1" title="職稱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 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此處輸入文字</a:t>
            </a:r>
          </a:p>
        </p:txBody>
      </p:sp>
      <p:sp>
        <p:nvSpPr>
          <p:cNvPr id="20" name="圖表預留位置 2" title="圖表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按一下圖示以新增圖表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表格預留位置 11" title="表格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按一下圖示以新增表格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對角線條紋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cxnSp>
          <p:nvCxnSpPr>
            <p:cNvPr id="28" name="直線接點​​(S)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平形四邊形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6" name="平形四邊形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7" name="文字版面配置區 4" title="副標題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zh-TW" altLang="en-US" noProof="0"/>
              <a:t>按一下至副標題樣式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7" name="標題 1" title="職稱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片版面配置區 31" title="影像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noProof="0"/>
              <a:t>在這裡插入影像或將影像拖放到這裡</a:t>
            </a:r>
          </a:p>
        </p:txBody>
      </p:sp>
      <p:cxnSp>
        <p:nvCxnSpPr>
          <p:cNvPr id="6" name="直線接點​​(S)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1" title="職稱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在此放入標題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謝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title="職稱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文字版面配置區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姓名</a:t>
            </a:r>
          </a:p>
        </p:txBody>
      </p:sp>
      <p:sp>
        <p:nvSpPr>
          <p:cNvPr id="10" name="文字版面配置區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電話號碼</a:t>
            </a:r>
          </a:p>
        </p:txBody>
      </p:sp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電子郵件 </a:t>
            </a:r>
          </a:p>
        </p:txBody>
      </p:sp>
      <p:sp>
        <p:nvSpPr>
          <p:cNvPr id="13" name="文字版面配置區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公司網站</a:t>
            </a:r>
          </a:p>
        </p:txBody>
      </p:sp>
      <p:sp>
        <p:nvSpPr>
          <p:cNvPr id="14" name="圖案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案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案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圖案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22" name="直線接點​​(S)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​​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圖片版面配置區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新增頁尾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699F50C-BE38-4BD0-BA84-9B090E1F2B9B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9" name="標題版面配置區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7" r:id="rId25"/>
    <p:sldLayoutId id="2147483728" r:id="rId26"/>
    <p:sldLayoutId id="2147483729" r:id="rId27"/>
    <p:sldLayoutId id="2147483730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ibrary.pu.edu.tw/p/426-1054-157.php?Lang=zh-tw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umper.lib.pu.edu.tw/resourceDetail?resourceType=databases&amp;id=10H20C100" TargetMode="Externa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lipedu.parenting.com.tw/article/009473?rec=i2i&amp;from_id=008919&amp;from_index=2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jumper.lib.pu.edu.tw/resourceDetail?resourceType=databases&amp;id=10H20C100" TargetMode="Externa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jumper.lib.pu.edu.tw/resourceDetail?resourceType=databases&amp;id=10110010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ul.blog.ntu.edu.tw/archives/36374" TargetMode="External"/><Relationship Id="rId2" Type="http://schemas.openxmlformats.org/officeDocument/2006/relationships/hyperlink" Target="https://jumper.lib.pu.edu.tw/sendURLApiV3?dbid=106100100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gemini.google.com/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gemini.google/overview/storybook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tdcenter.pu.edu.tw/p/412-1061-4972.php?Lang=zh-tw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ext.com.tw/article/81728/notebooklm-tutorial" TargetMode="External"/><Relationship Id="rId2" Type="http://schemas.openxmlformats.org/officeDocument/2006/relationships/hyperlink" Target="https://notebooklm.google.com/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ext.com.tw/article/81728/notebooklm-tutorial" TargetMode="External"/><Relationship Id="rId2" Type="http://schemas.openxmlformats.org/officeDocument/2006/relationships/hyperlink" Target="https://notebooklm.google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booklm.google.com/" TargetMode="Externa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webstore.google.com/detail/notebooklm-ultra-exporter/afchokljnhhggkhedfbmkcmdagjmjchj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youtube.com/channel/UCNkm31jX3472Ef5PGFroacQ" TargetMode="Externa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104.com.tw/notebooklm-slide-edit/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pu.edu.tw/?Lang=zh-tw" TargetMode="External"/><Relationship Id="rId2" Type="http://schemas.openxmlformats.org/officeDocument/2006/relationships/hyperlink" Target="https://forms.gle/fJdaCMHXZ6Mn4ckf6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ressplay.cc/project/2667A183130728C4AE30928EF3CFF4DD/articles/9E03B4FCD456ED77CB40AD8EC07A01DE?srsltid=AfmBOooFjCxp47DokfaxL9zog-nOVyjeMrJDbJcvNJHzFWlqKTcCUZx6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/>
        </p:nvSpPr>
        <p:spPr>
          <a:xfrm>
            <a:off x="1509707" y="2234911"/>
            <a:ext cx="95236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1406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chivo Black"/>
                <a:sym typeface="Archivo Black"/>
              </a:rPr>
              <a:t>生成式</a:t>
            </a:r>
            <a:r>
              <a:rPr lang="en-US" altLang="zh-TW" sz="4400" b="1" dirty="0">
                <a:solidFill>
                  <a:srgbClr val="01406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chivo Black"/>
                <a:sym typeface="Archivo Black"/>
              </a:rPr>
              <a:t>AI</a:t>
            </a:r>
            <a:r>
              <a:rPr lang="zh-TW" altLang="en-US" sz="4400" b="1" dirty="0">
                <a:solidFill>
                  <a:srgbClr val="01406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chivo Black"/>
                <a:sym typeface="Archivo Black"/>
              </a:rPr>
              <a:t>在圖書館資訊檢索的應用</a:t>
            </a:r>
            <a:endParaRPr sz="4400" b="1" dirty="0">
              <a:solidFill>
                <a:srgbClr val="014067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64" name="Google Shape;64;p11"/>
          <p:cNvGrpSpPr/>
          <p:nvPr/>
        </p:nvGrpSpPr>
        <p:grpSpPr>
          <a:xfrm>
            <a:off x="5901434" y="5065933"/>
            <a:ext cx="5285217" cy="723768"/>
            <a:chOff x="0" y="-38100"/>
            <a:chExt cx="2087987" cy="285933"/>
          </a:xfrm>
        </p:grpSpPr>
        <p:sp>
          <p:nvSpPr>
            <p:cNvPr id="65" name="Google Shape;65;p11"/>
            <p:cNvSpPr/>
            <p:nvPr/>
          </p:nvSpPr>
          <p:spPr>
            <a:xfrm>
              <a:off x="0" y="0"/>
              <a:ext cx="2087987" cy="247833"/>
            </a:xfrm>
            <a:custGeom>
              <a:avLst/>
              <a:gdLst/>
              <a:ahLst/>
              <a:cxnLst/>
              <a:rect l="l" t="t" r="r" b="b"/>
              <a:pathLst>
                <a:path w="2087987" h="247833" extrusionOk="0">
                  <a:moveTo>
                    <a:pt x="49804" y="0"/>
                  </a:moveTo>
                  <a:lnTo>
                    <a:pt x="2038183" y="0"/>
                  </a:lnTo>
                  <a:cubicBezTo>
                    <a:pt x="2051392" y="0"/>
                    <a:pt x="2064060" y="5247"/>
                    <a:pt x="2073400" y="14587"/>
                  </a:cubicBezTo>
                  <a:cubicBezTo>
                    <a:pt x="2082740" y="23927"/>
                    <a:pt x="2087987" y="36595"/>
                    <a:pt x="2087987" y="49804"/>
                  </a:cubicBezTo>
                  <a:lnTo>
                    <a:pt x="2087987" y="198029"/>
                  </a:lnTo>
                  <a:cubicBezTo>
                    <a:pt x="2087987" y="211238"/>
                    <a:pt x="2082740" y="223906"/>
                    <a:pt x="2073400" y="233246"/>
                  </a:cubicBezTo>
                  <a:cubicBezTo>
                    <a:pt x="2064060" y="242586"/>
                    <a:pt x="2051392" y="247833"/>
                    <a:pt x="2038183" y="247833"/>
                  </a:cubicBezTo>
                  <a:lnTo>
                    <a:pt x="49804" y="247833"/>
                  </a:lnTo>
                  <a:cubicBezTo>
                    <a:pt x="36595" y="247833"/>
                    <a:pt x="23927" y="242586"/>
                    <a:pt x="14587" y="233246"/>
                  </a:cubicBezTo>
                  <a:cubicBezTo>
                    <a:pt x="5247" y="223906"/>
                    <a:pt x="0" y="211238"/>
                    <a:pt x="0" y="198029"/>
                  </a:cubicBezTo>
                  <a:lnTo>
                    <a:pt x="0" y="49804"/>
                  </a:lnTo>
                  <a:cubicBezTo>
                    <a:pt x="0" y="36595"/>
                    <a:pt x="5247" y="23927"/>
                    <a:pt x="14587" y="14587"/>
                  </a:cubicBezTo>
                  <a:cubicBezTo>
                    <a:pt x="23927" y="5247"/>
                    <a:pt x="36595" y="0"/>
                    <a:pt x="49804" y="0"/>
                  </a:cubicBezTo>
                  <a:close/>
                </a:path>
              </a:pathLst>
            </a:custGeom>
            <a:solidFill>
              <a:srgbClr val="FDCF5C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66" name="Google Shape;66;p11"/>
            <p:cNvSpPr txBox="1"/>
            <p:nvPr/>
          </p:nvSpPr>
          <p:spPr>
            <a:xfrm>
              <a:off x="0" y="-38100"/>
              <a:ext cx="2087987" cy="285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11"/>
          <p:cNvGrpSpPr/>
          <p:nvPr/>
        </p:nvGrpSpPr>
        <p:grpSpPr>
          <a:xfrm>
            <a:off x="4348329" y="3948845"/>
            <a:ext cx="6933074" cy="1889166"/>
            <a:chOff x="0" y="-38100"/>
            <a:chExt cx="2087987" cy="285933"/>
          </a:xfrm>
        </p:grpSpPr>
        <p:sp>
          <p:nvSpPr>
            <p:cNvPr id="68" name="Google Shape;68;p11"/>
            <p:cNvSpPr/>
            <p:nvPr/>
          </p:nvSpPr>
          <p:spPr>
            <a:xfrm>
              <a:off x="0" y="0"/>
              <a:ext cx="2087987" cy="247833"/>
            </a:xfrm>
            <a:custGeom>
              <a:avLst/>
              <a:gdLst/>
              <a:ahLst/>
              <a:cxnLst/>
              <a:rect l="l" t="t" r="r" b="b"/>
              <a:pathLst>
                <a:path w="2087987" h="247833" extrusionOk="0">
                  <a:moveTo>
                    <a:pt x="49804" y="0"/>
                  </a:moveTo>
                  <a:lnTo>
                    <a:pt x="2038183" y="0"/>
                  </a:lnTo>
                  <a:cubicBezTo>
                    <a:pt x="2051392" y="0"/>
                    <a:pt x="2064060" y="5247"/>
                    <a:pt x="2073400" y="14587"/>
                  </a:cubicBezTo>
                  <a:cubicBezTo>
                    <a:pt x="2082740" y="23927"/>
                    <a:pt x="2087987" y="36595"/>
                    <a:pt x="2087987" y="49804"/>
                  </a:cubicBezTo>
                  <a:lnTo>
                    <a:pt x="2087987" y="198029"/>
                  </a:lnTo>
                  <a:cubicBezTo>
                    <a:pt x="2087987" y="211238"/>
                    <a:pt x="2082740" y="223906"/>
                    <a:pt x="2073400" y="233246"/>
                  </a:cubicBezTo>
                  <a:cubicBezTo>
                    <a:pt x="2064060" y="242586"/>
                    <a:pt x="2051392" y="247833"/>
                    <a:pt x="2038183" y="247833"/>
                  </a:cubicBezTo>
                  <a:lnTo>
                    <a:pt x="49804" y="247833"/>
                  </a:lnTo>
                  <a:cubicBezTo>
                    <a:pt x="36595" y="247833"/>
                    <a:pt x="23927" y="242586"/>
                    <a:pt x="14587" y="233246"/>
                  </a:cubicBezTo>
                  <a:cubicBezTo>
                    <a:pt x="5247" y="223906"/>
                    <a:pt x="0" y="211238"/>
                    <a:pt x="0" y="198029"/>
                  </a:cubicBezTo>
                  <a:lnTo>
                    <a:pt x="0" y="49804"/>
                  </a:lnTo>
                  <a:cubicBezTo>
                    <a:pt x="0" y="36595"/>
                    <a:pt x="5247" y="23927"/>
                    <a:pt x="14587" y="14587"/>
                  </a:cubicBezTo>
                  <a:cubicBezTo>
                    <a:pt x="23927" y="5247"/>
                    <a:pt x="36595" y="0"/>
                    <a:pt x="49804" y="0"/>
                  </a:cubicBezTo>
                  <a:close/>
                </a:path>
              </a:pathLst>
            </a:custGeom>
            <a:solidFill>
              <a:srgbClr val="D65C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69" name="Google Shape;69;p11"/>
            <p:cNvSpPr txBox="1"/>
            <p:nvPr/>
          </p:nvSpPr>
          <p:spPr>
            <a:xfrm>
              <a:off x="0" y="-38100"/>
              <a:ext cx="2087987" cy="285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11"/>
          <p:cNvGrpSpPr/>
          <p:nvPr/>
        </p:nvGrpSpPr>
        <p:grpSpPr>
          <a:xfrm>
            <a:off x="9520260" y="-322875"/>
            <a:ext cx="1464358" cy="1464358"/>
            <a:chOff x="0" y="0"/>
            <a:chExt cx="812800" cy="812800"/>
          </a:xfrm>
        </p:grpSpPr>
        <p:sp>
          <p:nvSpPr>
            <p:cNvPr id="72" name="Google Shape;7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A4A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73" name="Google Shape;73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11"/>
          <p:cNvGrpSpPr/>
          <p:nvPr/>
        </p:nvGrpSpPr>
        <p:grpSpPr>
          <a:xfrm>
            <a:off x="10339513" y="306934"/>
            <a:ext cx="742483" cy="742483"/>
            <a:chOff x="0" y="0"/>
            <a:chExt cx="812800" cy="812800"/>
          </a:xfrm>
        </p:grpSpPr>
        <p:sp>
          <p:nvSpPr>
            <p:cNvPr id="75" name="Google Shape;7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5C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76" name="Google Shape;76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11"/>
          <p:cNvGrpSpPr/>
          <p:nvPr/>
        </p:nvGrpSpPr>
        <p:grpSpPr>
          <a:xfrm>
            <a:off x="10615487" y="-511545"/>
            <a:ext cx="2057400" cy="2057400"/>
            <a:chOff x="0" y="0"/>
            <a:chExt cx="812800" cy="812800"/>
          </a:xfrm>
        </p:grpSpPr>
        <p:sp>
          <p:nvSpPr>
            <p:cNvPr id="78" name="Google Shape;78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79" name="Google Shape;79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11"/>
          <p:cNvGrpSpPr/>
          <p:nvPr/>
        </p:nvGrpSpPr>
        <p:grpSpPr>
          <a:xfrm>
            <a:off x="10552472" y="886774"/>
            <a:ext cx="728931" cy="728931"/>
            <a:chOff x="0" y="0"/>
            <a:chExt cx="812800" cy="812800"/>
          </a:xfrm>
        </p:grpSpPr>
        <p:sp>
          <p:nvSpPr>
            <p:cNvPr id="81" name="Google Shape;81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92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82" name="Google Shape;82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11"/>
          <p:cNvGrpSpPr/>
          <p:nvPr/>
        </p:nvGrpSpPr>
        <p:grpSpPr>
          <a:xfrm>
            <a:off x="11081996" y="1141483"/>
            <a:ext cx="1528377" cy="1528377"/>
            <a:chOff x="0" y="0"/>
            <a:chExt cx="812800" cy="812800"/>
          </a:xfrm>
        </p:grpSpPr>
        <p:sp>
          <p:nvSpPr>
            <p:cNvPr id="84" name="Google Shape;84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A4A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85" name="Google Shape;85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11"/>
          <p:cNvGrpSpPr/>
          <p:nvPr/>
        </p:nvGrpSpPr>
        <p:grpSpPr>
          <a:xfrm>
            <a:off x="10252439" y="1601833"/>
            <a:ext cx="373529" cy="373529"/>
            <a:chOff x="0" y="0"/>
            <a:chExt cx="812800" cy="812800"/>
          </a:xfrm>
        </p:grpSpPr>
        <p:sp>
          <p:nvSpPr>
            <p:cNvPr id="87" name="Google Shape;87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A4A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88" name="Google Shape;88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1"/>
          <p:cNvGrpSpPr/>
          <p:nvPr/>
        </p:nvGrpSpPr>
        <p:grpSpPr>
          <a:xfrm>
            <a:off x="9286112" y="1770986"/>
            <a:ext cx="234148" cy="234148"/>
            <a:chOff x="0" y="0"/>
            <a:chExt cx="812800" cy="812800"/>
          </a:xfrm>
        </p:grpSpPr>
        <p:sp>
          <p:nvSpPr>
            <p:cNvPr id="90" name="Google Shape;9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A4A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91" name="Google Shape;91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1"/>
          <p:cNvGrpSpPr/>
          <p:nvPr/>
        </p:nvGrpSpPr>
        <p:grpSpPr>
          <a:xfrm>
            <a:off x="10481284" y="1898952"/>
            <a:ext cx="144685" cy="144685"/>
            <a:chOff x="0" y="0"/>
            <a:chExt cx="812800" cy="812800"/>
          </a:xfrm>
        </p:grpSpPr>
        <p:sp>
          <p:nvSpPr>
            <p:cNvPr id="93" name="Google Shape;9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5C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94" name="Google Shape;94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1"/>
          <p:cNvGrpSpPr/>
          <p:nvPr/>
        </p:nvGrpSpPr>
        <p:grpSpPr>
          <a:xfrm>
            <a:off x="531954" y="3482845"/>
            <a:ext cx="307692" cy="307692"/>
            <a:chOff x="0" y="0"/>
            <a:chExt cx="812800" cy="812800"/>
          </a:xfrm>
        </p:grpSpPr>
        <p:sp>
          <p:nvSpPr>
            <p:cNvPr id="96" name="Google Shape;9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5C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97" name="Google Shape;97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1"/>
          <p:cNvGrpSpPr/>
          <p:nvPr/>
        </p:nvGrpSpPr>
        <p:grpSpPr>
          <a:xfrm>
            <a:off x="10738489" y="2005134"/>
            <a:ext cx="77004" cy="77004"/>
            <a:chOff x="0" y="0"/>
            <a:chExt cx="812800" cy="812800"/>
          </a:xfrm>
        </p:grpSpPr>
        <p:sp>
          <p:nvSpPr>
            <p:cNvPr id="99" name="Google Shape;9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0" name="Google Shape;100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1"/>
          <p:cNvGrpSpPr/>
          <p:nvPr/>
        </p:nvGrpSpPr>
        <p:grpSpPr>
          <a:xfrm>
            <a:off x="11827535" y="2305395"/>
            <a:ext cx="728931" cy="728931"/>
            <a:chOff x="0" y="0"/>
            <a:chExt cx="812800" cy="812800"/>
          </a:xfrm>
        </p:grpSpPr>
        <p:sp>
          <p:nvSpPr>
            <p:cNvPr id="102" name="Google Shape;10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5C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3" name="Google Shape;103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1"/>
          <p:cNvGrpSpPr/>
          <p:nvPr/>
        </p:nvGrpSpPr>
        <p:grpSpPr>
          <a:xfrm>
            <a:off x="9025564" y="-159891"/>
            <a:ext cx="933650" cy="933650"/>
            <a:chOff x="0" y="0"/>
            <a:chExt cx="812800" cy="812800"/>
          </a:xfrm>
        </p:grpSpPr>
        <p:sp>
          <p:nvSpPr>
            <p:cNvPr id="105" name="Google Shape;10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6" name="Google Shape;106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1"/>
          <p:cNvGrpSpPr/>
          <p:nvPr/>
        </p:nvGrpSpPr>
        <p:grpSpPr>
          <a:xfrm>
            <a:off x="9959214" y="-349339"/>
            <a:ext cx="656273" cy="656273"/>
            <a:chOff x="0" y="0"/>
            <a:chExt cx="812800" cy="812800"/>
          </a:xfrm>
        </p:grpSpPr>
        <p:sp>
          <p:nvSpPr>
            <p:cNvPr id="108" name="Google Shape;108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92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09" name="Google Shape;109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1"/>
          <p:cNvGrpSpPr/>
          <p:nvPr/>
        </p:nvGrpSpPr>
        <p:grpSpPr>
          <a:xfrm rot="10800000">
            <a:off x="1337412" y="5756683"/>
            <a:ext cx="1464358" cy="1464358"/>
            <a:chOff x="0" y="0"/>
            <a:chExt cx="812800" cy="812800"/>
          </a:xfrm>
        </p:grpSpPr>
        <p:sp>
          <p:nvSpPr>
            <p:cNvPr id="111" name="Google Shape;111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92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12" name="Google Shape;112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1"/>
          <p:cNvGrpSpPr/>
          <p:nvPr/>
        </p:nvGrpSpPr>
        <p:grpSpPr>
          <a:xfrm rot="10800000">
            <a:off x="1240033" y="5848749"/>
            <a:ext cx="742483" cy="742483"/>
            <a:chOff x="0" y="0"/>
            <a:chExt cx="812800" cy="812800"/>
          </a:xfrm>
        </p:grpSpPr>
        <p:sp>
          <p:nvSpPr>
            <p:cNvPr id="114" name="Google Shape;114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15" name="Google Shape;115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1"/>
          <p:cNvGrpSpPr/>
          <p:nvPr/>
        </p:nvGrpSpPr>
        <p:grpSpPr>
          <a:xfrm rot="10800000">
            <a:off x="-350858" y="5352311"/>
            <a:ext cx="2057400" cy="2057400"/>
            <a:chOff x="0" y="0"/>
            <a:chExt cx="812800" cy="812800"/>
          </a:xfrm>
        </p:grpSpPr>
        <p:sp>
          <p:nvSpPr>
            <p:cNvPr id="117" name="Google Shape;117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5C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18" name="Google Shape;118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1"/>
          <p:cNvGrpSpPr/>
          <p:nvPr/>
        </p:nvGrpSpPr>
        <p:grpSpPr>
          <a:xfrm rot="10800000">
            <a:off x="1040627" y="5282461"/>
            <a:ext cx="728931" cy="728931"/>
            <a:chOff x="0" y="0"/>
            <a:chExt cx="812800" cy="812800"/>
          </a:xfrm>
        </p:grpSpPr>
        <p:sp>
          <p:nvSpPr>
            <p:cNvPr id="120" name="Google Shape;12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A4A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21" name="Google Shape;121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1"/>
          <p:cNvGrpSpPr/>
          <p:nvPr/>
        </p:nvGrpSpPr>
        <p:grpSpPr>
          <a:xfrm rot="10800000">
            <a:off x="-288345" y="4228306"/>
            <a:ext cx="1528377" cy="1528377"/>
            <a:chOff x="0" y="0"/>
            <a:chExt cx="812800" cy="812800"/>
          </a:xfrm>
        </p:grpSpPr>
        <p:sp>
          <p:nvSpPr>
            <p:cNvPr id="123" name="Google Shape;12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24" name="Google Shape;124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1"/>
          <p:cNvGrpSpPr/>
          <p:nvPr/>
        </p:nvGrpSpPr>
        <p:grpSpPr>
          <a:xfrm rot="10800000">
            <a:off x="1696062" y="4922804"/>
            <a:ext cx="373529" cy="373529"/>
            <a:chOff x="0" y="0"/>
            <a:chExt cx="812800" cy="812800"/>
          </a:xfrm>
        </p:grpSpPr>
        <p:sp>
          <p:nvSpPr>
            <p:cNvPr id="126" name="Google Shape;12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27" name="Google Shape;127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1"/>
          <p:cNvGrpSpPr/>
          <p:nvPr/>
        </p:nvGrpSpPr>
        <p:grpSpPr>
          <a:xfrm rot="10800000">
            <a:off x="1696062" y="4854530"/>
            <a:ext cx="144685" cy="144685"/>
            <a:chOff x="0" y="0"/>
            <a:chExt cx="812800" cy="812800"/>
          </a:xfrm>
        </p:grpSpPr>
        <p:sp>
          <p:nvSpPr>
            <p:cNvPr id="129" name="Google Shape;12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5C5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30" name="Google Shape;130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1"/>
          <p:cNvGrpSpPr/>
          <p:nvPr/>
        </p:nvGrpSpPr>
        <p:grpSpPr>
          <a:xfrm rot="10800000">
            <a:off x="1506536" y="4816027"/>
            <a:ext cx="77004" cy="77004"/>
            <a:chOff x="0" y="0"/>
            <a:chExt cx="812800" cy="812800"/>
          </a:xfrm>
        </p:grpSpPr>
        <p:sp>
          <p:nvSpPr>
            <p:cNvPr id="132" name="Google Shape;13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33" name="Google Shape;133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1"/>
          <p:cNvGrpSpPr/>
          <p:nvPr/>
        </p:nvGrpSpPr>
        <p:grpSpPr>
          <a:xfrm rot="10800000">
            <a:off x="-234436" y="3863840"/>
            <a:ext cx="728931" cy="728931"/>
            <a:chOff x="0" y="0"/>
            <a:chExt cx="812800" cy="812800"/>
          </a:xfrm>
        </p:grpSpPr>
        <p:sp>
          <p:nvSpPr>
            <p:cNvPr id="135" name="Google Shape;13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928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36" name="Google Shape;136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1"/>
          <p:cNvGrpSpPr/>
          <p:nvPr/>
        </p:nvGrpSpPr>
        <p:grpSpPr>
          <a:xfrm rot="10800000">
            <a:off x="2362816" y="6124407"/>
            <a:ext cx="933650" cy="933650"/>
            <a:chOff x="0" y="0"/>
            <a:chExt cx="812800" cy="812800"/>
          </a:xfrm>
        </p:grpSpPr>
        <p:sp>
          <p:nvSpPr>
            <p:cNvPr id="138" name="Google Shape;138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BA3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39" name="Google Shape;139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1"/>
          <p:cNvGrpSpPr/>
          <p:nvPr/>
        </p:nvGrpSpPr>
        <p:grpSpPr>
          <a:xfrm rot="10800000">
            <a:off x="1706542" y="6591232"/>
            <a:ext cx="656273" cy="656273"/>
            <a:chOff x="0" y="0"/>
            <a:chExt cx="812800" cy="812800"/>
          </a:xfrm>
        </p:grpSpPr>
        <p:sp>
          <p:nvSpPr>
            <p:cNvPr id="141" name="Google Shape;141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6A4A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42" name="Google Shape;142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11"/>
          <p:cNvSpPr/>
          <p:nvPr/>
        </p:nvSpPr>
        <p:spPr>
          <a:xfrm rot="2977784">
            <a:off x="10421682" y="5345763"/>
            <a:ext cx="408572" cy="408572"/>
          </a:xfrm>
          <a:custGeom>
            <a:avLst/>
            <a:gdLst/>
            <a:ahLst/>
            <a:cxnLst/>
            <a:rect l="l" t="t" r="r" b="b"/>
            <a:pathLst>
              <a:path w="612858" h="612858" extrusionOk="0">
                <a:moveTo>
                  <a:pt x="0" y="0"/>
                </a:moveTo>
                <a:lnTo>
                  <a:pt x="612858" y="0"/>
                </a:lnTo>
                <a:lnTo>
                  <a:pt x="612858" y="612858"/>
                </a:lnTo>
                <a:lnTo>
                  <a:pt x="0" y="612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1"/>
          <p:cNvSpPr/>
          <p:nvPr/>
        </p:nvSpPr>
        <p:spPr>
          <a:xfrm>
            <a:off x="5804167" y="102408"/>
            <a:ext cx="369287" cy="432145"/>
          </a:xfrm>
          <a:custGeom>
            <a:avLst/>
            <a:gdLst/>
            <a:ahLst/>
            <a:cxnLst/>
            <a:rect l="l" t="t" r="r" b="b"/>
            <a:pathLst>
              <a:path w="553931" h="648217" extrusionOk="0">
                <a:moveTo>
                  <a:pt x="0" y="0"/>
                </a:moveTo>
                <a:lnTo>
                  <a:pt x="553930" y="0"/>
                </a:lnTo>
                <a:lnTo>
                  <a:pt x="553930" y="648217"/>
                </a:lnTo>
                <a:lnTo>
                  <a:pt x="0" y="648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8" name="Google Shape;148;p11"/>
          <p:cNvSpPr txBox="1"/>
          <p:nvPr/>
        </p:nvSpPr>
        <p:spPr>
          <a:xfrm>
            <a:off x="7069383" y="256900"/>
            <a:ext cx="601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 dirty="0">
                <a:solidFill>
                  <a:srgbClr val="717F86"/>
                </a:solidFill>
                <a:latin typeface="Open Sans"/>
                <a:ea typeface="Open Sans"/>
                <a:cs typeface="Open Sans"/>
                <a:sym typeface="Open Sans"/>
              </a:rPr>
              <a:t>SERVICE</a:t>
            </a:r>
            <a:endParaRPr sz="1200" dirty="0"/>
          </a:p>
        </p:txBody>
      </p:sp>
      <p:sp>
        <p:nvSpPr>
          <p:cNvPr id="149" name="Google Shape;149;p11"/>
          <p:cNvSpPr txBox="1"/>
          <p:nvPr/>
        </p:nvSpPr>
        <p:spPr>
          <a:xfrm>
            <a:off x="8043651" y="256900"/>
            <a:ext cx="729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 dirty="0">
                <a:solidFill>
                  <a:srgbClr val="717F86"/>
                </a:solidFill>
                <a:latin typeface="Open Sans"/>
                <a:ea typeface="Open Sans"/>
                <a:cs typeface="Open Sans"/>
                <a:sym typeface="Open Sans"/>
              </a:rPr>
              <a:t>CONTACT</a:t>
            </a:r>
            <a:endParaRPr sz="1200" dirty="0"/>
          </a:p>
        </p:txBody>
      </p:sp>
      <p:sp>
        <p:nvSpPr>
          <p:cNvPr id="150" name="Google Shape;150;p11"/>
          <p:cNvSpPr txBox="1"/>
          <p:nvPr/>
        </p:nvSpPr>
        <p:spPr>
          <a:xfrm>
            <a:off x="6153070" y="256904"/>
            <a:ext cx="4436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 dirty="0">
                <a:solidFill>
                  <a:srgbClr val="717F86"/>
                </a:solidFill>
                <a:latin typeface="Open Sans"/>
                <a:ea typeface="Open Sans"/>
                <a:cs typeface="Open Sans"/>
                <a:sym typeface="Open Sans"/>
              </a:rPr>
              <a:t>ABUT</a:t>
            </a:r>
            <a:endParaRPr sz="1200" dirty="0"/>
          </a:p>
        </p:txBody>
      </p:sp>
      <p:sp>
        <p:nvSpPr>
          <p:cNvPr id="151" name="Google Shape;151;p11"/>
          <p:cNvSpPr txBox="1"/>
          <p:nvPr/>
        </p:nvSpPr>
        <p:spPr>
          <a:xfrm>
            <a:off x="5189475" y="256904"/>
            <a:ext cx="38913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EFCF1"/>
                </a:solidFill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 sz="1200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C9D9057D-A864-4B91-AFE0-7E3C4C10224D}"/>
              </a:ext>
            </a:extLst>
          </p:cNvPr>
          <p:cNvSpPr/>
          <p:nvPr/>
        </p:nvSpPr>
        <p:spPr>
          <a:xfrm>
            <a:off x="4297159" y="4466688"/>
            <a:ext cx="6854215" cy="115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知識服務組   姜義臺 </a:t>
            </a:r>
          </a:p>
          <a:p>
            <a:r>
              <a:rPr lang="zh-TW" altLang="en-US" sz="1867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資源查找　資料庫　博碩士論文　教師指定參考書　期刊　報紙</a:t>
            </a:r>
          </a:p>
          <a:p>
            <a:r>
              <a:rPr lang="en-US" altLang="zh-TW" sz="1867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Phone</a:t>
            </a:r>
            <a:r>
              <a:rPr lang="zh-TW" altLang="en-US" sz="1867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67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04-26328001-11633</a:t>
            </a:r>
            <a:r>
              <a:rPr lang="zh-TW" altLang="en-US" sz="1867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67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867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67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pu105B0@pu.edu.tw</a:t>
            </a:r>
          </a:p>
        </p:txBody>
      </p:sp>
      <p:pic>
        <p:nvPicPr>
          <p:cNvPr id="145" name="圖片 144">
            <a:extLst>
              <a:ext uri="{FF2B5EF4-FFF2-40B4-BE49-F238E27FC236}">
                <a16:creationId xmlns:a16="http://schemas.microsoft.com/office/drawing/2014/main" id="{4E4FFE48-50FA-4010-9EC4-F32158048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55" y="80386"/>
            <a:ext cx="1603376" cy="1787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ED7081-1BD3-48E5-A131-212F452D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檢索結果的呈現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8218F3-E247-43E7-AB1E-6C38A64F3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傳統系統：</a:t>
            </a:r>
            <a:endParaRPr lang="en-US" altLang="zh-TW" dirty="0"/>
          </a:p>
          <a:p>
            <a:pPr lvl="1"/>
            <a:r>
              <a:rPr lang="zh-TW" altLang="en-US" dirty="0"/>
              <a:t>顯示結果清單，由使用者逐一點閱篩選。</a:t>
            </a:r>
            <a:endParaRPr lang="en-US" altLang="zh-TW" dirty="0"/>
          </a:p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系統：</a:t>
            </a:r>
            <a:endParaRPr lang="en-US" altLang="zh-TW" dirty="0"/>
          </a:p>
          <a:p>
            <a:pPr lvl="1"/>
            <a:r>
              <a:rPr lang="zh-TW" altLang="en-US" dirty="0"/>
              <a:t>彙整摘要：提供多篇文獻的摘要、比對分析。</a:t>
            </a:r>
            <a:endParaRPr lang="en-US" altLang="zh-TW" dirty="0"/>
          </a:p>
          <a:p>
            <a:pPr lvl="1"/>
            <a:r>
              <a:rPr lang="zh-TW" altLang="en-US" dirty="0"/>
              <a:t>結果解釋：解釋為何推薦這些資料，降低「黑箱感」。</a:t>
            </a:r>
            <a:endParaRPr lang="en-US" altLang="zh-TW" dirty="0"/>
          </a:p>
          <a:p>
            <a:pPr lvl="1"/>
            <a:r>
              <a:rPr lang="zh-TW" altLang="en-US" dirty="0"/>
              <a:t>視覺化展示：例如主題圖譜、關鍵概念脈絡。</a:t>
            </a:r>
          </a:p>
        </p:txBody>
      </p:sp>
    </p:spTree>
    <p:extLst>
      <p:ext uri="{BB962C8B-B14F-4D97-AF65-F5344CB8AC3E}">
        <p14:creationId xmlns:p14="http://schemas.microsoft.com/office/powerpoint/2010/main" val="259593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1FECB5-46DD-41ED-BE0B-5D629ECA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系統與工作流程的變革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6276D5-D803-4C34-A458-C687DAAF1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與研究管理工具（如</a:t>
            </a:r>
            <a:r>
              <a:rPr lang="en-US" altLang="zh-TW" dirty="0"/>
              <a:t>EndNote</a:t>
            </a:r>
            <a:r>
              <a:rPr lang="zh-TW" altLang="en-US" dirty="0"/>
              <a:t>、</a:t>
            </a:r>
            <a:r>
              <a:rPr lang="en-US" altLang="zh-TW" dirty="0"/>
              <a:t>Zotero</a:t>
            </a:r>
            <a:r>
              <a:rPr lang="zh-TW" altLang="en-US" dirty="0"/>
              <a:t>）整合，直接生成引用與書目。</a:t>
            </a:r>
            <a:endParaRPr lang="en-US" altLang="zh-TW" dirty="0"/>
          </a:p>
          <a:p>
            <a:r>
              <a:rPr lang="en-US" altLang="zh-TW" dirty="0"/>
              <a:t>AI</a:t>
            </a:r>
            <a:r>
              <a:rPr lang="zh-TW" altLang="en-US" dirty="0"/>
              <a:t>輔助的系統可自動整理主題、生成系統化回顧草稿。</a:t>
            </a:r>
            <a:endParaRPr lang="en-US" altLang="zh-TW" dirty="0"/>
          </a:p>
          <a:p>
            <a:r>
              <a:rPr lang="zh-TW" altLang="en-US" dirty="0"/>
              <a:t>支援研究者進行文獻計量分析、主題趨勢追蹤。</a:t>
            </a:r>
          </a:p>
        </p:txBody>
      </p:sp>
    </p:spTree>
    <p:extLst>
      <p:ext uri="{BB962C8B-B14F-4D97-AF65-F5344CB8AC3E}">
        <p14:creationId xmlns:p14="http://schemas.microsoft.com/office/powerpoint/2010/main" val="3657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BE8365-D01A-4CC8-85D3-F5C8C039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面臨的挑戰與風險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CACCCD-249C-4E3C-87D3-0C34DB7E8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可靠性問題：生成內容可能有錯誤幻覺（</a:t>
            </a:r>
            <a:r>
              <a:rPr lang="en-US" altLang="zh-TW" dirty="0"/>
              <a:t>Hallucination</a:t>
            </a:r>
            <a:r>
              <a:rPr lang="zh-TW" altLang="en-US" dirty="0"/>
              <a:t>）。</a:t>
            </a:r>
            <a:endParaRPr lang="en-US" altLang="zh-TW" dirty="0"/>
          </a:p>
          <a:p>
            <a:r>
              <a:rPr lang="zh-TW" altLang="en-US" dirty="0"/>
              <a:t>版權與授權：使用未經授權的資料訓練或生成內容可能引發爭議。</a:t>
            </a:r>
            <a:endParaRPr lang="en-US" altLang="zh-TW" dirty="0"/>
          </a:p>
          <a:p>
            <a:r>
              <a:rPr lang="zh-TW" altLang="en-US" dirty="0"/>
              <a:t>倫理問題：資料偏誤、過度依賴</a:t>
            </a:r>
            <a:r>
              <a:rPr lang="en-US" altLang="zh-TW" dirty="0"/>
              <a:t>AI</a:t>
            </a:r>
            <a:r>
              <a:rPr lang="zh-TW" altLang="en-US" dirty="0"/>
              <a:t>而削弱批判性思維。</a:t>
            </a:r>
          </a:p>
        </p:txBody>
      </p:sp>
    </p:spTree>
    <p:extLst>
      <p:ext uri="{BB962C8B-B14F-4D97-AF65-F5344CB8AC3E}">
        <p14:creationId xmlns:p14="http://schemas.microsoft.com/office/powerpoint/2010/main" val="94853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5DD0D0-8EDE-460A-9468-47D4D9ED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以下是各 </a:t>
            </a:r>
            <a:r>
              <a:rPr lang="en-US" altLang="zh-TW" dirty="0"/>
              <a:t>AI </a:t>
            </a:r>
            <a:r>
              <a:rPr lang="zh-TW" altLang="en-US" dirty="0"/>
              <a:t>工具的比較</a:t>
            </a:r>
          </a:p>
        </p:txBody>
      </p:sp>
      <p:graphicFrame>
        <p:nvGraphicFramePr>
          <p:cNvPr id="9" name="內容版面配置區 8">
            <a:extLst>
              <a:ext uri="{FF2B5EF4-FFF2-40B4-BE49-F238E27FC236}">
                <a16:creationId xmlns:a16="http://schemas.microsoft.com/office/drawing/2014/main" id="{24C82846-0D2B-46EA-9EC9-46A54FDB6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027607"/>
              </p:ext>
            </p:extLst>
          </p:nvPr>
        </p:nvGraphicFramePr>
        <p:xfrm>
          <a:off x="519113" y="1671638"/>
          <a:ext cx="10834685" cy="4824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3249">
                  <a:extLst>
                    <a:ext uri="{9D8B030D-6E8A-4147-A177-3AD203B41FA5}">
                      <a16:colId xmlns:a16="http://schemas.microsoft.com/office/drawing/2014/main" val="2508644777"/>
                    </a:ext>
                  </a:extLst>
                </a:gridCol>
                <a:gridCol w="1218267">
                  <a:extLst>
                    <a:ext uri="{9D8B030D-6E8A-4147-A177-3AD203B41FA5}">
                      <a16:colId xmlns:a16="http://schemas.microsoft.com/office/drawing/2014/main" val="2285565207"/>
                    </a:ext>
                  </a:extLst>
                </a:gridCol>
                <a:gridCol w="3908609">
                  <a:extLst>
                    <a:ext uri="{9D8B030D-6E8A-4147-A177-3AD203B41FA5}">
                      <a16:colId xmlns:a16="http://schemas.microsoft.com/office/drawing/2014/main" val="643182090"/>
                    </a:ext>
                  </a:extLst>
                </a:gridCol>
                <a:gridCol w="3564560">
                  <a:extLst>
                    <a:ext uri="{9D8B030D-6E8A-4147-A177-3AD203B41FA5}">
                      <a16:colId xmlns:a16="http://schemas.microsoft.com/office/drawing/2014/main" val="3644565659"/>
                    </a:ext>
                  </a:extLst>
                </a:gridCol>
              </a:tblGrid>
              <a:tr h="38782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核心功能與目標客群總覽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4509378"/>
                  </a:ext>
                </a:extLst>
              </a:tr>
              <a:tr h="341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AI </a:t>
                      </a:r>
                      <a:r>
                        <a:rPr lang="zh-TW" altLang="en-US" sz="1600" u="none" strike="noStrike" dirty="0">
                          <a:effectLst/>
                        </a:rPr>
                        <a:t>助理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開發者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核心功能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主要目標客群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584233"/>
                  </a:ext>
                </a:extLst>
              </a:tr>
              <a:tr h="682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ChatGPT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OpenAI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通用對話、內容生成、程式碼撰寫、創意寫作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一般大眾、開發者、內容創作者、企業用戶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3158094"/>
                  </a:ext>
                </a:extLst>
              </a:tr>
              <a:tr h="682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Google Gemini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Google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多模態理解與生成、深度整合 </a:t>
                      </a:r>
                      <a:r>
                        <a:rPr lang="en-US" altLang="zh-TW" sz="1600" u="none" strike="noStrike" dirty="0">
                          <a:effectLst/>
                        </a:rPr>
                        <a:t>Google </a:t>
                      </a:r>
                      <a:r>
                        <a:rPr lang="zh-TW" altLang="en-US" sz="1600" u="none" strike="noStrike" dirty="0">
                          <a:effectLst/>
                        </a:rPr>
                        <a:t>生態系、程式碼輔助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一般大眾、開發者、</a:t>
                      </a:r>
                      <a:r>
                        <a:rPr lang="en-US" sz="1600" u="none" strike="noStrike">
                          <a:effectLst/>
                        </a:rPr>
                        <a:t>Google Workspace </a:t>
                      </a:r>
                      <a:r>
                        <a:rPr lang="zh-TW" altLang="en-US" sz="1600" u="none" strike="noStrike">
                          <a:effectLst/>
                        </a:rPr>
                        <a:t>用戶、研究人員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688198"/>
                  </a:ext>
                </a:extLst>
              </a:tr>
              <a:tr h="682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Microsoft Copilot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Microsoft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深度整合 </a:t>
                      </a:r>
                      <a:r>
                        <a:rPr lang="en-US" altLang="zh-TW" sz="1600" u="none" strike="noStrike" dirty="0">
                          <a:effectLst/>
                        </a:rPr>
                        <a:t>Microsoft 365 </a:t>
                      </a:r>
                      <a:r>
                        <a:rPr lang="zh-TW" altLang="en-US" sz="1600" u="none" strike="noStrike" dirty="0">
                          <a:effectLst/>
                        </a:rPr>
                        <a:t>應用、企業級資料分析與應用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企業用戶、</a:t>
                      </a:r>
                      <a:r>
                        <a:rPr lang="en-US" sz="1600" u="none" strike="noStrike" dirty="0">
                          <a:effectLst/>
                        </a:rPr>
                        <a:t>Microsoft 365 </a:t>
                      </a:r>
                      <a:r>
                        <a:rPr lang="zh-TW" altLang="en-US" sz="1600" u="none" strike="noStrike" dirty="0">
                          <a:effectLst/>
                        </a:rPr>
                        <a:t>使用者、開發者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450928"/>
                  </a:ext>
                </a:extLst>
              </a:tr>
              <a:tr h="682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Claude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Anthropic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強調安全性與道德、強大的長文本處理與摘要能力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企業用戶、研究人員、需要處理大量文本的使用者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2431325"/>
                  </a:ext>
                </a:extLst>
              </a:tr>
              <a:tr h="682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Perplexity AI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Perplexity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600" u="none" strike="noStrike">
                          <a:effectLst/>
                        </a:rPr>
                        <a:t>AI </a:t>
                      </a:r>
                      <a:r>
                        <a:rPr lang="zh-TW" altLang="en-US" sz="1600" u="none" strike="noStrike">
                          <a:effectLst/>
                        </a:rPr>
                        <a:t>驅動的對話式搜尋引擎、提供即時資訊與來源引用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研究人員、學生、需要快速準確資訊核對的使用者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87990"/>
                  </a:ext>
                </a:extLst>
              </a:tr>
              <a:tr h="682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NotebookLM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Google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>
                          <a:effectLst/>
                        </a:rPr>
                        <a:t>基於使用者上傳的資料進行分析、摘要、生成筆記的研究工具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u="none" strike="noStrike" dirty="0">
                          <a:effectLst/>
                        </a:rPr>
                        <a:t>研究人員、學生、需要深度分析自有文件的使用者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96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64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76D434-E592-46F7-A17A-BBD34E3E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對於學生學習研究的應用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040C92-E315-4664-828E-8B99EFE8C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532" y="1588797"/>
            <a:ext cx="6297758" cy="4505039"/>
          </a:xfrm>
        </p:spPr>
        <p:txBody>
          <a:bodyPr/>
          <a:lstStyle/>
          <a:p>
            <a:r>
              <a:rPr lang="zh-TW" altLang="en-US" sz="2800" dirty="0"/>
              <a:t>課業學習</a:t>
            </a:r>
          </a:p>
          <a:p>
            <a:pPr lvl="1"/>
            <a:r>
              <a:rPr lang="zh-TW" altLang="en-US" sz="2400" dirty="0"/>
              <a:t>文章重點整理</a:t>
            </a:r>
          </a:p>
          <a:p>
            <a:pPr lvl="1"/>
            <a:r>
              <a:rPr lang="zh-TW" altLang="en-US" sz="2400" dirty="0"/>
              <a:t>完善知識體系</a:t>
            </a:r>
          </a:p>
          <a:p>
            <a:pPr lvl="1"/>
            <a:r>
              <a:rPr lang="zh-TW" altLang="en-US" sz="2400" dirty="0"/>
              <a:t>提高學習成效</a:t>
            </a:r>
          </a:p>
          <a:p>
            <a:pPr lvl="1"/>
            <a:r>
              <a:rPr lang="zh-TW" altLang="en-US" sz="2400" dirty="0"/>
              <a:t>提供多元觀點</a:t>
            </a:r>
            <a:endParaRPr lang="en-US" altLang="zh-TW" sz="2400" dirty="0"/>
          </a:p>
          <a:p>
            <a:pPr lvl="1"/>
            <a:endParaRPr lang="en-US" altLang="zh-TW" sz="2400" dirty="0"/>
          </a:p>
          <a:p>
            <a:r>
              <a:rPr lang="zh-TW" altLang="en-US" sz="2800" dirty="0"/>
              <a:t>作業報告</a:t>
            </a:r>
          </a:p>
          <a:p>
            <a:pPr lvl="1"/>
            <a:r>
              <a:rPr lang="zh-TW" altLang="en-US" sz="2400" dirty="0"/>
              <a:t>文章架構擬定</a:t>
            </a:r>
          </a:p>
          <a:p>
            <a:pPr lvl="1"/>
            <a:r>
              <a:rPr lang="zh-TW" altLang="en-US" sz="2400" dirty="0"/>
              <a:t>文章改寫</a:t>
            </a:r>
          </a:p>
          <a:p>
            <a:pPr lvl="1"/>
            <a:r>
              <a:rPr lang="zh-TW" altLang="en-US" sz="2400" dirty="0"/>
              <a:t>文章校對</a:t>
            </a:r>
          </a:p>
        </p:txBody>
      </p:sp>
    </p:spTree>
    <p:extLst>
      <p:ext uri="{BB962C8B-B14F-4D97-AF65-F5344CB8AC3E}">
        <p14:creationId xmlns:p14="http://schemas.microsoft.com/office/powerpoint/2010/main" val="258740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0"/>
            <a:ext cx="12192000" cy="685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300133"/>
            <a:ext cx="1559539" cy="5146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03912" y="3429000"/>
            <a:ext cx="6280759" cy="125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buClr>
                <a:srgbClr val="7085AA"/>
              </a:buClr>
              <a:buSzPts val="3600"/>
            </a:pPr>
            <a:r>
              <a:rPr lang="zh-TW" altLang="en-US" sz="3733" b="1" dirty="0">
                <a:solidFill>
                  <a:srgbClr val="4BD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學術研究論文寫作神助手</a:t>
            </a:r>
          </a:p>
          <a:p>
            <a:pPr algn="ctr">
              <a:lnSpc>
                <a:spcPct val="105000"/>
              </a:lnSpc>
              <a:buClr>
                <a:srgbClr val="7085AA"/>
              </a:buClr>
              <a:buSzPts val="3600"/>
            </a:pPr>
            <a:r>
              <a:rPr lang="zh-TW" altLang="en-US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資料庫</a:t>
            </a:r>
            <a:r>
              <a:rPr lang="en-US" altLang="zh-TW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+AI</a:t>
            </a:r>
            <a:r>
              <a:rPr lang="zh-TW" altLang="en-US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379150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D362A94-F408-4185-9B84-9C1C7B56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930122" cy="114796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蓋夏圖書館生成式</a:t>
            </a:r>
            <a:r>
              <a:rPr lang="en-US" altLang="zh-TW" dirty="0"/>
              <a:t>AI</a:t>
            </a:r>
            <a:r>
              <a:rPr lang="zh-TW" altLang="en-US" dirty="0"/>
              <a:t>學術應用工具選介</a:t>
            </a:r>
            <a:br>
              <a:rPr lang="en-US" altLang="zh-TW" dirty="0"/>
            </a:br>
            <a:r>
              <a:rPr lang="en-US" altLang="zh-TW" sz="2700" dirty="0">
                <a:hlinkClick r:id="rId2"/>
              </a:rPr>
              <a:t>https://library.pu.edu.tw/p/426-1054-157.php?Lang=zh-tw</a:t>
            </a:r>
            <a:r>
              <a:rPr lang="zh-TW" altLang="en-US" sz="2700" dirty="0"/>
              <a:t> 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A7C4E3F-8F2F-4599-A235-A90401631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33" t="11074" r="1074" b="7332"/>
          <a:stretch/>
        </p:blipFill>
        <p:spPr>
          <a:xfrm>
            <a:off x="659439" y="1827693"/>
            <a:ext cx="10405724" cy="4821279"/>
          </a:xfr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397D42F-56AA-4472-9EDC-75444242A87F}"/>
              </a:ext>
            </a:extLst>
          </p:cNvPr>
          <p:cNvSpPr/>
          <p:nvPr/>
        </p:nvSpPr>
        <p:spPr>
          <a:xfrm>
            <a:off x="8580582" y="2124364"/>
            <a:ext cx="803563" cy="3325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9C7D28-0AD6-41C0-817A-209C18895203}"/>
              </a:ext>
            </a:extLst>
          </p:cNvPr>
          <p:cNvSpPr/>
          <p:nvPr/>
        </p:nvSpPr>
        <p:spPr>
          <a:xfrm>
            <a:off x="4003964" y="3905823"/>
            <a:ext cx="1500909" cy="3325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742D4D0-E03C-43F4-8A32-BCD4DEF6E4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5" t="11583" r="1743" b="4646"/>
          <a:stretch/>
        </p:blipFill>
        <p:spPr>
          <a:xfrm>
            <a:off x="73890" y="1533235"/>
            <a:ext cx="11776364" cy="57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n-US" altLang="zh-TW" sz="3734" dirty="0">
                <a:latin typeface="+mn-ea"/>
                <a:ea typeface="+mn-ea"/>
              </a:rPr>
              <a:t>Scopus</a:t>
            </a:r>
            <a:r>
              <a:rPr lang="zh-TW" altLang="en-US" sz="3734" dirty="0">
                <a:latin typeface="+mn-ea"/>
                <a:ea typeface="+mn-ea"/>
              </a:rPr>
              <a:t>引用文獻資料庫</a:t>
            </a:r>
            <a:r>
              <a:rPr lang="en-US" altLang="zh-TW" sz="3734" dirty="0">
                <a:latin typeface="+mn-ea"/>
                <a:ea typeface="+mn-ea"/>
              </a:rPr>
              <a:t>-</a:t>
            </a:r>
            <a:r>
              <a:rPr lang="zh-TW" altLang="en-US" sz="3734" dirty="0">
                <a:latin typeface="+mn-ea"/>
                <a:ea typeface="+mn-ea"/>
              </a:rPr>
              <a:t>查文章被引用次數</a:t>
            </a:r>
            <a:br>
              <a:rPr lang="en-US" altLang="zh-TW" sz="3734" dirty="0">
                <a:latin typeface="+mn-ea"/>
                <a:ea typeface="+mn-ea"/>
              </a:rPr>
            </a:br>
            <a:r>
              <a:rPr lang="zh-TW" altLang="en-US" sz="1600" dirty="0">
                <a:latin typeface="+mn-ea"/>
                <a:ea typeface="+mn-ea"/>
              </a:rPr>
              <a:t>新增一項功能，</a:t>
            </a:r>
            <a:r>
              <a:rPr lang="en-US" altLang="zh-TW" sz="1600" dirty="0">
                <a:latin typeface="+mn-ea"/>
                <a:ea typeface="+mn-ea"/>
              </a:rPr>
              <a:t>AI Query Builder beta</a:t>
            </a:r>
            <a:r>
              <a:rPr lang="zh-TW" altLang="en-US" sz="1600" dirty="0">
                <a:latin typeface="+mn-ea"/>
                <a:ea typeface="+mn-ea"/>
              </a:rPr>
              <a:t>版，</a:t>
            </a:r>
            <a:r>
              <a:rPr lang="en-US" altLang="zh-TW" sz="1600" dirty="0">
                <a:latin typeface="+mn-ea"/>
                <a:ea typeface="+mn-ea"/>
              </a:rPr>
              <a:t>&lt;AI</a:t>
            </a:r>
            <a:r>
              <a:rPr lang="zh-TW" altLang="en-US" sz="1600" dirty="0">
                <a:latin typeface="+mn-ea"/>
                <a:ea typeface="+mn-ea"/>
              </a:rPr>
              <a:t>查詢詞產生器</a:t>
            </a:r>
            <a:r>
              <a:rPr lang="en-US" altLang="zh-TW" sz="1600" dirty="0">
                <a:latin typeface="+mn-ea"/>
                <a:ea typeface="+mn-ea"/>
              </a:rPr>
              <a:t>&gt;</a:t>
            </a:r>
            <a:r>
              <a:rPr lang="zh-TW" altLang="en-US" sz="1600" dirty="0">
                <a:latin typeface="+mn-ea"/>
                <a:ea typeface="+mn-ea"/>
              </a:rPr>
              <a:t>，可以輸入自然語言，</a:t>
            </a:r>
            <a:r>
              <a:rPr lang="en-US" altLang="zh-TW" sz="1600" dirty="0">
                <a:latin typeface="+mn-ea"/>
                <a:ea typeface="+mn-ea"/>
              </a:rPr>
              <a:t>AI</a:t>
            </a:r>
            <a:r>
              <a:rPr lang="zh-TW" altLang="en-US" sz="1600" dirty="0">
                <a:latin typeface="+mn-ea"/>
                <a:ea typeface="+mn-ea"/>
              </a:rPr>
              <a:t>輔助產生中英文檢索關鍵詞。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87488" y="2084851"/>
            <a:ext cx="9449600" cy="357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Scopus 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Elsevier 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所製作的</a:t>
            </a:r>
            <a:r>
              <a:rPr lang="zh-TW" altLang="en-US" sz="2667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全球最大索引摘要資料庫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67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包含來自全球</a:t>
            </a: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個出版公司，收錄經同儕審查的期刊數量更高達</a:t>
            </a: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21,000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 ，同時也收錄會議論文集以及專利資料等相關學術資源，確保其廣泛的跨領域性。</a:t>
            </a:r>
            <a:endParaRPr lang="en-US" altLang="zh-TW" sz="2667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2012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年起，國科會</a:t>
            </a: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C302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表格也增加</a:t>
            </a:r>
            <a:r>
              <a:rPr lang="en-US" altLang="zh-TW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Scopus</a:t>
            </a:r>
            <a:r>
              <a:rPr lang="zh-TW" altLang="en-US" sz="266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資料庫為認可資料庫之一。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066230-1CBA-485B-A7F7-D253F4AAC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8" y="1301000"/>
            <a:ext cx="12192000" cy="604344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2BD069A-C179-4F13-88A8-D19E326CB224}"/>
              </a:ext>
            </a:extLst>
          </p:cNvPr>
          <p:cNvSpPr/>
          <p:nvPr/>
        </p:nvSpPr>
        <p:spPr>
          <a:xfrm>
            <a:off x="2355273" y="3325091"/>
            <a:ext cx="2022763" cy="5264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A7B41E8F-DC32-46BD-BB81-7F3CC9CA06CC}"/>
              </a:ext>
            </a:extLst>
          </p:cNvPr>
          <p:cNvSpPr/>
          <p:nvPr/>
        </p:nvSpPr>
        <p:spPr>
          <a:xfrm>
            <a:off x="3703782" y="3851564"/>
            <a:ext cx="1228436" cy="36021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1AB923-0DA1-4EFE-8948-15007BB26D5B}"/>
              </a:ext>
            </a:extLst>
          </p:cNvPr>
          <p:cNvSpPr/>
          <p:nvPr/>
        </p:nvSpPr>
        <p:spPr>
          <a:xfrm>
            <a:off x="8220364" y="4701309"/>
            <a:ext cx="1103745" cy="503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8D395C9-661C-4513-B0AD-0AE0B747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" y="1252877"/>
            <a:ext cx="12192000" cy="578725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F9E6BAC-68B4-4060-A27C-8EF74E9EF14C}"/>
              </a:ext>
            </a:extLst>
          </p:cNvPr>
          <p:cNvSpPr/>
          <p:nvPr/>
        </p:nvSpPr>
        <p:spPr>
          <a:xfrm>
            <a:off x="2490033" y="3779192"/>
            <a:ext cx="7444509" cy="9778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箭號: 向左 13">
            <a:extLst>
              <a:ext uri="{FF2B5EF4-FFF2-40B4-BE49-F238E27FC236}">
                <a16:creationId xmlns:a16="http://schemas.microsoft.com/office/drawing/2014/main" id="{2B3D9394-6DEA-48CB-965C-66E6F0E1A31B}"/>
              </a:ext>
            </a:extLst>
          </p:cNvPr>
          <p:cNvSpPr/>
          <p:nvPr/>
        </p:nvSpPr>
        <p:spPr>
          <a:xfrm>
            <a:off x="9934542" y="4757007"/>
            <a:ext cx="1269167" cy="2768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FE08D2F-B5F6-40A1-93A8-B2A2736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2" y="1405017"/>
            <a:ext cx="12192000" cy="598755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EDA2A7E-7FDA-42FA-92C7-6FBF81B29C83}"/>
              </a:ext>
            </a:extLst>
          </p:cNvPr>
          <p:cNvSpPr/>
          <p:nvPr/>
        </p:nvSpPr>
        <p:spPr>
          <a:xfrm>
            <a:off x="3366654" y="2530764"/>
            <a:ext cx="7337858" cy="4509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68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10" grpId="0" animBg="1"/>
      <p:bldP spid="13" grpId="0" animBg="1"/>
      <p:bldP spid="1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587C2F-F18E-49AD-A031-32479724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21" y="581890"/>
            <a:ext cx="11156122" cy="762000"/>
          </a:xfrm>
        </p:spPr>
        <p:txBody>
          <a:bodyPr>
            <a:normAutofit/>
          </a:bodyPr>
          <a:lstStyle/>
          <a:p>
            <a:r>
              <a:rPr lang="en-US" altLang="zh-TW" dirty="0">
                <a:hlinkClick r:id="rId2"/>
              </a:rPr>
              <a:t>Scopus + Scopus AI </a:t>
            </a:r>
            <a:r>
              <a:rPr lang="zh-TW" altLang="en-US" dirty="0">
                <a:hlinkClick r:id="rId2"/>
              </a:rPr>
              <a:t>引用文獻索引資料庫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140CA4-0A0B-45C9-82CC-4CA3F406A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E5C2A18-6991-4E28-940D-4EB34D812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" t="11179" r="2272" b="8485"/>
          <a:stretch/>
        </p:blipFill>
        <p:spPr>
          <a:xfrm>
            <a:off x="344557" y="1512471"/>
            <a:ext cx="11776365" cy="550949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5E00EB3-7B60-46EB-9E10-089F26904EAC}"/>
              </a:ext>
            </a:extLst>
          </p:cNvPr>
          <p:cNvSpPr/>
          <p:nvPr/>
        </p:nvSpPr>
        <p:spPr>
          <a:xfrm>
            <a:off x="6382327" y="2832339"/>
            <a:ext cx="2900218" cy="9638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73A2B00-A6A9-4BEE-8E7C-1D73CC281233}"/>
              </a:ext>
            </a:extLst>
          </p:cNvPr>
          <p:cNvSpPr/>
          <p:nvPr/>
        </p:nvSpPr>
        <p:spPr>
          <a:xfrm>
            <a:off x="2789381" y="4137891"/>
            <a:ext cx="1205345" cy="4096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04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3A489B-F4D5-48C4-938B-7A28C46D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F8E2BC-FBC5-4BB9-8175-756152B96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6451478-149C-4FFB-BEB1-7891D1FE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17" y="690973"/>
            <a:ext cx="11590367" cy="57475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9E9E1B0-A880-4C47-ABD1-A606D30ACDD8}"/>
              </a:ext>
            </a:extLst>
          </p:cNvPr>
          <p:cNvSpPr/>
          <p:nvPr/>
        </p:nvSpPr>
        <p:spPr>
          <a:xfrm>
            <a:off x="3214304" y="1919208"/>
            <a:ext cx="4816513" cy="3761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7420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FFDE0C-2CFD-4BA2-9C33-C0D4774B1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在教學研究上的應用</a:t>
            </a:r>
          </a:p>
        </p:txBody>
      </p:sp>
      <p:pic>
        <p:nvPicPr>
          <p:cNvPr id="4" name="Picture 4" descr="AIGC是什麼？必學生成式AI工具與應用趨勢一次看。圖片來源：Shutterstock（左）、Bing 生成（右）">
            <a:hlinkClick r:id="rId2"/>
            <a:extLst>
              <a:ext uri="{FF2B5EF4-FFF2-40B4-BE49-F238E27FC236}">
                <a16:creationId xmlns:a16="http://schemas.microsoft.com/office/drawing/2014/main" id="{1985AC4E-D3E5-451A-B724-D8AA3CE0E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818" y="1532288"/>
            <a:ext cx="9311465" cy="523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2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CD541B-C31E-48F2-8DAF-D8459584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74" y="611587"/>
            <a:ext cx="8377600" cy="76200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0ED06E-AD89-46AD-B5BF-46F9344BD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CE18AE4-16AB-4BBE-9CDA-C9D7493D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30" y="498861"/>
            <a:ext cx="11787245" cy="57475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716B417-D993-42CE-9BE1-30D70E40131B}"/>
              </a:ext>
            </a:extLst>
          </p:cNvPr>
          <p:cNvSpPr/>
          <p:nvPr/>
        </p:nvSpPr>
        <p:spPr>
          <a:xfrm>
            <a:off x="3505852" y="1758733"/>
            <a:ext cx="3614983" cy="35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153EF0-F272-4804-A5EE-8DB0B90C13C9}"/>
              </a:ext>
            </a:extLst>
          </p:cNvPr>
          <p:cNvSpPr/>
          <p:nvPr/>
        </p:nvSpPr>
        <p:spPr>
          <a:xfrm>
            <a:off x="3408670" y="2386438"/>
            <a:ext cx="4816513" cy="37615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1207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7866CE-98B9-4717-A08E-822513DF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529956"/>
            <a:ext cx="10961756" cy="762000"/>
          </a:xfrm>
        </p:spPr>
        <p:txBody>
          <a:bodyPr>
            <a:normAutofit/>
          </a:bodyPr>
          <a:lstStyle/>
          <a:p>
            <a:r>
              <a:rPr lang="en-US" altLang="zh-TW" dirty="0"/>
              <a:t>Scopus + Scopus AI </a:t>
            </a:r>
            <a:r>
              <a:rPr lang="zh-TW" altLang="en-US" dirty="0"/>
              <a:t>引用文獻索引資料庫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80868E-31BA-4B45-B066-801F599D2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7CD81664-2101-4420-8237-7599C8577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88" y="1526809"/>
            <a:ext cx="11742789" cy="54808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6516B7E-437C-404A-B320-5FC5344EE7D2}"/>
              </a:ext>
            </a:extLst>
          </p:cNvPr>
          <p:cNvSpPr/>
          <p:nvPr/>
        </p:nvSpPr>
        <p:spPr>
          <a:xfrm>
            <a:off x="2420731" y="4267217"/>
            <a:ext cx="1554921" cy="3357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6778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728335"/>
              <a:ext cx="9144000" cy="4415790"/>
            </a:xfrm>
            <a:custGeom>
              <a:avLst/>
              <a:gdLst/>
              <a:ahLst/>
              <a:cxnLst/>
              <a:rect l="l" t="t" r="r" b="b"/>
              <a:pathLst>
                <a:path w="9144000" h="4415790">
                  <a:moveTo>
                    <a:pt x="9144000" y="0"/>
                  </a:moveTo>
                  <a:lnTo>
                    <a:pt x="0" y="0"/>
                  </a:lnTo>
                  <a:lnTo>
                    <a:pt x="0" y="4415164"/>
                  </a:lnTo>
                  <a:lnTo>
                    <a:pt x="9144000" y="44151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0672" y="0"/>
              <a:ext cx="3683508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6579" y="0"/>
              <a:ext cx="3581273" cy="51434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927" y="194132"/>
              <a:ext cx="1409827" cy="4041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34615" y="229786"/>
            <a:ext cx="8466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4">
              <a:spcBef>
                <a:spcPts val="133"/>
              </a:spcBef>
            </a:pPr>
            <a:r>
              <a:rPr sz="3200" spc="-33" dirty="0">
                <a:solidFill>
                  <a:srgbClr val="52555A"/>
                </a:solidFill>
                <a:latin typeface="Microsoft JhengHei"/>
                <a:cs typeface="Microsoft JhengHei"/>
              </a:rPr>
              <a:t>一覽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279" y="3126215"/>
            <a:ext cx="2327485" cy="349669"/>
          </a:xfrm>
          <a:prstGeom prst="rect">
            <a:avLst/>
          </a:prstGeom>
          <a:solidFill>
            <a:srgbClr val="FFFFFF"/>
          </a:solidFill>
          <a:ln w="9525">
            <a:solidFill>
              <a:srgbClr val="FF6B00"/>
            </a:solidFill>
          </a:ln>
        </p:spPr>
        <p:txBody>
          <a:bodyPr vert="horz" wrap="square" lIns="0" tIns="102447" rIns="0" bIns="0" rtlCol="0">
            <a:spAutoFit/>
          </a:bodyPr>
          <a:lstStyle/>
          <a:p>
            <a:pPr marL="552901">
              <a:spcBef>
                <a:spcPts val="807"/>
              </a:spcBef>
            </a:pPr>
            <a:r>
              <a:rPr sz="1600" b="1" spc="-13" dirty="0">
                <a:solidFill>
                  <a:srgbClr val="52555A"/>
                </a:solidFill>
                <a:latin typeface="Microsoft JhengHei"/>
                <a:cs typeface="Microsoft JhengHei"/>
              </a:rPr>
              <a:t>參考文獻概述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34279" y="1135193"/>
            <a:ext cx="2327485" cy="790787"/>
            <a:chOff x="700709" y="851395"/>
            <a:chExt cx="1745614" cy="593090"/>
          </a:xfrm>
        </p:grpSpPr>
        <p:sp>
          <p:nvSpPr>
            <p:cNvPr id="10" name="object 10"/>
            <p:cNvSpPr/>
            <p:nvPr/>
          </p:nvSpPr>
          <p:spPr>
            <a:xfrm>
              <a:off x="700709" y="851395"/>
              <a:ext cx="1745614" cy="593090"/>
            </a:xfrm>
            <a:custGeom>
              <a:avLst/>
              <a:gdLst/>
              <a:ahLst/>
              <a:cxnLst/>
              <a:rect l="l" t="t" r="r" b="b"/>
              <a:pathLst>
                <a:path w="1745614" h="593090">
                  <a:moveTo>
                    <a:pt x="1745488" y="0"/>
                  </a:moveTo>
                  <a:lnTo>
                    <a:pt x="0" y="0"/>
                  </a:lnTo>
                  <a:lnTo>
                    <a:pt x="0" y="592467"/>
                  </a:lnTo>
                  <a:lnTo>
                    <a:pt x="1745488" y="592467"/>
                  </a:lnTo>
                  <a:lnTo>
                    <a:pt x="1745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3668" y="1151585"/>
              <a:ext cx="76200" cy="20299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34279" y="1135194"/>
            <a:ext cx="2327485" cy="646331"/>
          </a:xfrm>
          <a:prstGeom prst="rect">
            <a:avLst/>
          </a:prstGeom>
          <a:ln w="9525">
            <a:solidFill>
              <a:srgbClr val="FF6B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552901">
              <a:spcBef>
                <a:spcPts val="800"/>
              </a:spcBef>
            </a:pPr>
            <a:r>
              <a:rPr sz="1600" b="1" spc="-13" dirty="0">
                <a:solidFill>
                  <a:srgbClr val="52555A"/>
                </a:solidFill>
                <a:latin typeface="Microsoft JhengHei"/>
                <a:cs typeface="Microsoft JhengHei"/>
              </a:rPr>
              <a:t>自然語言查詢</a:t>
            </a:r>
            <a:endParaRPr sz="1600">
              <a:latin typeface="Microsoft JhengHei"/>
              <a:cs typeface="Microsoft JhengHei"/>
            </a:endParaRPr>
          </a:p>
          <a:p>
            <a:pPr marL="654506">
              <a:spcBef>
                <a:spcPts val="400"/>
              </a:spcBef>
            </a:pPr>
            <a:r>
              <a:rPr sz="1600" b="1" spc="-27" dirty="0">
                <a:solidFill>
                  <a:srgbClr val="52555A"/>
                </a:solidFill>
                <a:latin typeface="Microsoft JhengHei"/>
                <a:cs typeface="Microsoft JhengHei"/>
              </a:rPr>
              <a:t>可輸入中文</a:t>
            </a:r>
            <a:endParaRPr sz="1600">
              <a:latin typeface="Microsoft JhengHei"/>
              <a:cs typeface="Microsoft JhengHe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05363" y="1535447"/>
            <a:ext cx="101600" cy="27066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196493" y="3933089"/>
            <a:ext cx="2373207" cy="349669"/>
          </a:xfrm>
          <a:prstGeom prst="rect">
            <a:avLst/>
          </a:prstGeom>
          <a:solidFill>
            <a:srgbClr val="FFFFFF"/>
          </a:solidFill>
          <a:ln w="9525">
            <a:solidFill>
              <a:srgbClr val="FF6B00"/>
            </a:solidFill>
          </a:ln>
        </p:spPr>
        <p:txBody>
          <a:bodyPr vert="horz" wrap="square" lIns="0" tIns="102447" rIns="0" bIns="0" rtlCol="0">
            <a:spAutoFit/>
          </a:bodyPr>
          <a:lstStyle/>
          <a:p>
            <a:pPr marL="780666">
              <a:spcBef>
                <a:spcPts val="807"/>
              </a:spcBef>
            </a:pPr>
            <a:r>
              <a:rPr sz="1600" b="1" spc="-20" dirty="0">
                <a:solidFill>
                  <a:srgbClr val="52555A"/>
                </a:solidFill>
                <a:latin typeface="Microsoft JhengHei"/>
                <a:cs typeface="Microsoft JhengHei"/>
              </a:rPr>
              <a:t>基礎論文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96492" y="2067882"/>
            <a:ext cx="2327485" cy="349669"/>
          </a:xfrm>
          <a:prstGeom prst="rect">
            <a:avLst/>
          </a:prstGeom>
          <a:solidFill>
            <a:srgbClr val="FFFFFF"/>
          </a:solidFill>
          <a:ln w="9525">
            <a:solidFill>
              <a:srgbClr val="FF6B00"/>
            </a:solidFill>
          </a:ln>
        </p:spPr>
        <p:txBody>
          <a:bodyPr vert="horz" wrap="square" lIns="0" tIns="102447" rIns="0" bIns="0" rtlCol="0">
            <a:spAutoFit/>
          </a:bodyPr>
          <a:lstStyle/>
          <a:p>
            <a:pPr marL="757805">
              <a:spcBef>
                <a:spcPts val="807"/>
              </a:spcBef>
            </a:pPr>
            <a:r>
              <a:rPr sz="1600" b="1" spc="-20" dirty="0">
                <a:solidFill>
                  <a:srgbClr val="52555A"/>
                </a:solidFill>
                <a:latin typeface="Microsoft JhengHei"/>
                <a:cs typeface="Microsoft JhengHei"/>
              </a:rPr>
              <a:t>參考文獻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33162" y="2145589"/>
            <a:ext cx="2327485" cy="739140"/>
            <a:chOff x="699871" y="1609191"/>
            <a:chExt cx="1745614" cy="554355"/>
          </a:xfrm>
        </p:grpSpPr>
        <p:sp>
          <p:nvSpPr>
            <p:cNvPr id="17" name="object 17"/>
            <p:cNvSpPr/>
            <p:nvPr/>
          </p:nvSpPr>
          <p:spPr>
            <a:xfrm>
              <a:off x="699871" y="1609191"/>
              <a:ext cx="1745614" cy="554355"/>
            </a:xfrm>
            <a:custGeom>
              <a:avLst/>
              <a:gdLst/>
              <a:ahLst/>
              <a:cxnLst/>
              <a:rect l="l" t="t" r="r" b="b"/>
              <a:pathLst>
                <a:path w="1745614" h="554355">
                  <a:moveTo>
                    <a:pt x="1745488" y="0"/>
                  </a:moveTo>
                  <a:lnTo>
                    <a:pt x="0" y="0"/>
                  </a:lnTo>
                  <a:lnTo>
                    <a:pt x="0" y="553999"/>
                  </a:lnTo>
                  <a:lnTo>
                    <a:pt x="1745488" y="553999"/>
                  </a:lnTo>
                  <a:lnTo>
                    <a:pt x="1745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717" y="1688846"/>
              <a:ext cx="562698" cy="20269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33162" y="2145589"/>
            <a:ext cx="2327485" cy="595035"/>
          </a:xfrm>
          <a:prstGeom prst="rect">
            <a:avLst/>
          </a:prstGeom>
          <a:ln w="9525">
            <a:solidFill>
              <a:srgbClr val="FF6B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248086" marR="210831" indent="638419">
              <a:spcBef>
                <a:spcPts val="800"/>
              </a:spcBef>
            </a:pPr>
            <a:r>
              <a:rPr sz="1600" b="1" spc="-13" dirty="0">
                <a:solidFill>
                  <a:srgbClr val="52555A"/>
                </a:solidFill>
                <a:latin typeface="Microsoft JhengHei"/>
                <a:cs typeface="Microsoft JhengHei"/>
              </a:rPr>
              <a:t>翻譯英文、拆解語意、提供關鍵字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56280" y="83685"/>
            <a:ext cx="5522805" cy="6615007"/>
            <a:chOff x="2442210" y="62763"/>
            <a:chExt cx="4142104" cy="4961255"/>
          </a:xfrm>
        </p:grpSpPr>
        <p:sp>
          <p:nvSpPr>
            <p:cNvPr id="21" name="object 21"/>
            <p:cNvSpPr/>
            <p:nvPr/>
          </p:nvSpPr>
          <p:spPr>
            <a:xfrm>
              <a:off x="3210433" y="69113"/>
              <a:ext cx="2138045" cy="1357630"/>
            </a:xfrm>
            <a:custGeom>
              <a:avLst/>
              <a:gdLst/>
              <a:ahLst/>
              <a:cxnLst/>
              <a:rect l="l" t="t" r="r" b="b"/>
              <a:pathLst>
                <a:path w="2138045" h="1357630">
                  <a:moveTo>
                    <a:pt x="0" y="545566"/>
                  </a:moveTo>
                  <a:lnTo>
                    <a:pt x="2137664" y="545566"/>
                  </a:lnTo>
                  <a:lnTo>
                    <a:pt x="2137664" y="0"/>
                  </a:lnTo>
                  <a:lnTo>
                    <a:pt x="0" y="0"/>
                  </a:lnTo>
                  <a:lnTo>
                    <a:pt x="0" y="545566"/>
                  </a:lnTo>
                  <a:close/>
                </a:path>
                <a:path w="2138045" h="1357630">
                  <a:moveTo>
                    <a:pt x="0" y="1357604"/>
                  </a:moveTo>
                  <a:lnTo>
                    <a:pt x="2113661" y="1357604"/>
                  </a:lnTo>
                  <a:lnTo>
                    <a:pt x="2113661" y="585406"/>
                  </a:lnTo>
                  <a:lnTo>
                    <a:pt x="0" y="585406"/>
                  </a:lnTo>
                  <a:lnTo>
                    <a:pt x="0" y="1357604"/>
                  </a:lnTo>
                  <a:close/>
                </a:path>
              </a:pathLst>
            </a:custGeom>
            <a:ln w="12700">
              <a:solidFill>
                <a:srgbClr val="EB6400"/>
              </a:solidFill>
            </a:ln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22" name="object 22"/>
            <p:cNvSpPr/>
            <p:nvPr/>
          </p:nvSpPr>
          <p:spPr>
            <a:xfrm>
              <a:off x="2445385" y="327532"/>
              <a:ext cx="765175" cy="1558925"/>
            </a:xfrm>
            <a:custGeom>
              <a:avLst/>
              <a:gdLst/>
              <a:ahLst/>
              <a:cxnLst/>
              <a:rect l="l" t="t" r="r" b="b"/>
              <a:pathLst>
                <a:path w="765175" h="1558925">
                  <a:moveTo>
                    <a:pt x="0" y="746632"/>
                  </a:moveTo>
                  <a:lnTo>
                    <a:pt x="765047" y="0"/>
                  </a:lnTo>
                </a:path>
                <a:path w="765175" h="1558925">
                  <a:moveTo>
                    <a:pt x="0" y="1558670"/>
                  </a:moveTo>
                  <a:lnTo>
                    <a:pt x="765047" y="713104"/>
                  </a:lnTo>
                </a:path>
              </a:pathLst>
            </a:custGeom>
            <a:ln w="6350">
              <a:solidFill>
                <a:srgbClr val="EB6400"/>
              </a:solidFill>
            </a:ln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23" name="object 23"/>
            <p:cNvSpPr/>
            <p:nvPr/>
          </p:nvSpPr>
          <p:spPr>
            <a:xfrm>
              <a:off x="3210433" y="1443863"/>
              <a:ext cx="3367404" cy="3574415"/>
            </a:xfrm>
            <a:custGeom>
              <a:avLst/>
              <a:gdLst/>
              <a:ahLst/>
              <a:cxnLst/>
              <a:rect l="l" t="t" r="r" b="b"/>
              <a:pathLst>
                <a:path w="3367404" h="3574415">
                  <a:moveTo>
                    <a:pt x="0" y="3573810"/>
                  </a:moveTo>
                  <a:lnTo>
                    <a:pt x="2113661" y="3573810"/>
                  </a:lnTo>
                  <a:lnTo>
                    <a:pt x="2113661" y="2360363"/>
                  </a:lnTo>
                  <a:lnTo>
                    <a:pt x="0" y="2360363"/>
                  </a:lnTo>
                  <a:lnTo>
                    <a:pt x="0" y="3573810"/>
                  </a:lnTo>
                  <a:close/>
                </a:path>
                <a:path w="3367404" h="3574415">
                  <a:moveTo>
                    <a:pt x="2137664" y="1270127"/>
                  </a:moveTo>
                  <a:lnTo>
                    <a:pt x="3367112" y="1270127"/>
                  </a:lnTo>
                  <a:lnTo>
                    <a:pt x="3367112" y="0"/>
                  </a:lnTo>
                  <a:lnTo>
                    <a:pt x="2137664" y="0"/>
                  </a:lnTo>
                  <a:lnTo>
                    <a:pt x="2137664" y="1270127"/>
                  </a:lnTo>
                  <a:close/>
                </a:path>
                <a:path w="3367404" h="3574415">
                  <a:moveTo>
                    <a:pt x="2137664" y="2537421"/>
                  </a:moveTo>
                  <a:lnTo>
                    <a:pt x="3367112" y="2537421"/>
                  </a:lnTo>
                  <a:lnTo>
                    <a:pt x="3367112" y="1323975"/>
                  </a:lnTo>
                  <a:lnTo>
                    <a:pt x="2137664" y="1323975"/>
                  </a:lnTo>
                  <a:lnTo>
                    <a:pt x="2137664" y="2537421"/>
                  </a:lnTo>
                  <a:close/>
                </a:path>
              </a:pathLst>
            </a:custGeom>
            <a:ln w="12700">
              <a:solidFill>
                <a:srgbClr val="EB6400"/>
              </a:solidFill>
            </a:ln>
          </p:spPr>
          <p:txBody>
            <a:bodyPr wrap="square" lIns="0" tIns="0" rIns="0" bIns="0" rtlCol="0"/>
            <a:lstStyle/>
            <a:p>
              <a:endParaRPr sz="1867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33162" y="3834875"/>
            <a:ext cx="2327485" cy="349669"/>
          </a:xfrm>
          <a:prstGeom prst="rect">
            <a:avLst/>
          </a:prstGeom>
          <a:solidFill>
            <a:srgbClr val="FFFFFF"/>
          </a:solidFill>
          <a:ln w="9525">
            <a:solidFill>
              <a:srgbClr val="FF6B00"/>
            </a:solidFill>
          </a:ln>
        </p:spPr>
        <p:txBody>
          <a:bodyPr vert="horz" wrap="square" lIns="0" tIns="102447" rIns="0" bIns="0" rtlCol="0">
            <a:spAutoFit/>
          </a:bodyPr>
          <a:lstStyle/>
          <a:p>
            <a:pPr marL="349691">
              <a:spcBef>
                <a:spcPts val="807"/>
              </a:spcBef>
            </a:pPr>
            <a:r>
              <a:rPr sz="1600" b="1" spc="-13" dirty="0">
                <a:solidFill>
                  <a:srgbClr val="52555A"/>
                </a:solidFill>
                <a:latin typeface="Microsoft JhengHei"/>
                <a:cs typeface="Microsoft JhengHei"/>
              </a:rPr>
              <a:t>擴展參考文獻概述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44427" y="1955293"/>
            <a:ext cx="5952067" cy="3353477"/>
            <a:chOff x="2433320" y="1466469"/>
            <a:chExt cx="4464050" cy="2515108"/>
          </a:xfrm>
        </p:grpSpPr>
        <p:sp>
          <p:nvSpPr>
            <p:cNvPr id="26" name="object 26"/>
            <p:cNvSpPr/>
            <p:nvPr/>
          </p:nvSpPr>
          <p:spPr>
            <a:xfrm>
              <a:off x="3210433" y="1466469"/>
              <a:ext cx="2113915" cy="2134235"/>
            </a:xfrm>
            <a:custGeom>
              <a:avLst/>
              <a:gdLst/>
              <a:ahLst/>
              <a:cxnLst/>
              <a:rect l="l" t="t" r="r" b="b"/>
              <a:pathLst>
                <a:path w="2113915" h="2134235">
                  <a:moveTo>
                    <a:pt x="0" y="2133980"/>
                  </a:moveTo>
                  <a:lnTo>
                    <a:pt x="2113661" y="2133980"/>
                  </a:lnTo>
                  <a:lnTo>
                    <a:pt x="2113661" y="0"/>
                  </a:lnTo>
                  <a:lnTo>
                    <a:pt x="0" y="0"/>
                  </a:lnTo>
                  <a:lnTo>
                    <a:pt x="0" y="2133980"/>
                  </a:lnTo>
                  <a:close/>
                </a:path>
              </a:pathLst>
            </a:custGeom>
            <a:ln w="12700">
              <a:solidFill>
                <a:srgbClr val="EB6400"/>
              </a:solidFill>
            </a:ln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3320" y="1735582"/>
              <a:ext cx="4464050" cy="2245995"/>
            </a:xfrm>
            <a:custGeom>
              <a:avLst/>
              <a:gdLst/>
              <a:ahLst/>
              <a:cxnLst/>
              <a:rect l="l" t="t" r="r" b="b"/>
              <a:pathLst>
                <a:path w="4464050" h="2245995">
                  <a:moveTo>
                    <a:pt x="0" y="778509"/>
                  </a:moveTo>
                  <a:lnTo>
                    <a:pt x="777113" y="588771"/>
                  </a:lnTo>
                </a:path>
                <a:path w="4464050" h="2245995">
                  <a:moveTo>
                    <a:pt x="12065" y="1325244"/>
                  </a:moveTo>
                  <a:lnTo>
                    <a:pt x="777113" y="2245702"/>
                  </a:lnTo>
                </a:path>
                <a:path w="4464050" h="2245995">
                  <a:moveTo>
                    <a:pt x="4144263" y="58927"/>
                  </a:moveTo>
                  <a:lnTo>
                    <a:pt x="4464050" y="0"/>
                  </a:lnTo>
                </a:path>
                <a:path w="4464050" h="2245995">
                  <a:moveTo>
                    <a:pt x="4144263" y="1354327"/>
                  </a:moveTo>
                  <a:lnTo>
                    <a:pt x="4464050" y="1398904"/>
                  </a:lnTo>
                </a:path>
              </a:pathLst>
            </a:custGeom>
            <a:ln w="6350">
              <a:solidFill>
                <a:srgbClr val="EB6400"/>
              </a:solidFill>
            </a:ln>
          </p:spPr>
          <p:txBody>
            <a:bodyPr wrap="square" lIns="0" tIns="0" rIns="0" bIns="0" rtlCol="0"/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352762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"/>
            <a:ext cx="12192000" cy="6858847"/>
            <a:chOff x="0" y="-57"/>
            <a:chExt cx="9144000" cy="5144135"/>
          </a:xfrm>
        </p:grpSpPr>
        <p:sp>
          <p:nvSpPr>
            <p:cNvPr id="3" name="object 3"/>
            <p:cNvSpPr/>
            <p:nvPr/>
          </p:nvSpPr>
          <p:spPr>
            <a:xfrm>
              <a:off x="0" y="716660"/>
              <a:ext cx="9144000" cy="4427220"/>
            </a:xfrm>
            <a:custGeom>
              <a:avLst/>
              <a:gdLst/>
              <a:ahLst/>
              <a:cxnLst/>
              <a:rect l="l" t="t" r="r" b="b"/>
              <a:pathLst>
                <a:path w="9144000" h="4427220">
                  <a:moveTo>
                    <a:pt x="9144000" y="0"/>
                  </a:moveTo>
                  <a:lnTo>
                    <a:pt x="0" y="0"/>
                  </a:lnTo>
                  <a:lnTo>
                    <a:pt x="0" y="4426839"/>
                  </a:lnTo>
                  <a:lnTo>
                    <a:pt x="9144000" y="44268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2007" y="0"/>
              <a:ext cx="3683508" cy="51221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8551" y="-57"/>
              <a:ext cx="3581272" cy="50471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927" y="194132"/>
              <a:ext cx="1409827" cy="4041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34615" y="229786"/>
            <a:ext cx="846667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4">
              <a:spcBef>
                <a:spcPts val="133"/>
              </a:spcBef>
            </a:pPr>
            <a:r>
              <a:rPr sz="3200" spc="-33" dirty="0">
                <a:solidFill>
                  <a:srgbClr val="52555A"/>
                </a:solidFill>
                <a:latin typeface="Microsoft JhengHei"/>
                <a:cs typeface="Microsoft JhengHei"/>
              </a:rPr>
              <a:t>一覽</a:t>
            </a:r>
            <a:endParaRPr sz="32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382" y="1128251"/>
            <a:ext cx="2327485" cy="348813"/>
          </a:xfrm>
          <a:prstGeom prst="rect">
            <a:avLst/>
          </a:prstGeom>
          <a:solidFill>
            <a:srgbClr val="FFFFFF"/>
          </a:solidFill>
          <a:ln w="9525">
            <a:solidFill>
              <a:srgbClr val="FF6B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349691">
              <a:spcBef>
                <a:spcPts val="800"/>
              </a:spcBef>
            </a:pPr>
            <a:r>
              <a:rPr sz="1600" b="1" spc="-13" dirty="0">
                <a:solidFill>
                  <a:srgbClr val="52555A"/>
                </a:solidFill>
                <a:latin typeface="Microsoft JhengHei"/>
                <a:cs typeface="Microsoft JhengHei"/>
              </a:rPr>
              <a:t>擴展參考文獻概述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691" y="1777813"/>
            <a:ext cx="2327485" cy="348813"/>
          </a:xfrm>
          <a:prstGeom prst="rect">
            <a:avLst/>
          </a:prstGeom>
          <a:solidFill>
            <a:srgbClr val="FFFFFF"/>
          </a:solidFill>
          <a:ln w="9525">
            <a:solidFill>
              <a:srgbClr val="FF6B00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marL="756111">
              <a:spcBef>
                <a:spcPts val="800"/>
              </a:spcBef>
            </a:pPr>
            <a:r>
              <a:rPr sz="1600" b="1" spc="-20" dirty="0">
                <a:solidFill>
                  <a:srgbClr val="52555A"/>
                </a:solidFill>
                <a:latin typeface="Microsoft JhengHei"/>
                <a:cs typeface="Microsoft JhengHei"/>
              </a:rPr>
              <a:t>概念地圖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8691" y="2417386"/>
            <a:ext cx="2327485" cy="349669"/>
          </a:xfrm>
          <a:prstGeom prst="rect">
            <a:avLst/>
          </a:prstGeom>
          <a:solidFill>
            <a:srgbClr val="FFFFFF"/>
          </a:solidFill>
          <a:ln w="9525">
            <a:solidFill>
              <a:srgbClr val="FF6B00"/>
            </a:solidFill>
          </a:ln>
        </p:spPr>
        <p:txBody>
          <a:bodyPr vert="horz" wrap="square" lIns="0" tIns="102447" rIns="0" bIns="0" rtlCol="0">
            <a:spAutoFit/>
          </a:bodyPr>
          <a:lstStyle/>
          <a:p>
            <a:pPr marL="756111">
              <a:spcBef>
                <a:spcPts val="807"/>
              </a:spcBef>
            </a:pPr>
            <a:r>
              <a:rPr sz="1600" b="1" spc="-20" dirty="0">
                <a:solidFill>
                  <a:srgbClr val="52555A"/>
                </a:solidFill>
                <a:latin typeface="Microsoft JhengHei"/>
                <a:cs typeface="Microsoft JhengHei"/>
              </a:rPr>
              <a:t>主題專家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8691" y="3027155"/>
            <a:ext cx="2327485" cy="349669"/>
          </a:xfrm>
          <a:prstGeom prst="rect">
            <a:avLst/>
          </a:prstGeom>
          <a:solidFill>
            <a:srgbClr val="FFFFFF"/>
          </a:solidFill>
          <a:ln w="9525">
            <a:solidFill>
              <a:srgbClr val="FF6B00"/>
            </a:solidFill>
          </a:ln>
        </p:spPr>
        <p:txBody>
          <a:bodyPr vert="horz" wrap="square" lIns="0" tIns="102447" rIns="0" bIns="0" rtlCol="0">
            <a:spAutoFit/>
          </a:bodyPr>
          <a:lstStyle/>
          <a:p>
            <a:pPr marL="756111">
              <a:spcBef>
                <a:spcPts val="807"/>
              </a:spcBef>
            </a:pPr>
            <a:r>
              <a:rPr sz="1600" b="1" spc="-20" dirty="0">
                <a:solidFill>
                  <a:srgbClr val="52555A"/>
                </a:solidFill>
                <a:latin typeface="Microsoft JhengHei"/>
                <a:cs typeface="Microsoft JhengHei"/>
              </a:rPr>
              <a:t>深入問題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51707" y="-8534"/>
            <a:ext cx="4047067" cy="6734387"/>
            <a:chOff x="2438780" y="-6400"/>
            <a:chExt cx="3035300" cy="5050790"/>
          </a:xfrm>
        </p:grpSpPr>
        <p:sp>
          <p:nvSpPr>
            <p:cNvPr id="13" name="object 13"/>
            <p:cNvSpPr/>
            <p:nvPr/>
          </p:nvSpPr>
          <p:spPr>
            <a:xfrm>
              <a:off x="2441955" y="1988692"/>
              <a:ext cx="828675" cy="2649855"/>
            </a:xfrm>
            <a:custGeom>
              <a:avLst/>
              <a:gdLst/>
              <a:ahLst/>
              <a:cxnLst/>
              <a:rect l="l" t="t" r="r" b="b"/>
              <a:pathLst>
                <a:path w="828675" h="2649854">
                  <a:moveTo>
                    <a:pt x="0" y="466344"/>
                  </a:moveTo>
                  <a:lnTo>
                    <a:pt x="272795" y="466344"/>
                  </a:lnTo>
                  <a:lnTo>
                    <a:pt x="272795" y="2648483"/>
                  </a:lnTo>
                </a:path>
                <a:path w="828675" h="2649854">
                  <a:moveTo>
                    <a:pt x="268224" y="2649474"/>
                  </a:moveTo>
                  <a:lnTo>
                    <a:pt x="818769" y="2649474"/>
                  </a:lnTo>
                </a:path>
                <a:path w="828675" h="2649854">
                  <a:moveTo>
                    <a:pt x="0" y="0"/>
                  </a:moveTo>
                  <a:lnTo>
                    <a:pt x="0" y="43180"/>
                  </a:lnTo>
                  <a:lnTo>
                    <a:pt x="463042" y="43180"/>
                  </a:lnTo>
                  <a:lnTo>
                    <a:pt x="463042" y="1568577"/>
                  </a:lnTo>
                </a:path>
                <a:path w="828675" h="2649854">
                  <a:moveTo>
                    <a:pt x="463042" y="1563751"/>
                  </a:moveTo>
                  <a:lnTo>
                    <a:pt x="828294" y="1563751"/>
                  </a:lnTo>
                </a:path>
              </a:pathLst>
            </a:custGeom>
            <a:ln w="6350">
              <a:solidFill>
                <a:srgbClr val="EB6400"/>
              </a:solidFill>
            </a:ln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0250" y="-50"/>
              <a:ext cx="2197100" cy="5038090"/>
            </a:xfrm>
            <a:custGeom>
              <a:avLst/>
              <a:gdLst/>
              <a:ahLst/>
              <a:cxnLst/>
              <a:rect l="l" t="t" r="r" b="b"/>
              <a:pathLst>
                <a:path w="2197100" h="5038090">
                  <a:moveTo>
                    <a:pt x="0" y="5037611"/>
                  </a:moveTo>
                  <a:lnTo>
                    <a:pt x="2197100" y="5037611"/>
                  </a:lnTo>
                  <a:lnTo>
                    <a:pt x="2197100" y="4446718"/>
                  </a:lnTo>
                  <a:lnTo>
                    <a:pt x="0" y="4446718"/>
                  </a:lnTo>
                  <a:lnTo>
                    <a:pt x="0" y="5037611"/>
                  </a:lnTo>
                  <a:close/>
                </a:path>
                <a:path w="2197100" h="5038090">
                  <a:moveTo>
                    <a:pt x="0" y="4041825"/>
                  </a:moveTo>
                  <a:lnTo>
                    <a:pt x="2197100" y="4041825"/>
                  </a:lnTo>
                  <a:lnTo>
                    <a:pt x="2197100" y="3266363"/>
                  </a:lnTo>
                  <a:lnTo>
                    <a:pt x="0" y="3266363"/>
                  </a:lnTo>
                  <a:lnTo>
                    <a:pt x="0" y="4041825"/>
                  </a:lnTo>
                  <a:close/>
                </a:path>
                <a:path w="2197100" h="5038090">
                  <a:moveTo>
                    <a:pt x="0" y="2826562"/>
                  </a:moveTo>
                  <a:lnTo>
                    <a:pt x="2197100" y="2826562"/>
                  </a:lnTo>
                  <a:lnTo>
                    <a:pt x="2197100" y="1447596"/>
                  </a:lnTo>
                  <a:lnTo>
                    <a:pt x="0" y="1447596"/>
                  </a:lnTo>
                  <a:lnTo>
                    <a:pt x="0" y="2826562"/>
                  </a:lnTo>
                  <a:close/>
                </a:path>
                <a:path w="2197100" h="5038090">
                  <a:moveTo>
                    <a:pt x="0" y="1007668"/>
                  </a:moveTo>
                  <a:lnTo>
                    <a:pt x="2197100" y="1007668"/>
                  </a:lnTo>
                  <a:lnTo>
                    <a:pt x="2197100" y="0"/>
                  </a:lnTo>
                  <a:lnTo>
                    <a:pt x="0" y="0"/>
                  </a:lnTo>
                  <a:lnTo>
                    <a:pt x="0" y="1007668"/>
                  </a:lnTo>
                  <a:close/>
                </a:path>
              </a:pathLst>
            </a:custGeom>
            <a:ln w="12700">
              <a:solidFill>
                <a:srgbClr val="EB6400"/>
              </a:solidFill>
            </a:ln>
          </p:spPr>
          <p:txBody>
            <a:bodyPr wrap="square" lIns="0" tIns="0" rIns="0" bIns="0" rtlCol="0"/>
            <a:lstStyle/>
            <a:p>
              <a:endParaRPr sz="1867"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1955" y="503808"/>
              <a:ext cx="828675" cy="1633220"/>
            </a:xfrm>
            <a:custGeom>
              <a:avLst/>
              <a:gdLst/>
              <a:ahLst/>
              <a:cxnLst/>
              <a:rect l="l" t="t" r="r" b="b"/>
              <a:pathLst>
                <a:path w="828675" h="1633220">
                  <a:moveTo>
                    <a:pt x="0" y="1026794"/>
                  </a:moveTo>
                  <a:lnTo>
                    <a:pt x="828294" y="1633220"/>
                  </a:lnTo>
                </a:path>
                <a:path w="828675" h="1633220">
                  <a:moveTo>
                    <a:pt x="0" y="556767"/>
                  </a:moveTo>
                  <a:lnTo>
                    <a:pt x="828294" y="0"/>
                  </a:lnTo>
                </a:path>
              </a:pathLst>
            </a:custGeom>
            <a:ln w="6350">
              <a:solidFill>
                <a:srgbClr val="EB6400"/>
              </a:solidFill>
            </a:ln>
          </p:spPr>
          <p:txBody>
            <a:bodyPr wrap="square" lIns="0" tIns="0" rIns="0" bIns="0" rtlCol="0"/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4780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24</a:t>
            </a:fld>
            <a:endParaRPr lang="en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18678" y="209028"/>
            <a:ext cx="11520922" cy="1147969"/>
          </a:xfrm>
        </p:spPr>
        <p:txBody>
          <a:bodyPr>
            <a:normAutofit fontScale="90000"/>
          </a:bodyPr>
          <a:lstStyle/>
          <a:p>
            <a:r>
              <a:rPr lang="en-US" altLang="zh-TW" dirty="0" err="1">
                <a:hlinkClick r:id="rId2"/>
              </a:rPr>
              <a:t>EBSCOHost</a:t>
            </a:r>
            <a:r>
              <a:rPr lang="zh-TW" altLang="en-US" dirty="0">
                <a:hlinkClick r:id="rId2"/>
              </a:rPr>
              <a:t>資料庫</a:t>
            </a:r>
            <a:r>
              <a:rPr lang="en-US" altLang="zh-TW" dirty="0">
                <a:hlinkClick r:id="rId2"/>
              </a:rPr>
              <a:t>-</a:t>
            </a:r>
            <a:r>
              <a:rPr lang="zh-TW" altLang="en-US" dirty="0">
                <a:hlinkClick r:id="rId2"/>
              </a:rPr>
              <a:t>生成式</a:t>
            </a:r>
            <a:r>
              <a:rPr lang="en-US" altLang="zh-TW" dirty="0">
                <a:hlinkClick r:id="rId2"/>
              </a:rPr>
              <a:t>AI </a:t>
            </a:r>
            <a:r>
              <a:rPr lang="zh-TW" altLang="en-US" dirty="0">
                <a:hlinkClick r:id="rId2"/>
              </a:rPr>
              <a:t>功能</a:t>
            </a:r>
            <a:br>
              <a:rPr lang="en-US" altLang="zh-TW" dirty="0">
                <a:hlinkClick r:id="rId2"/>
              </a:rPr>
            </a:br>
            <a:r>
              <a:rPr lang="zh-TW" altLang="en-US" dirty="0">
                <a:hlinkClick r:id="rId2"/>
              </a:rPr>
              <a:t>自然語言檢索</a:t>
            </a:r>
            <a:r>
              <a:rPr lang="en-US" altLang="zh-TW" dirty="0">
                <a:hlinkClick r:id="rId2"/>
              </a:rPr>
              <a:t>+"AI Insights”(AI </a:t>
            </a:r>
            <a:r>
              <a:rPr lang="zh-TW" altLang="en-US" dirty="0">
                <a:hlinkClick r:id="rId2"/>
              </a:rPr>
              <a:t>見解）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77E8DE-A344-4B0E-BF05-F8A302D5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4BBB7B4-D95E-430E-84B1-EA8A59F0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52" y="1378046"/>
            <a:ext cx="8649171" cy="634160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161E0F1-2D24-4F2A-9FAF-189FD43F6590}"/>
              </a:ext>
            </a:extLst>
          </p:cNvPr>
          <p:cNvSpPr/>
          <p:nvPr/>
        </p:nvSpPr>
        <p:spPr>
          <a:xfrm>
            <a:off x="3173506" y="4132728"/>
            <a:ext cx="2545976" cy="466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4CCD7E-5147-4EC0-B46A-6BB80D13E633}"/>
              </a:ext>
            </a:extLst>
          </p:cNvPr>
          <p:cNvSpPr/>
          <p:nvPr/>
        </p:nvSpPr>
        <p:spPr>
          <a:xfrm>
            <a:off x="8274423" y="4661647"/>
            <a:ext cx="1165411" cy="448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6A0DCB63-6117-4A64-8BC8-A4E10094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65329"/>
            <a:ext cx="12192000" cy="6422960"/>
          </a:xfrm>
          <a:prstGeom prst="rect">
            <a:avLst/>
          </a:prstGeo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ADD9234A-AF59-4A2C-ACA6-6D3FE4E6AF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20299" r="3684"/>
          <a:stretch/>
        </p:blipFill>
        <p:spPr>
          <a:xfrm>
            <a:off x="152400" y="1533175"/>
            <a:ext cx="12771715" cy="59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A595D351-F06C-407C-B576-F2AE594AE69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173E2B4-4A13-4005-B19B-BEA8BFC1E9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altLang="zh-TW" noProof="0" smtClean="0"/>
              <a:pPr/>
              <a:t>25</a:t>
            </a:fld>
            <a:endParaRPr lang="zh-TW" alt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B29998B-0916-416F-AE75-1F1B703E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JSTOR </a:t>
            </a:r>
            <a:r>
              <a:rPr lang="zh-TW" altLang="en-US" dirty="0">
                <a:hlinkClick r:id="rId2"/>
              </a:rPr>
              <a:t>過期學術電子期刊資料庫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F883CA7-885D-45B2-98C5-CC1404DE9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i="0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此測試版功能讀者須登入</a:t>
            </a:r>
            <a:r>
              <a:rPr lang="en-US" altLang="zh-TW" b="0" i="0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JSTOR</a:t>
            </a:r>
            <a:r>
              <a:rPr lang="zh-TW" altLang="en-US" b="0" i="0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平台的個人化帳號後方能使用。</a:t>
            </a:r>
          </a:p>
          <a:p>
            <a:r>
              <a:rPr lang="zh-TW" altLang="en-US" b="0" i="0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功能會出現在期刊文章、書籍章節和研究報告的項目頁面上，並作為 </a:t>
            </a:r>
            <a:r>
              <a:rPr lang="en-US" altLang="zh-TW" b="0" i="0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JSTOR</a:t>
            </a:r>
            <a:r>
              <a:rPr lang="zh-TW" altLang="en-US" b="0" i="0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關鍵字搜尋的補充搜尋選項。</a:t>
            </a:r>
            <a:endParaRPr lang="zh-TW" altLang="en-US" b="0" i="0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C9334A9-153A-4FBD-9C21-DC5080CBB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" t="11043" r="1742" b="5589"/>
          <a:stretch/>
        </p:blipFill>
        <p:spPr>
          <a:xfrm>
            <a:off x="25741" y="1617837"/>
            <a:ext cx="11914910" cy="57173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05544E0-802B-49CF-9388-FFD5C6E53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1" t="11313" r="1742" b="3048"/>
          <a:stretch/>
        </p:blipFill>
        <p:spPr>
          <a:xfrm>
            <a:off x="0" y="1374015"/>
            <a:ext cx="11914911" cy="587311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54F3639-2C1D-4FB7-8931-BF6D601B52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30" t="32593" r="36212" b="34815"/>
          <a:stretch/>
        </p:blipFill>
        <p:spPr>
          <a:xfrm>
            <a:off x="277089" y="4532125"/>
            <a:ext cx="6794894" cy="2454275"/>
          </a:xfrm>
          <a:prstGeom prst="rect">
            <a:avLst/>
          </a:prstGeom>
        </p:spPr>
      </p:pic>
      <p:sp>
        <p:nvSpPr>
          <p:cNvPr id="6" name="圖說文字: 向右箭號 5">
            <a:extLst>
              <a:ext uri="{FF2B5EF4-FFF2-40B4-BE49-F238E27FC236}">
                <a16:creationId xmlns:a16="http://schemas.microsoft.com/office/drawing/2014/main" id="{C7FD8958-F0C0-4E45-B7D6-EC5DA4DD9CC5}"/>
              </a:ext>
            </a:extLst>
          </p:cNvPr>
          <p:cNvSpPr/>
          <p:nvPr/>
        </p:nvSpPr>
        <p:spPr>
          <a:xfrm>
            <a:off x="338676" y="4625501"/>
            <a:ext cx="6908800" cy="2688490"/>
          </a:xfrm>
          <a:prstGeom prst="rightArrowCallou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4B00CC4-438F-463F-8C53-CDDBDA6A91B0}"/>
              </a:ext>
            </a:extLst>
          </p:cNvPr>
          <p:cNvSpPr/>
          <p:nvPr/>
        </p:nvSpPr>
        <p:spPr>
          <a:xfrm>
            <a:off x="7247476" y="5892800"/>
            <a:ext cx="3596015" cy="515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21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0"/>
            <a:ext cx="12192000" cy="685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300133"/>
            <a:ext cx="1559539" cy="51464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03912" y="3429000"/>
            <a:ext cx="6280759" cy="125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buClr>
                <a:srgbClr val="7085AA"/>
              </a:buClr>
              <a:buSzPts val="3600"/>
            </a:pPr>
            <a:r>
              <a:rPr lang="zh-TW" altLang="en-US" sz="3733" b="1" dirty="0">
                <a:solidFill>
                  <a:srgbClr val="4BD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學術研究論文寫作神助手</a:t>
            </a:r>
          </a:p>
          <a:p>
            <a:pPr algn="ctr">
              <a:lnSpc>
                <a:spcPct val="105000"/>
              </a:lnSpc>
              <a:buClr>
                <a:srgbClr val="7085AA"/>
              </a:buClr>
              <a:buSzPts val="3600"/>
            </a:pPr>
            <a:r>
              <a:rPr lang="en-US" altLang="zh-TW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AI</a:t>
            </a:r>
            <a:r>
              <a:rPr lang="zh-TW" altLang="en-US" sz="3733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matic SC"/>
                <a:sym typeface="Amatic SC"/>
              </a:rPr>
              <a:t>系統選介</a:t>
            </a:r>
          </a:p>
        </p:txBody>
      </p:sp>
    </p:spTree>
    <p:extLst>
      <p:ext uri="{BB962C8B-B14F-4D97-AF65-F5344CB8AC3E}">
        <p14:creationId xmlns:p14="http://schemas.microsoft.com/office/powerpoint/2010/main" val="75389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6858F6-771F-4E58-8FE7-DA2693CD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Google</a:t>
            </a:r>
            <a:r>
              <a:rPr lang="zh-TW" altLang="en-US" dirty="0"/>
              <a:t>學術搜尋</a:t>
            </a:r>
            <a:r>
              <a:rPr lang="en-US" altLang="zh-TW" dirty="0"/>
              <a:t>-</a:t>
            </a:r>
            <a:r>
              <a:rPr lang="zh-TW" altLang="en-US" dirty="0"/>
              <a:t>實驗室 </a:t>
            </a:r>
            <a:r>
              <a:rPr lang="en-US" altLang="zh-TW" sz="3100" dirty="0">
                <a:hlinkClick r:id="rId2"/>
              </a:rPr>
              <a:t>https://scholar.google.com/</a:t>
            </a:r>
            <a:r>
              <a:rPr lang="zh-TW" altLang="en-US" sz="3100" dirty="0"/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B6F25A-B9AB-48FA-A29D-58AF78E38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Google Scholar Labs </a:t>
            </a:r>
            <a:r>
              <a:rPr lang="zh-TW" altLang="en-US" dirty="0"/>
              <a:t>的 </a:t>
            </a:r>
            <a:r>
              <a:rPr lang="en-US" altLang="zh-TW" dirty="0"/>
              <a:t>AI </a:t>
            </a:r>
            <a:r>
              <a:rPr lang="zh-TW" altLang="en-US" dirty="0"/>
              <a:t>搜尋實驗功能，率先於美國市場開放給登入用戶試用，支援英文語言。這項功能讓使用者能以自然語言輸入研究問題，</a:t>
            </a:r>
            <a:r>
              <a:rPr lang="en-US" altLang="zh-TW" dirty="0"/>
              <a:t>AI </a:t>
            </a:r>
            <a:r>
              <a:rPr lang="zh-TW" altLang="en-US" dirty="0"/>
              <a:t>即可自動整理出相關學術論文的重點摘要與推薦延伸閱讀，大幅提升學術研究的搜尋效率。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F2563C4-4A3E-4A21-9985-950E8182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556792"/>
            <a:ext cx="12192000" cy="450125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BA66B42-465A-4F4F-B721-D42EC34C3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2776"/>
            <a:ext cx="12192000" cy="634095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C9D8873-116B-4A5D-B5C5-11845AD37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4208"/>
            <a:ext cx="12192000" cy="600891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CF17703-22BB-4791-97F1-274EAE880A77}"/>
              </a:ext>
            </a:extLst>
          </p:cNvPr>
          <p:cNvSpPr/>
          <p:nvPr/>
        </p:nvSpPr>
        <p:spPr>
          <a:xfrm>
            <a:off x="4007768" y="2060848"/>
            <a:ext cx="259228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43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FA4C36-3AAB-46B6-AE59-EE8189CD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0" i="0" dirty="0">
                <a:effectLst/>
                <a:latin typeface="Arial" panose="020B0604020202020204" pitchFamily="34" charset="0"/>
                <a:hlinkClick r:id="rId2"/>
              </a:rPr>
              <a:t>Google Gemini 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D237C1-6047-4C7B-8021-C1F04C6AE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Gemini </a:t>
            </a:r>
            <a:r>
              <a:rPr lang="zh-TW" altLang="en-US" dirty="0"/>
              <a:t>是 </a:t>
            </a:r>
            <a:r>
              <a:rPr lang="en-US" altLang="zh-TW" dirty="0"/>
              <a:t>Google </a:t>
            </a:r>
            <a:r>
              <a:rPr lang="zh-TW" altLang="en-US" dirty="0"/>
              <a:t>開發的一種先進人工智慧模型，專為處理多模態數據（如文字、圖片、音頻和影片）而設計，其最大的特點在於能同時理解和生成不同類型的內容，不僅能像文字聊天機器人一樣回答問題，還能分析圖片、解釋影片，甚至協助程式設計和語音互動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9C836B-ED33-49BC-844C-5FD74B8FE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" t="12201" r="10429" b="9931"/>
          <a:stretch/>
        </p:blipFill>
        <p:spPr>
          <a:xfrm>
            <a:off x="552600" y="1655388"/>
            <a:ext cx="10801200" cy="53402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BB994C-653C-47F5-AF67-D3882B4E9D49}"/>
              </a:ext>
            </a:extLst>
          </p:cNvPr>
          <p:cNvSpPr/>
          <p:nvPr/>
        </p:nvSpPr>
        <p:spPr>
          <a:xfrm>
            <a:off x="4295800" y="4509120"/>
            <a:ext cx="1296144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86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EF4CE42B-58B9-40CA-A49A-C318CE71F7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A41149E-C5D5-4E03-B538-F059223FF76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altLang="zh-TW" noProof="0" smtClean="0"/>
              <a:pPr/>
              <a:t>29</a:t>
            </a:fld>
            <a:endParaRPr lang="zh-TW" alt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015F703-956D-4471-B6C1-1CE76FF7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i="0" dirty="0">
                <a:effectLst/>
                <a:latin typeface="Arial" panose="020B0604020202020204" pitchFamily="34" charset="0"/>
                <a:hlinkClick r:id="rId2"/>
              </a:rPr>
              <a:t>Google Gemini Storybook</a:t>
            </a:r>
            <a:endParaRPr lang="zh-TW" altLang="en-US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1BA34783-1352-45F7-AF4D-940B6CBF2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9537" y="1754766"/>
            <a:ext cx="9639657" cy="4505325"/>
          </a:xfrm>
        </p:spPr>
      </p:pic>
    </p:spTree>
    <p:extLst>
      <p:ext uri="{BB962C8B-B14F-4D97-AF65-F5344CB8AC3E}">
        <p14:creationId xmlns:p14="http://schemas.microsoft.com/office/powerpoint/2010/main" val="105165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EC881-FAA6-44A5-BB89-A18ADDEF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10851286" cy="1147969"/>
          </a:xfrm>
        </p:spPr>
        <p:txBody>
          <a:bodyPr>
            <a:normAutofit fontScale="90000"/>
          </a:bodyPr>
          <a:lstStyle/>
          <a:p>
            <a:r>
              <a:rPr lang="zh-TW" altLang="en-US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生成式人工智慧（</a:t>
            </a:r>
            <a:r>
              <a:rPr lang="en-US" altLang="zh-TW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GEN-AI</a:t>
            </a:r>
            <a:r>
              <a:rPr lang="zh-TW" altLang="en-US" sz="4400" b="0" u="sng" dirty="0">
                <a:latin typeface="微軟正黑體 Light" panose="020B0304030504040204" pitchFamily="34" charset="-120"/>
                <a:ea typeface="微軟正黑體 Light" panose="020B0304030504040204" pitchFamily="34" charset="-120"/>
                <a:hlinkClick r:id="rId2"/>
              </a:rPr>
              <a:t>）使用指引與規範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F4504A-0889-4FD2-B968-01B75FFD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00" y="2636289"/>
            <a:ext cx="4265758" cy="3694403"/>
          </a:xfrm>
        </p:spPr>
        <p:txBody>
          <a:bodyPr/>
          <a:lstStyle/>
          <a:p>
            <a:r>
              <a:rPr lang="zh-TW" altLang="en-US" dirty="0"/>
              <a:t>自 </a:t>
            </a:r>
            <a:r>
              <a:rPr lang="en-US" altLang="zh-TW" dirty="0"/>
              <a:t>2022 </a:t>
            </a:r>
            <a:r>
              <a:rPr lang="zh-TW" altLang="en-US" dirty="0"/>
              <a:t>年 </a:t>
            </a:r>
            <a:r>
              <a:rPr lang="en-US" altLang="zh-TW" dirty="0"/>
              <a:t>11 </a:t>
            </a:r>
            <a:r>
              <a:rPr lang="zh-TW" altLang="en-US" dirty="0"/>
              <a:t>月，</a:t>
            </a:r>
            <a:r>
              <a:rPr lang="en-US" altLang="zh-TW" dirty="0" err="1"/>
              <a:t>OpenAI</a:t>
            </a:r>
            <a:r>
              <a:rPr lang="en-US" altLang="zh-TW" dirty="0"/>
              <a:t> </a:t>
            </a:r>
            <a:r>
              <a:rPr lang="zh-TW" altLang="en-US" dirty="0"/>
              <a:t>發布 </a:t>
            </a:r>
            <a:r>
              <a:rPr lang="en-US" altLang="zh-TW" dirty="0" err="1"/>
              <a:t>ChatGPT</a:t>
            </a:r>
            <a:r>
              <a:rPr lang="en-US" altLang="zh-TW" dirty="0"/>
              <a:t> </a:t>
            </a:r>
            <a:r>
              <a:rPr lang="zh-TW" altLang="en-US" dirty="0"/>
              <a:t>以來，生成式 </a:t>
            </a:r>
            <a:r>
              <a:rPr lang="en-US" altLang="zh-TW" dirty="0"/>
              <a:t>AI </a:t>
            </a:r>
            <a:r>
              <a:rPr lang="zh-TW" altLang="en-US" dirty="0"/>
              <a:t>相關題材的應用平台宛如宇宙大爆炸一般，隨便在瀏覽器上搜尋 </a:t>
            </a:r>
            <a:r>
              <a:rPr lang="en-US" altLang="zh-TW" dirty="0"/>
              <a:t>AI </a:t>
            </a:r>
            <a:r>
              <a:rPr lang="zh-TW" altLang="en-US" dirty="0"/>
              <a:t>就能找到無花八門的工具，免費、付費錯綜複雜，讓人想要入手卻又無從下手。</a:t>
            </a:r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043F56-7DD9-43E9-BFD5-6140F2853FEF}"/>
              </a:ext>
            </a:extLst>
          </p:cNvPr>
          <p:cNvSpPr/>
          <p:nvPr/>
        </p:nvSpPr>
        <p:spPr>
          <a:xfrm>
            <a:off x="3450177" y="1403838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靜宜大學教學發展中心</a:t>
            </a:r>
          </a:p>
        </p:txBody>
      </p:sp>
      <p:pic>
        <p:nvPicPr>
          <p:cNvPr id="5" name="內容版面配置區 5">
            <a:extLst>
              <a:ext uri="{FF2B5EF4-FFF2-40B4-BE49-F238E27FC236}">
                <a16:creationId xmlns:a16="http://schemas.microsoft.com/office/drawing/2014/main" id="{F9A2ED63-D4FE-4A8A-B705-3C27DECBCD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852936"/>
            <a:ext cx="6086072" cy="347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5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>
                <a:latin typeface="+mj-ea"/>
                <a:hlinkClick r:id="rId2"/>
              </a:rPr>
              <a:t>NotebookLM</a:t>
            </a:r>
            <a:r>
              <a:rPr lang="zh-TW" altLang="en-US" dirty="0"/>
              <a:t>  </a:t>
            </a:r>
            <a:r>
              <a:rPr lang="en-US" altLang="zh-TW" sz="3600" dirty="0">
                <a:hlinkClick r:id="rId2"/>
              </a:rPr>
              <a:t>https://notebooklm.google.com/</a:t>
            </a:r>
            <a:r>
              <a:rPr lang="zh-TW" altLang="en-US" sz="3600" dirty="0"/>
              <a:t> </a:t>
            </a:r>
            <a:endParaRPr lang="zh-TW" altLang="zh-TW" sz="3600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u="sng" dirty="0">
                <a:hlinkClick r:id="rId3"/>
              </a:rPr>
              <a:t>NotebookLM</a:t>
            </a:r>
            <a:r>
              <a:rPr lang="zh-TW" altLang="en-US" u="sng" dirty="0">
                <a:hlinkClick r:id="rId3"/>
              </a:rPr>
              <a:t>是什麼？如何快速消化大量文本、生成摘要？</a:t>
            </a:r>
            <a:endParaRPr lang="en-US" altLang="zh-TW" u="sng" dirty="0">
              <a:hlinkClick r:id="rId3"/>
            </a:endParaRPr>
          </a:p>
          <a:p>
            <a:r>
              <a:rPr lang="en-US" altLang="zh-TW" dirty="0"/>
              <a:t>NotebookLM</a:t>
            </a:r>
            <a:r>
              <a:rPr lang="zh-TW" altLang="en-US" dirty="0"/>
              <a:t>是由</a:t>
            </a:r>
            <a:r>
              <a:rPr lang="en-US" altLang="zh-TW" dirty="0"/>
              <a:t>Google</a:t>
            </a:r>
            <a:r>
              <a:rPr lang="zh-TW" altLang="en-US" dirty="0"/>
              <a:t>推出的線上筆記軟體，內建</a:t>
            </a:r>
            <a:r>
              <a:rPr lang="en-US" altLang="zh-TW" dirty="0"/>
              <a:t>Gemini</a:t>
            </a:r>
            <a:r>
              <a:rPr lang="zh-TW" altLang="en-US" dirty="0"/>
              <a:t>人工智慧，透過使用者上傳的內容，可以生成摘要、註解，並根據內容整理相關問題，或是讓使用者在對話框內進行提問，大幅提升工作效率。</a:t>
            </a:r>
            <a:endParaRPr lang="en-US" altLang="zh-TW" dirty="0"/>
          </a:p>
          <a:p>
            <a:r>
              <a:rPr lang="en-US" altLang="zh-TW" dirty="0"/>
              <a:t>Google NotebookLM </a:t>
            </a:r>
            <a:r>
              <a:rPr lang="zh-TW" altLang="en-US" dirty="0"/>
              <a:t>「相對」不會憑空生成內容，也不是上網找答案，而是結合文件資料庫 </a:t>
            </a:r>
            <a:r>
              <a:rPr lang="en-US" altLang="zh-TW" dirty="0"/>
              <a:t>AI </a:t>
            </a:r>
            <a:r>
              <a:rPr lang="zh-TW" altLang="en-US" dirty="0"/>
              <a:t>分析功能（透過 </a:t>
            </a:r>
            <a:r>
              <a:rPr lang="en-US" altLang="zh-TW" dirty="0"/>
              <a:t>Gemini Pro </a:t>
            </a:r>
            <a:r>
              <a:rPr lang="zh-TW" altLang="en-US" dirty="0"/>
              <a:t>分析我們的知識庫），幫助我們根據自己上傳的大量筆記、文件，生成有明確引用的論文摘要、報告企劃、文章大綱。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92981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900" dirty="0">
                <a:latin typeface="+mj-ea"/>
                <a:hlinkClick r:id="rId2"/>
              </a:rPr>
              <a:t>NotebookLM</a:t>
            </a:r>
            <a:r>
              <a:rPr lang="zh-TW" altLang="en-US" dirty="0"/>
              <a:t>  </a:t>
            </a:r>
            <a:r>
              <a:rPr lang="en-US" altLang="zh-TW" sz="3600" dirty="0">
                <a:hlinkClick r:id="rId2"/>
              </a:rPr>
              <a:t>https://notebooklm.google.com/</a:t>
            </a:r>
            <a:r>
              <a:rPr lang="zh-TW" altLang="en-US" sz="3600" dirty="0"/>
              <a:t> </a:t>
            </a:r>
            <a:endParaRPr lang="zh-TW" altLang="zh-TW" sz="3600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u="sng" dirty="0">
                <a:hlinkClick r:id="rId3"/>
              </a:rPr>
              <a:t>NotebookLM</a:t>
            </a:r>
            <a:r>
              <a:rPr lang="zh-TW" altLang="en-US" u="sng" dirty="0">
                <a:hlinkClick r:id="rId3"/>
              </a:rPr>
              <a:t>是什麼？如何快速消化大量文本、生成摘要？</a:t>
            </a:r>
            <a:endParaRPr lang="en-US" altLang="zh-TW" u="sng" dirty="0">
              <a:hlinkClick r:id="rId3"/>
            </a:endParaRPr>
          </a:p>
          <a:p>
            <a:r>
              <a:rPr lang="en-US" altLang="zh-TW" dirty="0"/>
              <a:t>NotebookLM</a:t>
            </a:r>
            <a:r>
              <a:rPr lang="zh-TW" altLang="en-US" dirty="0"/>
              <a:t>是由</a:t>
            </a:r>
            <a:r>
              <a:rPr lang="en-US" altLang="zh-TW" dirty="0"/>
              <a:t>Google</a:t>
            </a:r>
            <a:r>
              <a:rPr lang="zh-TW" altLang="en-US" dirty="0"/>
              <a:t>推出的線上筆記軟體，內建</a:t>
            </a:r>
            <a:r>
              <a:rPr lang="en-US" altLang="zh-TW" dirty="0"/>
              <a:t>Gemini</a:t>
            </a:r>
            <a:r>
              <a:rPr lang="zh-TW" altLang="en-US" dirty="0"/>
              <a:t>人工智慧，透過使用者上傳的內容，可以生成摘要、註解，並根據內容整理相關問題，或是讓使用者在對話框內進行提問，大幅提升工作效率。</a:t>
            </a:r>
            <a:endParaRPr lang="en-US" altLang="zh-TW" dirty="0"/>
          </a:p>
          <a:p>
            <a:r>
              <a:rPr lang="en-US" altLang="zh-TW" dirty="0"/>
              <a:t>Google NotebookLM </a:t>
            </a:r>
            <a:r>
              <a:rPr lang="zh-TW" altLang="en-US" dirty="0"/>
              <a:t>「相對」不會憑空生成內容，也不是上網找答案，而是結合文件資料庫 </a:t>
            </a:r>
            <a:r>
              <a:rPr lang="en-US" altLang="zh-TW" dirty="0"/>
              <a:t>AI </a:t>
            </a:r>
            <a:r>
              <a:rPr lang="zh-TW" altLang="en-US" dirty="0"/>
              <a:t>分析功能（透過 </a:t>
            </a:r>
            <a:r>
              <a:rPr lang="en-US" altLang="zh-TW" dirty="0"/>
              <a:t>Gemini Pro </a:t>
            </a:r>
            <a:r>
              <a:rPr lang="zh-TW" altLang="en-US" dirty="0"/>
              <a:t>分析我們的知識庫），幫助我們根據自己上傳的大量筆記、文件，生成有明確引用的論文摘要、報告企劃、文章大綱。</a:t>
            </a:r>
            <a:endParaRPr lang="zh-TW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611D3F7-9F3D-42A6-A008-D91317B10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7766"/>
            <a:ext cx="12192000" cy="591613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775BEF3-B5B8-4496-BB35-27BC94BAA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6879"/>
            <a:ext cx="12192000" cy="573627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69107A7-9302-4530-85C2-2DB9AF13BAAD}"/>
              </a:ext>
            </a:extLst>
          </p:cNvPr>
          <p:cNvSpPr/>
          <p:nvPr/>
        </p:nvSpPr>
        <p:spPr>
          <a:xfrm>
            <a:off x="73891" y="4045527"/>
            <a:ext cx="3094182" cy="2372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17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AB4B215-A913-4FCD-BD75-3CF1B2FB4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" t="12122" r="681" b="3973"/>
          <a:stretch/>
        </p:blipFill>
        <p:spPr>
          <a:xfrm>
            <a:off x="169252" y="729672"/>
            <a:ext cx="12016509" cy="575425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0219E11-11BE-4674-8F37-9AD78E908409}"/>
              </a:ext>
            </a:extLst>
          </p:cNvPr>
          <p:cNvSpPr/>
          <p:nvPr/>
        </p:nvSpPr>
        <p:spPr>
          <a:xfrm>
            <a:off x="8989980" y="1396009"/>
            <a:ext cx="3202020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687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66E0C4-679F-40B6-B045-8F15DE04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1987420"/>
            <a:ext cx="5523345" cy="1789855"/>
          </a:xfrm>
        </p:spPr>
        <p:txBody>
          <a:bodyPr/>
          <a:lstStyle/>
          <a:p>
            <a:r>
              <a:rPr lang="en-US" altLang="zh-TW" sz="4000" dirty="0" err="1">
                <a:latin typeface="+mj-ea"/>
                <a:hlinkClick r:id="rId2"/>
              </a:rPr>
              <a:t>NotebookLM</a:t>
            </a:r>
            <a:br>
              <a:rPr lang="en-US" altLang="zh-TW" sz="4000" dirty="0">
                <a:latin typeface="+mj-ea"/>
              </a:rPr>
            </a:br>
            <a:r>
              <a:rPr lang="en-US" altLang="zh-TW" sz="4000" dirty="0">
                <a:latin typeface="+mj-ea"/>
              </a:rPr>
              <a:t>Chrome</a:t>
            </a:r>
            <a:r>
              <a:rPr lang="zh-TW" altLang="en-US" sz="4000" dirty="0">
                <a:latin typeface="+mj-ea"/>
              </a:rPr>
              <a:t>瀏覽器擴充程式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265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6048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zh-TW" dirty="0"/>
              <a:t>NotebookLM Ultra Exporter: </a:t>
            </a:r>
            <a:br>
              <a:rPr lang="zh-TW" dirty="0"/>
            </a:br>
            <a:r>
              <a:rPr lang="zh-TW" dirty="0"/>
              <a:t>Markdown &amp; PDF &amp; More 輸出資料的高手</a:t>
            </a:r>
            <a:br>
              <a:rPr lang="en-US" altLang="zh-TW" dirty="0"/>
            </a:br>
            <a:r>
              <a:rPr lang="en-US" altLang="zh-TW" sz="1800" dirty="0">
                <a:hlinkClick r:id="rId3"/>
              </a:rPr>
              <a:t>https://chromewebstore.google.com/detail/notebooklm-ultra-exporter/afchokljnhhggkhedfbmkcmdagjmjchj</a:t>
            </a:r>
            <a:r>
              <a:rPr lang="en-US" altLang="zh-TW" sz="1800" dirty="0"/>
              <a:t> </a:t>
            </a:r>
            <a:endParaRPr sz="1800" dirty="0"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15600" y="2055867"/>
            <a:ext cx="5333200" cy="46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b="1" dirty="0"/>
              <a:t>全類型導出</a:t>
            </a:r>
            <a:endParaRPr b="1" dirty="0"/>
          </a:p>
          <a:p>
            <a:pPr indent="-405543">
              <a:lnSpc>
                <a:spcPct val="100000"/>
              </a:lnSpc>
              <a:buSzPct val="77777"/>
              <a:buChar char="●"/>
            </a:pPr>
            <a:r>
              <a:rPr lang="zh-TW" dirty="0"/>
              <a:t>筆記 &amp; 報表 → Markdown、Word (.docx)、PDF(支援批次匯出)</a:t>
            </a:r>
            <a:endParaRPr dirty="0"/>
          </a:p>
          <a:p>
            <a:pPr indent="-405543">
              <a:lnSpc>
                <a:spcPct val="100000"/>
              </a:lnSpc>
              <a:buSzPct val="77777"/>
              <a:buChar char="●"/>
            </a:pPr>
            <a:r>
              <a:rPr lang="zh-TW" dirty="0"/>
              <a:t>來源資料 → 大量下載 (Markdown, PDF, Text)、大量刪除</a:t>
            </a:r>
            <a:endParaRPr dirty="0"/>
          </a:p>
          <a:p>
            <a:pPr indent="-405543">
              <a:lnSpc>
                <a:spcPct val="100000"/>
              </a:lnSpc>
              <a:buSzPct val="77777"/>
              <a:buChar char="●"/>
            </a:pPr>
            <a:r>
              <a:rPr lang="zh-TW" dirty="0"/>
              <a:t>投影片 → ZIP 大量下載、長圖拼接、單張下載、PPT (.pptx)、影片 (.mp4)</a:t>
            </a:r>
            <a:endParaRPr dirty="0"/>
          </a:p>
          <a:p>
            <a:pPr indent="-405543">
              <a:lnSpc>
                <a:spcPct val="100000"/>
              </a:lnSpc>
              <a:buSzPct val="77777"/>
              <a:buChar char="●"/>
            </a:pPr>
            <a:r>
              <a:rPr lang="zh-TW" dirty="0"/>
              <a:t>心智圖 → PNG、SVG、Markdown</a:t>
            </a:r>
            <a:endParaRPr dirty="0"/>
          </a:p>
          <a:p>
            <a:pPr indent="-405543">
              <a:lnSpc>
                <a:spcPct val="100000"/>
              </a:lnSpc>
              <a:buSzPct val="77777"/>
              <a:buChar char="●"/>
            </a:pPr>
            <a:r>
              <a:rPr lang="zh-TW" dirty="0"/>
              <a:t>閃卡 → CSV、Markdown、Anki 格式</a:t>
            </a:r>
            <a:endParaRPr dirty="0"/>
          </a:p>
          <a:p>
            <a:pPr indent="-405543">
              <a:lnSpc>
                <a:spcPct val="100000"/>
              </a:lnSpc>
              <a:buSzPct val="77777"/>
              <a:buChar char="●"/>
            </a:pPr>
            <a:r>
              <a:rPr lang="zh-TW" dirty="0"/>
              <a:t>資料表 → CSV、Markdown、Word、PDF</a:t>
            </a:r>
            <a:endParaRPr dirty="0"/>
          </a:p>
          <a:p>
            <a:pPr indent="-405543">
              <a:lnSpc>
                <a:spcPct val="100000"/>
              </a:lnSpc>
              <a:buSzPct val="77777"/>
              <a:buChar char="●"/>
            </a:pPr>
            <a:r>
              <a:rPr lang="zh-TW" dirty="0"/>
              <a:t>資訊圖表 → PNG、JPG、WebP，支援印章浮水印</a:t>
            </a:r>
            <a:endParaRPr dirty="0"/>
          </a:p>
          <a:p>
            <a:pPr indent="-405543">
              <a:lnSpc>
                <a:spcPct val="100000"/>
              </a:lnSpc>
              <a:buSzPct val="77777"/>
              <a:buChar char="●"/>
            </a:pPr>
            <a:r>
              <a:rPr lang="zh-TW" dirty="0"/>
              <a:t>對話記錄 → Markdown、Word、PDF</a:t>
            </a:r>
            <a:endParaRPr dirty="0"/>
          </a:p>
        </p:txBody>
      </p:sp>
      <p:pic>
        <p:nvPicPr>
          <p:cNvPr id="179" name="Google Shape;179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2622" y="132533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>
            <a:spLocks noGrp="1"/>
          </p:cNvSpPr>
          <p:nvPr>
            <p:ph type="body" idx="2"/>
          </p:nvPr>
        </p:nvSpPr>
        <p:spPr>
          <a:xfrm>
            <a:off x="5930433" y="2055867"/>
            <a:ext cx="6079600" cy="46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000" b="1"/>
              <a:t>核心亮點</a:t>
            </a:r>
            <a:endParaRPr sz="2000" b="1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zh-TW" altLang="en-US" sz="2000"/>
              <a:t>一鍵匯出，按鈕無縫融入 </a:t>
            </a:r>
            <a:r>
              <a:rPr lang="en-US" altLang="zh-TW" sz="2000"/>
              <a:t>NotebookLM </a:t>
            </a:r>
            <a:r>
              <a:rPr lang="zh-TW" altLang="en-US" sz="2000"/>
              <a:t>介面</a:t>
            </a:r>
            <a:endParaRPr sz="2000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zh-TW" altLang="en-US" sz="2000"/>
              <a:t>來源管理：支援搜尋、依類型篩選（</a:t>
            </a:r>
            <a:r>
              <a:rPr lang="en-US" altLang="zh-TW" sz="2000"/>
              <a:t>PDF, Docs, Web</a:t>
            </a:r>
            <a:r>
              <a:rPr lang="zh-TW" altLang="en-US" sz="2000"/>
              <a:t>等）、批次下載與刪除</a:t>
            </a:r>
            <a:endParaRPr sz="2000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zh-TW" altLang="en-US" sz="2000"/>
              <a:t>批次匯出：支援筆記與報表的批次匯出**</a:t>
            </a:r>
            <a:endParaRPr sz="2000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zh-TW" altLang="en-US" sz="2000"/>
              <a:t>長圖拼接支援多種佈局（垂直、網格、</a:t>
            </a:r>
            <a:r>
              <a:rPr lang="en-US" altLang="zh-TW" sz="2000"/>
              <a:t>A4</a:t>
            </a:r>
            <a:r>
              <a:rPr lang="zh-TW" altLang="en-US" sz="2000"/>
              <a:t>）</a:t>
            </a:r>
            <a:endParaRPr sz="2000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zh-TW" altLang="en-US" sz="2000"/>
              <a:t>自訂印章浮水印，可調位置、顏色、透明度</a:t>
            </a:r>
            <a:endParaRPr sz="2000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zh-TW" altLang="en-US" sz="2000"/>
              <a:t>中英雙語完整支持</a:t>
            </a:r>
            <a:endParaRPr sz="2000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zh-TW" altLang="en-US" sz="2000"/>
              <a:t>功能開關，自訂顯示哪些匯出按鈕及批次操作功能</a:t>
            </a:r>
            <a:endParaRPr sz="2000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zh-TW" altLang="en-US" sz="2000"/>
              <a:t>引用來源導出開關，可選擇是否包含參考引用</a:t>
            </a:r>
            <a:endParaRPr sz="2000"/>
          </a:p>
          <a:p>
            <a:pPr indent="-431789">
              <a:lnSpc>
                <a:spcPct val="100000"/>
              </a:lnSpc>
              <a:buSzPts val="1500"/>
              <a:buChar char="●"/>
            </a:pPr>
            <a:r>
              <a:rPr lang="en-US" altLang="zh-TW" sz="2000"/>
              <a:t>100% </a:t>
            </a:r>
            <a:r>
              <a:rPr lang="zh-TW" altLang="en-US" sz="2000"/>
              <a:t>本機處理，資料不離開您的瀏覽器</a:t>
            </a:r>
            <a:endParaRPr sz="200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77C651A-96D4-4673-AE85-20C0A9198EC5}"/>
              </a:ext>
            </a:extLst>
          </p:cNvPr>
          <p:cNvSpPr txBox="1"/>
          <p:nvPr/>
        </p:nvSpPr>
        <p:spPr>
          <a:xfrm>
            <a:off x="6184183" y="6140692"/>
            <a:ext cx="5870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資料來源</a:t>
            </a:r>
            <a:r>
              <a:rPr lang="en-US" altLang="zh-TW" dirty="0"/>
              <a:t>:</a:t>
            </a:r>
            <a:r>
              <a:rPr lang="zh-TW" altLang="en-US" dirty="0"/>
              <a:t> 茶米老師教室 </a:t>
            </a:r>
            <a:r>
              <a:rPr lang="en-US" altLang="zh-TW" sz="1400" dirty="0">
                <a:hlinkClick r:id="rId5"/>
              </a:rPr>
              <a:t>https://www.youtube.com/channel/UCNkm31jX3472Ef5PGFroacQ</a:t>
            </a:r>
            <a:r>
              <a:rPr lang="zh-TW" altLang="en-US" sz="1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9341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463296-B32D-4CC8-8149-678CA859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439937"/>
            <a:ext cx="8333222" cy="114796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NotebookLM</a:t>
            </a:r>
            <a:r>
              <a:rPr lang="zh-TW" altLang="en-US" dirty="0"/>
              <a:t>簡報可直接修改了！</a:t>
            </a:r>
            <a:br>
              <a:rPr lang="en-US" altLang="zh-TW" dirty="0"/>
            </a:br>
            <a:r>
              <a:rPr lang="zh-TW" altLang="en-US" dirty="0"/>
              <a:t>轉</a:t>
            </a:r>
            <a:r>
              <a:rPr lang="en-US" altLang="zh-TW" dirty="0"/>
              <a:t>PPTX</a:t>
            </a:r>
            <a:r>
              <a:rPr lang="zh-TW" altLang="en-US" dirty="0"/>
              <a:t>、線上改都行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9D7666-3FFF-42D0-B307-2FE350384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NotebookLM</a:t>
            </a:r>
            <a:r>
              <a:rPr lang="zh-TW" altLang="en-US" dirty="0">
                <a:hlinkClick r:id="rId2"/>
              </a:rPr>
              <a:t>簡報怎麼改？</a:t>
            </a:r>
            <a:r>
              <a:rPr lang="en-US" altLang="zh-TW" dirty="0">
                <a:hlinkClick r:id="rId2"/>
              </a:rPr>
              <a:t>6</a:t>
            </a:r>
            <a:r>
              <a:rPr lang="zh-TW" altLang="en-US" dirty="0">
                <a:hlinkClick r:id="rId2"/>
              </a:rPr>
              <a:t>種方法自由度、費用比較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74B5F64-A9C2-4AF3-B01D-D73D2ED88BB0}"/>
              </a:ext>
            </a:extLst>
          </p:cNvPr>
          <p:cNvGraphicFramePr>
            <a:graphicFrameLocks noGrp="1"/>
          </p:cNvGraphicFramePr>
          <p:nvPr/>
        </p:nvGraphicFramePr>
        <p:xfrm>
          <a:off x="695400" y="2420888"/>
          <a:ext cx="11089230" cy="4207325"/>
        </p:xfrm>
        <a:graphic>
          <a:graphicData uri="http://schemas.openxmlformats.org/drawingml/2006/table">
            <a:tbl>
              <a:tblPr/>
              <a:tblGrid>
                <a:gridCol w="1848205">
                  <a:extLst>
                    <a:ext uri="{9D8B030D-6E8A-4147-A177-3AD203B41FA5}">
                      <a16:colId xmlns:a16="http://schemas.microsoft.com/office/drawing/2014/main" val="2026484062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val="351030068"/>
                    </a:ext>
                  </a:extLst>
                </a:gridCol>
                <a:gridCol w="2424270">
                  <a:extLst>
                    <a:ext uri="{9D8B030D-6E8A-4147-A177-3AD203B41FA5}">
                      <a16:colId xmlns:a16="http://schemas.microsoft.com/office/drawing/2014/main" val="1410491172"/>
                    </a:ext>
                  </a:extLst>
                </a:gridCol>
                <a:gridCol w="1272140">
                  <a:extLst>
                    <a:ext uri="{9D8B030D-6E8A-4147-A177-3AD203B41FA5}">
                      <a16:colId xmlns:a16="http://schemas.microsoft.com/office/drawing/2014/main" val="1588266738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val="4060253553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val="1895521440"/>
                    </a:ext>
                  </a:extLst>
                </a:gridCol>
              </a:tblGrid>
              <a:tr h="27784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修改方法</a:t>
                      </a:r>
                      <a:endParaRPr lang="zh-TW" altLang="en-US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核心原理</a:t>
                      </a:r>
                      <a:endParaRPr lang="zh-TW" altLang="en-US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自由度</a:t>
                      </a:r>
                      <a:endParaRPr lang="zh-TW" altLang="en-US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複雜度</a:t>
                      </a:r>
                      <a:endParaRPr lang="zh-TW" altLang="en-US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是否收費</a:t>
                      </a:r>
                      <a:endParaRPr lang="zh-TW" altLang="en-US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適用情境</a:t>
                      </a:r>
                      <a:endParaRPr lang="zh-TW" altLang="en-US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60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308352"/>
                  </a:ext>
                </a:extLst>
              </a:tr>
              <a:tr h="63506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NotebookLM</a:t>
                      </a:r>
                      <a:r>
                        <a:rPr lang="zh-TW" alt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官方修改功能</a:t>
                      </a:r>
                      <a:endParaRPr lang="zh-TW" altLang="en-US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利用提示詞修改重新生成頁面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下指令可修改文字、排版或圖表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簡單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不需換工具！直接完成修改下載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5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944119"/>
                  </a:ext>
                </a:extLst>
              </a:tr>
              <a:tr h="635068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DeckEdit</a:t>
                      </a:r>
                      <a:endParaRPr lang="en-US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OCR</a:t>
                      </a:r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辨識重建</a:t>
                      </a:r>
                      <a:r>
                        <a:rPr lang="en-US" altLang="zh-TW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PPTX</a:t>
                      </a:r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、原地改字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可修改及移動文字，可移除浮水印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簡單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免費（免註冊）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修改文字或文字排版，想移除浮水印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59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01681"/>
                  </a:ext>
                </a:extLst>
              </a:tr>
              <a:tr h="754143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NotebookLM</a:t>
                      </a:r>
                      <a:r>
                        <a:rPr lang="zh-TW" altLang="en-US" sz="12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簡報編輯器</a:t>
                      </a:r>
                      <a:endParaRPr lang="zh-TW" altLang="en-US" sz="12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OCR</a:t>
                      </a:r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辨識重建</a:t>
                      </a:r>
                      <a:r>
                        <a:rPr lang="en-US" altLang="zh-TW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PPTX</a:t>
                      </a:r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、原地改字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可修改及移動文字，可去除浮水印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簡單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免費（有額度限制，每月轉</a:t>
                      </a:r>
                      <a:r>
                        <a:rPr lang="en-US" altLang="zh-TW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PPTX</a:t>
                      </a:r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限一次）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修改文字或改文字排，想移除浮水印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58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238886"/>
                  </a:ext>
                </a:extLst>
              </a:tr>
              <a:tr h="754143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Lovart</a:t>
                      </a:r>
                      <a:endParaRPr lang="en-US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將圖片拆解成不同圖層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可分圖層選取物件，可直接編輯文字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較複雜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免費／付費點數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想做簡報細部修改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24477"/>
                  </a:ext>
                </a:extLst>
              </a:tr>
              <a:tr h="515993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Canva Pro</a:t>
                      </a:r>
                      <a:r>
                        <a:rPr lang="zh-TW" altLang="en-US" sz="12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魔法抓取工具</a:t>
                      </a:r>
                      <a:endParaRPr lang="zh-TW" altLang="en-US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辨識並分離、擷取圖片圖層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可抓取物件圖層個別調整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中等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需訂閱</a:t>
                      </a:r>
                      <a:r>
                        <a:rPr 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Canva Pro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想移動或調整簡報細節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79961"/>
                  </a:ext>
                </a:extLst>
              </a:tr>
              <a:tr h="635068">
                <a:tc>
                  <a:txBody>
                    <a:bodyPr/>
                    <a:lstStyle/>
                    <a:p>
                      <a:r>
                        <a:rPr lang="zh-TW" altLang="en-US" sz="1200" b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色塊覆蓋法</a:t>
                      </a:r>
                      <a:endParaRPr lang="zh-TW" altLang="en-US" sz="12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用色塊覆蓋錯誤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較低，僅用於遮蓋修補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簡單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免費。使用任一設計工具皆可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修補小地方、蓋掉浮水印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53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8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821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1696BC88-7712-45BF-89D1-03ABD0FE402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6853E4A-9237-49E9-8A75-4DCE6535C0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altLang="zh-TW" noProof="0" smtClean="0"/>
              <a:pPr/>
              <a:t>36</a:t>
            </a:fld>
            <a:endParaRPr lang="zh-TW" alt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2885263-30CA-4A21-9A47-74C93A6B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講義下載及</a:t>
            </a:r>
            <a:r>
              <a:rPr lang="zh-TW" altLang="en-US" dirty="0">
                <a:hlinkClick r:id="rId2"/>
              </a:rPr>
              <a:t>課後練習 </a:t>
            </a:r>
            <a:r>
              <a:rPr lang="en-US" altLang="zh-TW" sz="2700" dirty="0">
                <a:hlinkClick r:id="rId3"/>
              </a:rPr>
              <a:t>https://library.pu.edu.tw/?Lang=zh-tw</a:t>
            </a:r>
            <a:r>
              <a:rPr lang="zh-TW" altLang="en-US" sz="2700" dirty="0"/>
              <a:t>  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7D72BC4-7883-46AD-A4BE-3A5197670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37" t="11074" r="3956" b="6513"/>
          <a:stretch/>
        </p:blipFill>
        <p:spPr>
          <a:xfrm>
            <a:off x="406400" y="1493749"/>
            <a:ext cx="10982035" cy="5364251"/>
          </a:xfr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083FE8F-4741-4F4C-B257-200F8E5FF927}"/>
              </a:ext>
            </a:extLst>
          </p:cNvPr>
          <p:cNvSpPr/>
          <p:nvPr/>
        </p:nvSpPr>
        <p:spPr>
          <a:xfrm>
            <a:off x="9033164" y="1838036"/>
            <a:ext cx="766618" cy="350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28ECE5-5751-43C3-8DA6-7A51B5132783}"/>
              </a:ext>
            </a:extLst>
          </p:cNvPr>
          <p:cNvSpPr/>
          <p:nvPr/>
        </p:nvSpPr>
        <p:spPr>
          <a:xfrm>
            <a:off x="1787237" y="3078018"/>
            <a:ext cx="1334654" cy="3509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BC651C-24A3-4401-ADA8-5892575498A4}"/>
              </a:ext>
            </a:extLst>
          </p:cNvPr>
          <p:cNvSpPr/>
          <p:nvPr/>
        </p:nvSpPr>
        <p:spPr>
          <a:xfrm>
            <a:off x="4978399" y="4615871"/>
            <a:ext cx="4535055" cy="11014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077136C5-A895-40EA-9957-EF5ABD7A0623}"/>
              </a:ext>
            </a:extLst>
          </p:cNvPr>
          <p:cNvCxnSpPr/>
          <p:nvPr/>
        </p:nvCxnSpPr>
        <p:spPr>
          <a:xfrm flipH="1">
            <a:off x="3121891" y="2189018"/>
            <a:ext cx="5846618" cy="9698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092AF48D-E090-4EAA-BCB9-8CD399DDD049}"/>
              </a:ext>
            </a:extLst>
          </p:cNvPr>
          <p:cNvCxnSpPr>
            <a:cxnSpLocks/>
          </p:cNvCxnSpPr>
          <p:nvPr/>
        </p:nvCxnSpPr>
        <p:spPr>
          <a:xfrm>
            <a:off x="3121891" y="3429000"/>
            <a:ext cx="1791853" cy="1706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72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7E63319-A8A9-4E70-9670-DD44E4CEB3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zh-TW" altLang="en-US" noProof="0"/>
              <a:t>新增頁尾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AB61C18-557A-4A24-B9CF-846B7BF3CD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altLang="zh-TW" noProof="0" smtClean="0"/>
              <a:pPr/>
              <a:t>37</a:t>
            </a:fld>
            <a:endParaRPr lang="zh-TW" alt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5BDE41A0-26BF-499D-ABF3-40CE0487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10628293" cy="114796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在圖書館資訊檢索的應用課後練習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2223081-66F0-4BC1-8B09-0630C8501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/>
              <a:t>全程參與</a:t>
            </a:r>
            <a:r>
              <a:rPr lang="en-US" altLang="zh-TW" sz="3200" dirty="0"/>
              <a:t>2026.03.26</a:t>
            </a:r>
            <a:r>
              <a:rPr lang="zh-TW" altLang="en-US" sz="3200" dirty="0"/>
              <a:t>課程，於</a:t>
            </a:r>
            <a:r>
              <a:rPr lang="zh-TW" altLang="en-US" sz="3200" dirty="0">
                <a:solidFill>
                  <a:srgbClr val="FF0000"/>
                </a:solidFill>
              </a:rPr>
              <a:t>當日 </a:t>
            </a:r>
            <a:r>
              <a:rPr lang="en-US" altLang="zh-TW" sz="3200" dirty="0">
                <a:solidFill>
                  <a:srgbClr val="FF0000"/>
                </a:solidFill>
              </a:rPr>
              <a:t>20:00</a:t>
            </a:r>
            <a:r>
              <a:rPr lang="zh-TW" altLang="en-US" sz="3200" dirty="0"/>
              <a:t>前填寫測驗卷</a:t>
            </a:r>
            <a:r>
              <a:rPr lang="zh-TW" altLang="en-US" sz="3200" dirty="0">
                <a:solidFill>
                  <a:srgbClr val="FF0000"/>
                </a:solidFill>
              </a:rPr>
              <a:t>且達滿分者</a:t>
            </a:r>
            <a:r>
              <a:rPr lang="zh-TW" altLang="en-US" sz="3200" dirty="0"/>
              <a:t>始得以通過認證。</a:t>
            </a:r>
          </a:p>
          <a:p>
            <a:r>
              <a:rPr lang="zh-TW" altLang="en-US" dirty="0"/>
              <a:t>未全程參與課程者，作答視同無效。</a:t>
            </a:r>
          </a:p>
          <a:p>
            <a:r>
              <a:rPr lang="zh-TW" altLang="en-US" dirty="0"/>
              <a:t>本作業請實際登入圖書館資料庫操作後作答。</a:t>
            </a:r>
          </a:p>
          <a:p>
            <a:r>
              <a:rPr lang="zh-TW" altLang="en-US" dirty="0"/>
              <a:t>本作業重點在「檢索過程」，請誠實作答，只有一次作答機會。</a:t>
            </a:r>
            <a:endParaRPr lang="en-US" altLang="zh-TW" dirty="0"/>
          </a:p>
          <a:p>
            <a:r>
              <a:rPr lang="zh-TW" altLang="en-US" dirty="0"/>
              <a:t>請於課後一週登入</a:t>
            </a:r>
            <a:r>
              <a:rPr lang="en-US" altLang="zh-TW" dirty="0"/>
              <a:t>e</a:t>
            </a:r>
            <a:r>
              <a:rPr lang="zh-TW" altLang="en-US" dirty="0"/>
              <a:t>校園服務網至個人</a:t>
            </a:r>
            <a:r>
              <a:rPr lang="en-US" altLang="zh-TW" dirty="0"/>
              <a:t>e-</a:t>
            </a:r>
            <a:r>
              <a:rPr lang="en-US" altLang="zh-TW" dirty="0" err="1"/>
              <a:t>porfolio</a:t>
            </a:r>
            <a:r>
              <a:rPr lang="zh-TW" altLang="en-US" dirty="0"/>
              <a:t>查核是否已通過人文素養認證。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3139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08" y="6255374"/>
            <a:ext cx="1575169" cy="519807"/>
          </a:xfrm>
          <a:prstGeom prst="rect">
            <a:avLst/>
          </a:prstGeom>
        </p:spPr>
      </p:pic>
      <p:sp>
        <p:nvSpPr>
          <p:cNvPr id="18" name="Google Shape;2274;p1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 algn="ctr"/>
            <a:r>
              <a:rPr lang="zh-TW" altLang="en-US" sz="7200" dirty="0">
                <a:solidFill>
                  <a:srgbClr val="C00000"/>
                </a:solidFill>
                <a:latin typeface="+mn-ea"/>
              </a:rPr>
              <a:t>課程結束</a:t>
            </a:r>
            <a:r>
              <a:rPr lang="en-US" altLang="zh-TW" sz="7200" dirty="0">
                <a:solidFill>
                  <a:srgbClr val="C00000"/>
                </a:solidFill>
                <a:latin typeface="+mn-ea"/>
              </a:rPr>
              <a:t>THANKS</a:t>
            </a:r>
            <a:br>
              <a:rPr lang="en-US" altLang="zh-TW" sz="7200" dirty="0">
                <a:solidFill>
                  <a:srgbClr val="C00000"/>
                </a:solidFill>
                <a:latin typeface="+mn-ea"/>
              </a:rPr>
            </a:br>
            <a:endParaRPr sz="72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52A2A986-E708-422A-A32B-4E009D09D4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知識服務組</a:t>
            </a:r>
          </a:p>
          <a:p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717F9053-D877-4B01-A6D0-DF653DF01C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TW" dirty="0"/>
              <a:t>Phone</a:t>
            </a:r>
            <a:r>
              <a:rPr lang="zh-TW" altLang="en-US" dirty="0"/>
              <a:t>：分機</a:t>
            </a:r>
            <a:r>
              <a:rPr lang="en-US" altLang="zh-TW" dirty="0"/>
              <a:t>11633</a:t>
            </a:r>
            <a:r>
              <a:rPr lang="zh-TW" altLang="en-US" dirty="0"/>
              <a:t>　</a:t>
            </a:r>
          </a:p>
          <a:p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3BFEF6C-52E0-4B99-BE66-C06F68F8C8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pu105b0@pu.edu.tw</a:t>
            </a:r>
          </a:p>
          <a:p>
            <a:endParaRPr lang="zh-TW" altLang="en-US" dirty="0"/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1F09866-3434-46AE-82E9-55D62430B1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TW" dirty="0"/>
              <a:t>https://library.pu.edu.tw/</a:t>
            </a:r>
            <a:endParaRPr lang="zh-TW" altLang="en-US" dirty="0"/>
          </a:p>
        </p:txBody>
      </p:sp>
      <p:pic>
        <p:nvPicPr>
          <p:cNvPr id="15" name="圖片版面配置區 2">
            <a:extLst>
              <a:ext uri="{FF2B5EF4-FFF2-40B4-BE49-F238E27FC236}">
                <a16:creationId xmlns:a16="http://schemas.microsoft.com/office/drawing/2014/main" id="{234C4007-0995-4F2B-B1E3-4BA398485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65" b="13965"/>
          <a:stretch/>
        </p:blipFill>
        <p:spPr>
          <a:xfrm>
            <a:off x="215693" y="1973076"/>
            <a:ext cx="6160028" cy="333057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1C59AD9-7ADD-4431-8F5B-04E0C5453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8" y="2527548"/>
            <a:ext cx="1224136" cy="4039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82280E-FC42-4840-A460-B2C28AD5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什麼是生成式 </a:t>
            </a:r>
            <a:r>
              <a:rPr lang="en-US" altLang="zh-TW" dirty="0"/>
              <a:t>AI (Generative AI) </a:t>
            </a:r>
            <a:r>
              <a:rPr lang="zh-TW" altLang="en-US" dirty="0"/>
              <a:t>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9A0F93-3A82-4337-9A12-F46C8A2E7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人工智慧（</a:t>
            </a:r>
            <a:r>
              <a:rPr lang="en-US" altLang="zh-TW" dirty="0"/>
              <a:t>Artificial Intelligence</a:t>
            </a:r>
            <a:r>
              <a:rPr lang="zh-TW" altLang="en-US" dirty="0"/>
              <a:t>，簡稱</a:t>
            </a:r>
            <a:r>
              <a:rPr lang="en-US" altLang="zh-TW" dirty="0"/>
              <a:t>AI</a:t>
            </a:r>
            <a:r>
              <a:rPr lang="zh-TW" altLang="en-US" dirty="0"/>
              <a:t>）一詞早已不再陌生，人們經常聽到它在各種領域的應用，例如影像辨識、語音辨識、自動駕駛等。</a:t>
            </a:r>
          </a:p>
          <a:p>
            <a:r>
              <a:rPr lang="zh-TW" altLang="en-US" dirty="0"/>
              <a:t>生成式</a:t>
            </a:r>
            <a:r>
              <a:rPr lang="en-US" altLang="zh-TW" dirty="0"/>
              <a:t>AI (Generative AI)</a:t>
            </a:r>
            <a:r>
              <a:rPr lang="zh-TW" altLang="en-US" dirty="0"/>
              <a:t>，即人工智慧生成內容，又稱</a:t>
            </a:r>
            <a:r>
              <a:rPr lang="en-US" altLang="zh-TW" dirty="0"/>
              <a:t>AIGC</a:t>
            </a:r>
            <a:r>
              <a:rPr lang="zh-TW" altLang="en-US" dirty="0"/>
              <a:t>（</a:t>
            </a:r>
            <a:r>
              <a:rPr lang="en-US" altLang="zh-TW" dirty="0"/>
              <a:t>AI Generated Content</a:t>
            </a:r>
            <a:r>
              <a:rPr lang="zh-TW" altLang="en-US" dirty="0"/>
              <a:t>）。</a:t>
            </a:r>
          </a:p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是人工智慧中的一個分支，主要用於創造性的工作，例如文章生成、影像生成、音樂生成等。</a:t>
            </a:r>
          </a:p>
          <a:p>
            <a:r>
              <a:rPr lang="zh-TW" altLang="en-US" dirty="0"/>
              <a:t>目前討論最夯的</a:t>
            </a:r>
            <a:r>
              <a:rPr lang="en-US" altLang="zh-TW" dirty="0" err="1"/>
              <a:t>ChatGPT</a:t>
            </a:r>
            <a:r>
              <a:rPr lang="zh-TW" altLang="en-US" dirty="0"/>
              <a:t>、</a:t>
            </a:r>
            <a:r>
              <a:rPr lang="en-US" altLang="zh-TW" dirty="0"/>
              <a:t>Felo </a:t>
            </a:r>
            <a:r>
              <a:rPr lang="zh-TW" altLang="en-US" dirty="0"/>
              <a:t>、</a:t>
            </a:r>
            <a:r>
              <a:rPr lang="en-US" altLang="zh-TW" dirty="0"/>
              <a:t>Microsoft Bing (Copilot)</a:t>
            </a:r>
            <a:r>
              <a:rPr lang="zh-TW" altLang="en-US" dirty="0"/>
              <a:t>、</a:t>
            </a:r>
            <a:r>
              <a:rPr lang="en-US" altLang="zh-TW" dirty="0"/>
              <a:t>Google Gemini</a:t>
            </a:r>
            <a:r>
              <a:rPr lang="zh-TW" altLang="en-US" dirty="0"/>
              <a:t>、</a:t>
            </a:r>
            <a:r>
              <a:rPr lang="en-US" altLang="zh-TW" dirty="0"/>
              <a:t>Claude</a:t>
            </a:r>
            <a:r>
              <a:rPr lang="zh-TW" altLang="en-US" dirty="0"/>
              <a:t>都是生成式</a:t>
            </a:r>
            <a:r>
              <a:rPr lang="en-US" altLang="zh-TW" dirty="0"/>
              <a:t>AI</a:t>
            </a:r>
            <a:r>
              <a:rPr lang="zh-TW" altLang="en-US" dirty="0"/>
              <a:t>的最佳應用。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108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E653EE-FC6C-45A8-AB93-93D9638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it-IT" dirty="0"/>
              <a:t>文字式的生成式 </a:t>
            </a:r>
            <a:r>
              <a:rPr lang="it-IT" altLang="zh-TW" dirty="0"/>
              <a:t>AI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C7396C-535D-4EC0-BA0F-6D818FF8A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文字式的生成式 </a:t>
            </a:r>
            <a:r>
              <a:rPr lang="en-US" altLang="zh-TW" dirty="0"/>
              <a:t>AI </a:t>
            </a:r>
            <a:r>
              <a:rPr lang="zh-TW" altLang="en-US" dirty="0"/>
              <a:t>是將 </a:t>
            </a:r>
            <a:r>
              <a:rPr lang="en-US" altLang="zh-TW" dirty="0"/>
              <a:t>GPT</a:t>
            </a:r>
            <a:r>
              <a:rPr lang="zh-TW" altLang="en-US" dirty="0"/>
              <a:t>（</a:t>
            </a:r>
            <a:r>
              <a:rPr lang="en-US" altLang="zh-TW" dirty="0"/>
              <a:t>Generative, Pre-trained, Transformer, GPT</a:t>
            </a:r>
            <a:r>
              <a:rPr lang="zh-TW" altLang="en-US" dirty="0"/>
              <a:t>）、大型語言模型（</a:t>
            </a:r>
            <a:r>
              <a:rPr lang="en-US" altLang="zh-TW" dirty="0"/>
              <a:t>Large Language Model, LLM</a:t>
            </a:r>
            <a:r>
              <a:rPr lang="zh-TW" altLang="en-US" dirty="0"/>
              <a:t>）結合的產物。</a:t>
            </a:r>
          </a:p>
          <a:p>
            <a:r>
              <a:rPr lang="zh-TW" altLang="en-US" dirty="0"/>
              <a:t>使用 </a:t>
            </a:r>
            <a:r>
              <a:rPr lang="en-US" altLang="zh-TW" dirty="0"/>
              <a:t>AI </a:t>
            </a:r>
            <a:r>
              <a:rPr lang="zh-TW" altLang="en-US" dirty="0"/>
              <a:t>生成內容（</a:t>
            </a:r>
            <a:r>
              <a:rPr lang="en-US" altLang="zh-TW" dirty="0"/>
              <a:t>Artificial Intelligence Generated Content, AIGC</a:t>
            </a:r>
            <a:r>
              <a:rPr lang="zh-TW" altLang="en-US" dirty="0"/>
              <a:t>）的重要原則就是：</a:t>
            </a:r>
          </a:p>
          <a:p>
            <a:r>
              <a:rPr lang="zh-TW" altLang="en-US" dirty="0"/>
              <a:t>敢於詳細提問</a:t>
            </a:r>
          </a:p>
          <a:p>
            <a:r>
              <a:rPr lang="zh-TW" altLang="en-US" dirty="0"/>
              <a:t>小心求證使用</a:t>
            </a:r>
          </a:p>
          <a:p>
            <a:r>
              <a:rPr lang="zh-TW" altLang="en-US" dirty="0"/>
              <a:t>不論「文字式」、「圖片式」的生成式 </a:t>
            </a:r>
            <a:r>
              <a:rPr lang="en-US" altLang="zh-TW" dirty="0"/>
              <a:t>AI </a:t>
            </a:r>
            <a:r>
              <a:rPr lang="zh-TW" altLang="en-US" dirty="0"/>
              <a:t>都是如此。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424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31C922-97DF-4D06-A4EC-C764D31A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51" y="330056"/>
            <a:ext cx="11174558" cy="175661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從你問我答到自主行動：</a:t>
            </a:r>
            <a:br>
              <a:rPr lang="en-US" altLang="zh-TW" dirty="0"/>
            </a:br>
            <a:r>
              <a:rPr lang="en-US" altLang="zh-TW" dirty="0"/>
              <a:t>Chatbot</a:t>
            </a:r>
            <a:r>
              <a:rPr lang="zh-TW" altLang="en-US" dirty="0"/>
              <a:t>、</a:t>
            </a:r>
            <a:r>
              <a:rPr lang="en-US" altLang="zh-TW" dirty="0"/>
              <a:t>AI Assistant</a:t>
            </a:r>
            <a:r>
              <a:rPr lang="zh-TW" altLang="en-US" dirty="0"/>
              <a:t>、</a:t>
            </a:r>
            <a:r>
              <a:rPr lang="en-US" altLang="zh-TW" dirty="0"/>
              <a:t>AI Agent </a:t>
            </a:r>
            <a:r>
              <a:rPr lang="zh-TW" altLang="en-US" dirty="0"/>
              <a:t>的世代演進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F1E409-0855-4EB6-B971-03A1A0E5E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2863273"/>
            <a:ext cx="10835122" cy="3313690"/>
          </a:xfrm>
        </p:spPr>
        <p:txBody>
          <a:bodyPr/>
          <a:lstStyle/>
          <a:p>
            <a:r>
              <a:rPr lang="en-US" altLang="zh-TW" dirty="0"/>
              <a:t>Chatbot</a:t>
            </a:r>
            <a:r>
              <a:rPr lang="zh-TW" altLang="en-US" dirty="0"/>
              <a:t>：一個「你問我答」的對話程式，像個有固定腳本的客服人員。</a:t>
            </a:r>
            <a:endParaRPr lang="en-US" altLang="zh-TW" dirty="0"/>
          </a:p>
          <a:p>
            <a:r>
              <a:rPr lang="en-US" altLang="zh-TW" dirty="0"/>
              <a:t>AI Assistant</a:t>
            </a:r>
            <a:r>
              <a:rPr lang="zh-TW" altLang="en-US" dirty="0"/>
              <a:t>：一個能「聽懂指令並協助你」的工具，像個能幹的秘書。</a:t>
            </a:r>
            <a:endParaRPr lang="en-US" altLang="zh-TW" dirty="0"/>
          </a:p>
          <a:p>
            <a:r>
              <a:rPr lang="en-US" altLang="zh-TW" dirty="0"/>
              <a:t>AI Agent</a:t>
            </a:r>
            <a:r>
              <a:rPr lang="zh-TW" altLang="en-US" dirty="0"/>
              <a:t>：一個可以「主動為你完成目標」的夥伴，像個能獨立作業的專案經理。</a:t>
            </a:r>
          </a:p>
        </p:txBody>
      </p:sp>
    </p:spTree>
    <p:extLst>
      <p:ext uri="{BB962C8B-B14F-4D97-AF65-F5344CB8AC3E}">
        <p14:creationId xmlns:p14="http://schemas.microsoft.com/office/powerpoint/2010/main" val="136361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0417218-DF8B-4C6B-AD7C-816DF6C3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478" y="764704"/>
            <a:ext cx="8333222" cy="114796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AAD96D-AA6B-4284-B0BC-9EC1C519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hlinkClick r:id="rId2"/>
            <a:extLst>
              <a:ext uri="{FF2B5EF4-FFF2-40B4-BE49-F238E27FC236}">
                <a16:creationId xmlns:a16="http://schemas.microsoft.com/office/drawing/2014/main" id="{3590ACB9-AB2A-4C36-B224-3F34C7251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8" y="681037"/>
            <a:ext cx="10755120" cy="59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C78FA1-5813-4045-9457-F21DEA2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1" y="883282"/>
            <a:ext cx="9899940" cy="114796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生成式</a:t>
            </a:r>
            <a:r>
              <a:rPr lang="en-US" altLang="zh-TW" dirty="0"/>
              <a:t>AI+</a:t>
            </a:r>
            <a:r>
              <a:rPr lang="zh-TW" altLang="en-US" dirty="0"/>
              <a:t>資訊檢索（</a:t>
            </a:r>
            <a:r>
              <a:rPr lang="en-US" altLang="zh-TW" dirty="0"/>
              <a:t>IR</a:t>
            </a:r>
            <a:r>
              <a:rPr lang="zh-TW" altLang="en-US" dirty="0"/>
              <a:t>）</a:t>
            </a:r>
            <a:r>
              <a:rPr lang="en-US" altLang="zh-TW" dirty="0"/>
              <a:t>=</a:t>
            </a:r>
            <a:r>
              <a:rPr lang="zh-TW" altLang="en-US" dirty="0"/>
              <a:t>生成式</a:t>
            </a:r>
            <a:r>
              <a:rPr lang="en-US" altLang="zh-TW" dirty="0"/>
              <a:t>IR</a:t>
            </a:r>
            <a:br>
              <a:rPr lang="en-US" altLang="zh-TW" dirty="0"/>
            </a:br>
            <a:r>
              <a:rPr lang="zh-TW" altLang="en-US" dirty="0"/>
              <a:t>正在改變人們搜尋資訊的樣貌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B78DB2-0C4B-43C7-BBA4-27736BAB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8" y="2352961"/>
            <a:ext cx="5845177" cy="4505039"/>
          </a:xfrm>
        </p:spPr>
        <p:txBody>
          <a:bodyPr>
            <a:normAutofit/>
          </a:bodyPr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和資訊檢索（</a:t>
            </a:r>
            <a:r>
              <a:rPr lang="en-US" altLang="zh-TW" dirty="0"/>
              <a:t>IR</a:t>
            </a:r>
            <a:r>
              <a:rPr lang="zh-TW" altLang="en-US" dirty="0"/>
              <a:t>），也稱為生成式</a:t>
            </a:r>
            <a:r>
              <a:rPr lang="en-US" altLang="zh-TW" dirty="0"/>
              <a:t>IR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讓研究者輸入研究問題（而不是依賴關鍵字）來搜尋。</a:t>
            </a:r>
            <a:endParaRPr lang="en-US" altLang="zh-TW" dirty="0"/>
          </a:p>
          <a:p>
            <a:r>
              <a:rPr lang="zh-TW" altLang="en-US" dirty="0"/>
              <a:t>並建議切合的文章，甚至識別研究者可能沒有考慮過的潛在研究問題。</a:t>
            </a:r>
            <a:endParaRPr lang="en-US" altLang="zh-TW" dirty="0"/>
          </a:p>
          <a:p>
            <a:r>
              <a:rPr lang="zh-TW" altLang="en-US" dirty="0">
                <a:solidFill>
                  <a:srgbClr val="0000FF"/>
                </a:solidFill>
              </a:rPr>
              <a:t>它不只改變人們搜尋資訊的樣貌，還可能改變搜尋生態的導流模式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B7401B6-8692-4C86-92B5-9833034C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26" y="2460780"/>
            <a:ext cx="5240653" cy="36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947EE-B5C1-4642-B2BB-ECA1C9F1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對文獻資訊檢索產生的變革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7A8C55-56E1-4555-A3FD-9AAAF00F9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檢索工具的進化</a:t>
            </a:r>
            <a:endParaRPr lang="en-US" altLang="zh-TW" dirty="0"/>
          </a:p>
          <a:p>
            <a:pPr lvl="1"/>
            <a:r>
              <a:rPr lang="zh-TW" altLang="en-US" dirty="0"/>
              <a:t>傳統檢索：依賴布林運算（</a:t>
            </a:r>
            <a:r>
              <a:rPr lang="en-US" altLang="zh-TW" dirty="0"/>
              <a:t>AND</a:t>
            </a:r>
            <a:r>
              <a:rPr lang="zh-TW" altLang="en-US" dirty="0"/>
              <a:t>、</a:t>
            </a:r>
            <a:r>
              <a:rPr lang="en-US" altLang="zh-TW" dirty="0"/>
              <a:t>OR</a:t>
            </a:r>
            <a:r>
              <a:rPr lang="zh-TW" altLang="en-US" dirty="0"/>
              <a:t>、</a:t>
            </a:r>
            <a:r>
              <a:rPr lang="en-US" altLang="zh-TW" dirty="0"/>
              <a:t>NOT</a:t>
            </a:r>
            <a:r>
              <a:rPr lang="zh-TW" altLang="en-US" dirty="0"/>
              <a:t>）、關鍵字、分類號等。</a:t>
            </a:r>
            <a:endParaRPr lang="en-US" altLang="zh-TW" dirty="0"/>
          </a:p>
          <a:p>
            <a:pPr lvl="1"/>
            <a:r>
              <a:rPr lang="zh-TW" altLang="en-US" dirty="0"/>
              <a:t>生成式</a:t>
            </a:r>
            <a:r>
              <a:rPr lang="en-US" altLang="zh-TW" dirty="0"/>
              <a:t>AI</a:t>
            </a:r>
            <a:r>
              <a:rPr lang="zh-TW" altLang="en-US" dirty="0"/>
              <a:t>導入後：</a:t>
            </a:r>
            <a:endParaRPr lang="en-US" altLang="zh-TW" dirty="0"/>
          </a:p>
          <a:p>
            <a:pPr lvl="2"/>
            <a:r>
              <a:rPr lang="zh-TW" altLang="en-US" dirty="0">
                <a:solidFill>
                  <a:srgbClr val="FF0000"/>
                </a:solidFill>
              </a:rPr>
              <a:t>自然語言提問：可用口語化、問題式的語句提出需求</a:t>
            </a:r>
            <a:r>
              <a:rPr lang="zh-TW" altLang="en-US" dirty="0"/>
              <a:t>（如「請推薦近</a:t>
            </a:r>
            <a:r>
              <a:rPr lang="en-US" altLang="zh-TW" dirty="0"/>
              <a:t>5</a:t>
            </a:r>
            <a:r>
              <a:rPr lang="zh-TW" altLang="en-US" dirty="0"/>
              <a:t>年有關</a:t>
            </a:r>
            <a:r>
              <a:rPr lang="en-US" altLang="zh-TW" dirty="0"/>
              <a:t>AI</a:t>
            </a:r>
            <a:r>
              <a:rPr lang="zh-TW" altLang="en-US" dirty="0"/>
              <a:t>倫理的文獻」）。</a:t>
            </a:r>
            <a:endParaRPr lang="en-US" altLang="zh-TW" dirty="0"/>
          </a:p>
          <a:p>
            <a:pPr lvl="2"/>
            <a:r>
              <a:rPr lang="zh-TW" altLang="en-US" dirty="0">
                <a:solidFill>
                  <a:srgbClr val="FF0000"/>
                </a:solidFill>
              </a:rPr>
              <a:t>去除語言的障礙</a:t>
            </a:r>
            <a:r>
              <a:rPr lang="zh-TW" altLang="en-US" dirty="0"/>
              <a:t>：可用中文檢索英文資料庫、網頁翻譯。</a:t>
            </a:r>
            <a:endParaRPr lang="en-US" altLang="zh-TW" dirty="0"/>
          </a:p>
          <a:p>
            <a:pPr lvl="2"/>
            <a:r>
              <a:rPr lang="zh-TW" altLang="en-US" dirty="0"/>
              <a:t>意圖理解：不只是找字面相符，更理解使用者的資訊需求與上下文。</a:t>
            </a:r>
            <a:endParaRPr lang="en-US" altLang="zh-TW" dirty="0"/>
          </a:p>
          <a:p>
            <a:pPr lvl="2"/>
            <a:r>
              <a:rPr lang="zh-TW" altLang="en-US" dirty="0"/>
              <a:t>多輪互動：可以像對話般細化、修正查詢。</a:t>
            </a:r>
          </a:p>
        </p:txBody>
      </p:sp>
    </p:spTree>
    <p:extLst>
      <p:ext uri="{BB962C8B-B14F-4D97-AF65-F5344CB8AC3E}">
        <p14:creationId xmlns:p14="http://schemas.microsoft.com/office/powerpoint/2010/main" val="2317537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9220B3-790D-4FDF-A046-BB08A9FCEE9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B57EF8E-3088-4B8D-AE89-9AA6B62E96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7978F-257A-4BE0-A03A-F72747BCF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2395</Words>
  <Application>Microsoft Office PowerPoint</Application>
  <PresentationFormat>寬螢幕</PresentationFormat>
  <Paragraphs>225</Paragraphs>
  <Slides>38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50" baseType="lpstr">
      <vt:lpstr>Arvo</vt:lpstr>
      <vt:lpstr>Microsoft JhengHei UI</vt:lpstr>
      <vt:lpstr>微軟正黑體</vt:lpstr>
      <vt:lpstr>微軟正黑體</vt:lpstr>
      <vt:lpstr>微軟正黑體 Light</vt:lpstr>
      <vt:lpstr>新細明體</vt:lpstr>
      <vt:lpstr>Arial</vt:lpstr>
      <vt:lpstr>Calibri</vt:lpstr>
      <vt:lpstr>Josefin Sans</vt:lpstr>
      <vt:lpstr>Open Sans</vt:lpstr>
      <vt:lpstr>Times New Roman</vt:lpstr>
      <vt:lpstr>Office 佈景主題</vt:lpstr>
      <vt:lpstr>PowerPoint 簡報</vt:lpstr>
      <vt:lpstr>生成式AI在教學研究上的應用</vt:lpstr>
      <vt:lpstr>生成式人工智慧（GEN-AI）使用指引與規範</vt:lpstr>
      <vt:lpstr>什麼是生成式 AI (Generative AI) ？</vt:lpstr>
      <vt:lpstr>文字式的生成式 AI </vt:lpstr>
      <vt:lpstr>從你問我答到自主行動： Chatbot、AI Assistant、AI Agent 的世代演進</vt:lpstr>
      <vt:lpstr>PowerPoint 簡報</vt:lpstr>
      <vt:lpstr>生成式AI+資訊檢索（IR）=生成式IR 正在改變人們搜尋資訊的樣貌</vt:lpstr>
      <vt:lpstr>生成式AI對文獻資訊檢索產生的變革</vt:lpstr>
      <vt:lpstr>檢索結果的呈現</vt:lpstr>
      <vt:lpstr>系統與工作流程的變革</vt:lpstr>
      <vt:lpstr> 面臨的挑戰與風險</vt:lpstr>
      <vt:lpstr>以下是各 AI 工具的比較</vt:lpstr>
      <vt:lpstr>生成式AI對於學生學習研究的應用</vt:lpstr>
      <vt:lpstr>PowerPoint 簡報</vt:lpstr>
      <vt:lpstr>蓋夏圖書館生成式AI學術應用工具選介 https://library.pu.edu.tw/p/426-1054-157.php?Lang=zh-tw </vt:lpstr>
      <vt:lpstr>Scopus引用文獻資料庫-查文章被引用次數 新增一項功能，AI Query Builder beta版，&lt;AI查詢詞產生器&gt;，可以輸入自然語言，AI輔助產生中英文檢索關鍵詞。</vt:lpstr>
      <vt:lpstr>Scopus + Scopus AI 引用文獻索引資料庫</vt:lpstr>
      <vt:lpstr>PowerPoint 簡報</vt:lpstr>
      <vt:lpstr>PowerPoint 簡報</vt:lpstr>
      <vt:lpstr>Scopus + Scopus AI 引用文獻索引資料庫</vt:lpstr>
      <vt:lpstr>PowerPoint 簡報</vt:lpstr>
      <vt:lpstr>PowerPoint 簡報</vt:lpstr>
      <vt:lpstr>EBSCOHost資料庫-生成式AI 功能 自然語言檢索+"AI Insights”(AI 見解） </vt:lpstr>
      <vt:lpstr>JSTOR 過期學術電子期刊資料庫</vt:lpstr>
      <vt:lpstr>PowerPoint 簡報</vt:lpstr>
      <vt:lpstr>Google學術搜尋-實驗室 https://scholar.google.com/ </vt:lpstr>
      <vt:lpstr>Google Gemini </vt:lpstr>
      <vt:lpstr>Google Gemini Storybook</vt:lpstr>
      <vt:lpstr>NotebookLM  https://notebooklm.google.com/ </vt:lpstr>
      <vt:lpstr>NotebookLM  https://notebooklm.google.com/ </vt:lpstr>
      <vt:lpstr>PowerPoint 簡報</vt:lpstr>
      <vt:lpstr>NotebookLM Chrome瀏覽器擴充程式</vt:lpstr>
      <vt:lpstr>NotebookLM Ultra Exporter:  Markdown &amp; PDF &amp; More 輸出資料的高手 https://chromewebstore.google.com/detail/notebooklm-ultra-exporter/afchokljnhhggkhedfbmkcmdagjmjchj </vt:lpstr>
      <vt:lpstr>NotebookLM簡報可直接修改了！ 轉PPTX、線上改都行</vt:lpstr>
      <vt:lpstr>講義下載及課後練習 https://library.pu.edu.tw/?Lang=zh-tw  </vt:lpstr>
      <vt:lpstr>生成式AI在圖書館資訊檢索的應用課後練習</vt:lpstr>
      <vt:lpstr>課程結束THANKS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2019-06-16T18:33:06Z</dcterms:created>
  <dcterms:modified xsi:type="dcterms:W3CDTF">2026-03-26T02:52:58Z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