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67" r:id="rId18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2D050"/>
    <a:srgbClr val="767E37"/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5934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0691BD9-0E58-4D50-94AE-4B7486744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B770F3C-01C2-4281-8020-9D2972A164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CDEC-1BCA-41A5-9BF0-9FB8E11CCFE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2025/12/13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3E752E-394D-4F00-BA2F-2539368418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983B729-E854-444A-B170-519654A1FB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2EC96-132F-4D9F-A345-B2219B3250CD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8146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5FFBC91-2FBF-4E04-8436-30629A46C3CF}" type="datetime1">
              <a:rPr lang="zh-TW" altLang="en-US" smtClean="0"/>
              <a:t>2025/12/13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B8B270D-091D-4ED2-8C85-0898DD7D9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113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 rtlCol="0">
            <a:normAutofit/>
          </a:bodyPr>
          <a:lstStyle>
            <a:lvl1pPr algn="ctr">
              <a:defRPr sz="4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49" name="群組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78" name="群組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50" name="群組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群組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直線接點​​(S)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接點​​(S)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57" name="群組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51" name="群組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群組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40" name="群組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群組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直線接點​​(S)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接點​​(S)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9" name="群組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3" name="群組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群組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cxnSp>
        <p:nvCxnSpPr>
          <p:cNvPr id="173" name="直線接點​​(S)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副標題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113213"/>
            <a:ext cx="46368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>
                <a:cs typeface="Calibri"/>
              </a:rPr>
              <a:t>簡報者姓名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3 欄位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 rtlCol="0">
            <a:noAutofit/>
          </a:bodyPr>
          <a:lstStyle>
            <a:lvl1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0" name="文字版面配置區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1" name="內容版面配置區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solidFill>
                <a:schemeClr val="bg1">
                  <a:alpha val="2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07" name="圖片版面配置區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08" name="圖片版面配置區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 rtlCol="0">
            <a:normAutofit/>
          </a:bodyPr>
          <a:lstStyle>
            <a:lvl1pPr marL="0" indent="0" algn="ctr">
              <a:buNone/>
              <a:defRPr sz="1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zh-TW" altLang="en-US" noProof="0"/>
              <a:t>按一下以編輯文字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91" name="直線接點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 dirty="0"/>
              <a:t>20XX </a:t>
            </a:r>
            <a:r>
              <a:rPr lang="zh-TW" altLang="en-US" noProof="0" dirty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 dirty="0"/>
              <a:t>範例頁尾文字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91" name="直線接點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群組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197" name="群組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95" name="群組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群組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187" name="群組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47" name="群組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群組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直線接點​​(S)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接點​​(S)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66" name="群組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48" name="群組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群組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49" name="群組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50" name="群組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群組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52" name="群組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直線接點​​(S)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</p:grpSp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群組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138" name="群組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98" name="群組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群組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直線接點​​(S)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線接點​​(S)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17" name="群組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99" name="群組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群組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0" name="群組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1" name="群組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群組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TW" altLang="en-US" noProof="0" dirty="0">
                      <a:solidFill>
                        <a:schemeClr val="tx1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03" name="群組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直線接點​​(S)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</p:grpSp>
      </p:grp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 rtlCol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91" name="直線接點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內容版面配置區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 rtlCol="0">
            <a:normAutofit/>
          </a:bodyPr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5" name="文字版面配置區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40" name="群組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直線接點​​(S)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接點​​(S)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82" name="群組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群組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直線接點​​(S)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接點​​(S)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61" name="群組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群組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53" name="群組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cxnSp>
        <p:nvCxnSpPr>
          <p:cNvPr id="91" name="直線接點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solidFill>
                <a:schemeClr val="bg1">
                  <a:alpha val="2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 rtlCol="0">
            <a:noAutofit/>
          </a:bodyPr>
          <a:lstStyle>
            <a:lvl1pPr algn="ctr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20" name="副標題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248000"/>
            <a:ext cx="40752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副標題</a:t>
            </a:r>
          </a:p>
        </p:txBody>
      </p:sp>
      <p:sp>
        <p:nvSpPr>
          <p:cNvPr id="24" name="圖片版面配置區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6" name="圖片版面配置區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noProof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F2BD96E-3838-45D2-9031-D3AF67C920A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F2BD96E-3838-45D2-9031-D3AF67C920A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rtlCol="0" anchor="t">
            <a:noAutofit/>
          </a:bodyPr>
          <a:lstStyle>
            <a:lvl1pPr algn="ctr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4726" y="1541995"/>
            <a:ext cx="4079874" cy="2457819"/>
          </a:xfrm>
        </p:spPr>
        <p:txBody>
          <a:bodyPr rtlCol="0"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3" name="圖片版面配置區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4" name="圖片版面配置區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6" name="圖片版面配置區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7" name="圖片版面配置區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8" name="日期版面配置區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TW" noProof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20XX </a:t>
            </a:r>
            <a:r>
              <a: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</a:p>
        </p:txBody>
      </p:sp>
      <p:cxnSp>
        <p:nvCxnSpPr>
          <p:cNvPr id="18" name="直線接點​​(S)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手繪多邊形​​(F)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6" name="手繪多邊形​​(F)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7" name="線條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手繪多邊形​​(F)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3" name="手繪多邊形​​(F)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4" name="線條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29" name="頁尾版面配置區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範例頁尾文字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39" name="投影片編號版面配置區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39607A7-8386-47DB-8578-DDEDD194E5D4}" type="slidenum">
              <a:rPr lang="en-US" altLang="zh-TW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4" name="圖片版面配置區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5" name="圖片版面配置區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6" name="圖片版面配置區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7" name="圖片版面配置區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8" name="圖片版面配置區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cxnSp>
        <p:nvCxnSpPr>
          <p:cNvPr id="11" name="直線接點​​(S)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版面配置區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0" name="文字版面配置區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1" name="文字版面配置區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2" name="文字版面配置區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文字版面配置區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4" name="文字版面配置區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5" name="文字版面配置區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6" name="文字版面配置區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文字版面配置區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範例頁尾文字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pu.edu.t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189" y="1094363"/>
            <a:ext cx="8405011" cy="233463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dirty="0"/>
              <a:t>How to use</a:t>
            </a:r>
            <a:br>
              <a:rPr lang="en-US" altLang="zh-TW" dirty="0"/>
            </a:br>
            <a:r>
              <a:rPr lang="en-US" altLang="zh-TW" dirty="0"/>
              <a:t> EBSCOhost Database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60D4E6-C3E7-413E-A3E3-2704B93F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10</a:t>
            </a:fld>
            <a:endParaRPr lang="zh-TW" altLang="en-US" noProof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FAE54F7-B733-4307-812D-08FA0DFC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481" y="0"/>
            <a:ext cx="8701037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3270B3D-08B2-49AE-BC0F-4C9E87C12502}"/>
              </a:ext>
            </a:extLst>
          </p:cNvPr>
          <p:cNvSpPr/>
          <p:nvPr/>
        </p:nvSpPr>
        <p:spPr>
          <a:xfrm>
            <a:off x="2980266" y="1837267"/>
            <a:ext cx="313267" cy="42502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E184B30-461D-41B0-8B18-EFFEA71AF7F8}"/>
              </a:ext>
            </a:extLst>
          </p:cNvPr>
          <p:cNvSpPr txBox="1"/>
          <p:nvPr/>
        </p:nvSpPr>
        <p:spPr>
          <a:xfrm>
            <a:off x="2125133" y="1837267"/>
            <a:ext cx="103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FFC000"/>
                </a:solidFill>
              </a:rPr>
              <a:t>Select multiple records</a:t>
            </a:r>
            <a:endParaRPr lang="zh-TW" altLang="en-US" sz="1200" b="1" dirty="0">
              <a:solidFill>
                <a:srgbClr val="FFC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09C5257-ECAB-400F-9034-E8FBC20E1A2E}"/>
              </a:ext>
            </a:extLst>
          </p:cNvPr>
          <p:cNvSpPr/>
          <p:nvPr/>
        </p:nvSpPr>
        <p:spPr>
          <a:xfrm>
            <a:off x="3606800" y="1972733"/>
            <a:ext cx="211667" cy="262467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A712EA4-3638-499A-9ED4-76D872D48DFE}"/>
              </a:ext>
            </a:extLst>
          </p:cNvPr>
          <p:cNvSpPr txBox="1"/>
          <p:nvPr/>
        </p:nvSpPr>
        <p:spPr>
          <a:xfrm>
            <a:off x="3399366" y="1584869"/>
            <a:ext cx="1498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>
                <a:solidFill>
                  <a:srgbClr val="FF0000"/>
                </a:solidFill>
              </a:rPr>
              <a:t>Download bibliography</a:t>
            </a:r>
            <a:endParaRPr lang="zh-TW" altLang="en-US" sz="1050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5D9DF4F-FA61-458F-98CD-C34A5DE3CD7E}"/>
              </a:ext>
            </a:extLst>
          </p:cNvPr>
          <p:cNvSpPr/>
          <p:nvPr/>
        </p:nvSpPr>
        <p:spPr>
          <a:xfrm>
            <a:off x="4392852" y="2000367"/>
            <a:ext cx="263815" cy="262467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8696C40-210E-4AB0-ABFD-AA26B7637CC9}"/>
              </a:ext>
            </a:extLst>
          </p:cNvPr>
          <p:cNvSpPr txBox="1"/>
          <p:nvPr/>
        </p:nvSpPr>
        <p:spPr>
          <a:xfrm>
            <a:off x="4319779" y="2206599"/>
            <a:ext cx="115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citation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81A0BB-2AF8-4036-925C-5DDE7A9D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11</a:t>
            </a:fld>
            <a:endParaRPr lang="zh-TW" altLang="en-US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12A94CA-E2B5-49F7-BC1A-92B746ED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65" y="618067"/>
            <a:ext cx="8150469" cy="6239933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DE1A878-6862-44D1-A9A7-E477D4F4478F}"/>
              </a:ext>
            </a:extLst>
          </p:cNvPr>
          <p:cNvSpPr txBox="1"/>
          <p:nvPr/>
        </p:nvSpPr>
        <p:spPr>
          <a:xfrm>
            <a:off x="2336800" y="123399"/>
            <a:ext cx="658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Click a book title to see the book details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1C729A5-4394-4B04-8DFF-B68CFB353283}"/>
              </a:ext>
            </a:extLst>
          </p:cNvPr>
          <p:cNvSpPr txBox="1"/>
          <p:nvPr/>
        </p:nvSpPr>
        <p:spPr>
          <a:xfrm>
            <a:off x="2977105" y="3057644"/>
            <a:ext cx="2311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0" dirty="0">
                <a:effectLst/>
                <a:latin typeface="Google Sans"/>
              </a:rPr>
              <a:t>Read the full article</a:t>
            </a:r>
            <a:endParaRPr lang="zh-TW" altLang="en-US" sz="1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8824220-D73D-484E-8E95-10B3C76D44BB}"/>
              </a:ext>
            </a:extLst>
          </p:cNvPr>
          <p:cNvSpPr/>
          <p:nvPr/>
        </p:nvSpPr>
        <p:spPr>
          <a:xfrm>
            <a:off x="4174067" y="2810933"/>
            <a:ext cx="829733" cy="220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8ED93B0-2551-4683-9930-5A219D8A6DAD}"/>
              </a:ext>
            </a:extLst>
          </p:cNvPr>
          <p:cNvSpPr txBox="1"/>
          <p:nvPr/>
        </p:nvSpPr>
        <p:spPr>
          <a:xfrm>
            <a:off x="4174067" y="2557166"/>
            <a:ext cx="1989671" cy="276999"/>
          </a:xfrm>
          <a:prstGeom prst="rect">
            <a:avLst/>
          </a:prstGeom>
          <a:solidFill>
            <a:srgbClr val="FFC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Download the full article</a:t>
            </a:r>
            <a:endParaRPr lang="zh-TW" altLang="en-US" sz="12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4139BB4-5DE4-4963-810C-190A9440BC55}"/>
              </a:ext>
            </a:extLst>
          </p:cNvPr>
          <p:cNvSpPr/>
          <p:nvPr/>
        </p:nvSpPr>
        <p:spPr>
          <a:xfrm>
            <a:off x="8686800" y="736600"/>
            <a:ext cx="330200" cy="3556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80EB39EB-0076-452A-A1F1-F1C5BBED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244" y="1207020"/>
            <a:ext cx="3051555" cy="297729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70052F96-2441-4449-A5BB-9576E5440F87}"/>
              </a:ext>
            </a:extLst>
          </p:cNvPr>
          <p:cNvSpPr txBox="1"/>
          <p:nvPr/>
        </p:nvSpPr>
        <p:spPr>
          <a:xfrm>
            <a:off x="8501888" y="402191"/>
            <a:ext cx="959502" cy="276999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citation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510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4E66F9-AFAF-4659-B3C3-AED715E8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12</a:t>
            </a:fld>
            <a:endParaRPr lang="zh-TW" altLang="en-US" noProof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E9B68ED-9684-4D61-A82C-D7402BB47944}"/>
              </a:ext>
            </a:extLst>
          </p:cNvPr>
          <p:cNvSpPr txBox="1"/>
          <p:nvPr/>
        </p:nvSpPr>
        <p:spPr>
          <a:xfrm>
            <a:off x="4495800" y="457200"/>
            <a:ext cx="559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EBSCOhost AI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3D86B54-EF4F-4B80-AF63-D3F46CE7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50" y="1179392"/>
            <a:ext cx="10420641" cy="540860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988390D-792E-4E63-8C5E-3CEE8C95868B}"/>
              </a:ext>
            </a:extLst>
          </p:cNvPr>
          <p:cNvSpPr/>
          <p:nvPr/>
        </p:nvSpPr>
        <p:spPr>
          <a:xfrm>
            <a:off x="8034867" y="3496734"/>
            <a:ext cx="1845733" cy="347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02E6909-A9AA-4EC1-8AEF-6F5866831F08}"/>
              </a:ext>
            </a:extLst>
          </p:cNvPr>
          <p:cNvSpPr txBox="1"/>
          <p:nvPr/>
        </p:nvSpPr>
        <p:spPr>
          <a:xfrm>
            <a:off x="2954866" y="3085068"/>
            <a:ext cx="291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FFC000"/>
                </a:solidFill>
              </a:rPr>
              <a:t>Enter your question</a:t>
            </a:r>
            <a:endParaRPr lang="zh-TW" altLang="en-US" sz="1200" b="1" dirty="0">
              <a:solidFill>
                <a:srgbClr val="FFC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7CCA52F-AD43-4E3B-9519-3A7BF734837B}"/>
              </a:ext>
            </a:extLst>
          </p:cNvPr>
          <p:cNvSpPr txBox="1"/>
          <p:nvPr/>
        </p:nvSpPr>
        <p:spPr>
          <a:xfrm>
            <a:off x="7628467" y="3485635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1.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F3130E-470E-4F91-86ED-FAAC5B594D76}"/>
              </a:ext>
            </a:extLst>
          </p:cNvPr>
          <p:cNvSpPr txBox="1"/>
          <p:nvPr/>
        </p:nvSpPr>
        <p:spPr>
          <a:xfrm>
            <a:off x="524933" y="3085068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2.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2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F41320-0221-48E6-AE73-CB4DDA71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13</a:t>
            </a:fld>
            <a:endParaRPr lang="zh-TW" altLang="en-US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D66617E-346A-4079-9E1C-FBA34925D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53" y="0"/>
            <a:ext cx="9831893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870250B-A4C5-41C4-8CB8-0C7D97057860}"/>
              </a:ext>
            </a:extLst>
          </p:cNvPr>
          <p:cNvSpPr/>
          <p:nvPr/>
        </p:nvSpPr>
        <p:spPr>
          <a:xfrm>
            <a:off x="5427132" y="4783667"/>
            <a:ext cx="1320801" cy="32173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06D7599-FC98-4BCF-A1B5-5DB990A52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572" y="4495801"/>
            <a:ext cx="3990440" cy="223551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2DBE369A-B4C6-41FB-B7AE-43464E1DD311}"/>
              </a:ext>
            </a:extLst>
          </p:cNvPr>
          <p:cNvSpPr/>
          <p:nvPr/>
        </p:nvSpPr>
        <p:spPr>
          <a:xfrm>
            <a:off x="6925733" y="4859867"/>
            <a:ext cx="346901" cy="846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15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A9617D-1C75-49F7-A684-11CD5B70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14</a:t>
            </a:fld>
            <a:endParaRPr lang="zh-TW" altLang="en-US" noProof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B4CC0DF-A4E9-4F2E-93A5-9075169EA76B}"/>
              </a:ext>
            </a:extLst>
          </p:cNvPr>
          <p:cNvSpPr txBox="1"/>
          <p:nvPr/>
        </p:nvSpPr>
        <p:spPr>
          <a:xfrm>
            <a:off x="4656666" y="2565400"/>
            <a:ext cx="3158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rgbClr val="00B050"/>
                </a:solidFill>
                <a:latin typeface="+mj-lt"/>
              </a:rPr>
              <a:t>END</a:t>
            </a:r>
            <a:endParaRPr lang="zh-TW" altLang="en-US" sz="96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201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F07CCB-DC97-4EF3-9B9C-046369A6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2</a:t>
            </a:fld>
            <a:endParaRPr lang="zh-TW" altLang="en-US" noProof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8495DFB-C273-4479-BDCC-BDF34295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50" y="1194216"/>
            <a:ext cx="10896600" cy="516338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B292E7B-B309-40C4-A41F-B39F818B2333}"/>
              </a:ext>
            </a:extLst>
          </p:cNvPr>
          <p:cNvSpPr/>
          <p:nvPr/>
        </p:nvSpPr>
        <p:spPr>
          <a:xfrm>
            <a:off x="9127067" y="1303867"/>
            <a:ext cx="34713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64ADB2B-40D3-4472-8AAC-BCCEC9DEA499}"/>
              </a:ext>
            </a:extLst>
          </p:cNvPr>
          <p:cNvSpPr txBox="1"/>
          <p:nvPr/>
        </p:nvSpPr>
        <p:spPr>
          <a:xfrm>
            <a:off x="1354350" y="73985"/>
            <a:ext cx="656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Library</a:t>
            </a:r>
            <a:r>
              <a:rPr lang="zh-TW" altLang="en-US" sz="3600" dirty="0"/>
              <a:t> </a:t>
            </a:r>
            <a:r>
              <a:rPr lang="en-US" altLang="zh-TW" sz="3600" dirty="0"/>
              <a:t>Home</a:t>
            </a:r>
            <a:r>
              <a:rPr lang="zh-TW" altLang="en-US" sz="3600" dirty="0"/>
              <a:t> </a:t>
            </a:r>
            <a:r>
              <a:rPr lang="en-US" altLang="zh-TW" sz="3600" dirty="0"/>
              <a:t>Page</a:t>
            </a:r>
          </a:p>
          <a:p>
            <a:r>
              <a:rPr lang="en-US" altLang="zh-TW" sz="2800" dirty="0">
                <a:hlinkClick r:id="rId3"/>
              </a:rPr>
              <a:t>https://lib.pu.edu.tw</a:t>
            </a:r>
            <a:endParaRPr lang="en-US" altLang="zh-TW" sz="2800" dirty="0"/>
          </a:p>
          <a:p>
            <a:endParaRPr lang="en-US" altLang="zh-TW" sz="36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9DF3CEE-297C-47E5-8F21-584C6ADDF87E}"/>
              </a:ext>
            </a:extLst>
          </p:cNvPr>
          <p:cNvSpPr txBox="1"/>
          <p:nvPr/>
        </p:nvSpPr>
        <p:spPr>
          <a:xfrm>
            <a:off x="8991126" y="972042"/>
            <a:ext cx="1710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Choose Language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6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25D52B-10C8-4861-A4D0-E467AFF8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範例頁尾文字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4CB3E3-988E-41F6-A397-7D7D2126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3</a:t>
            </a:fld>
            <a:endParaRPr lang="zh-TW" altLang="en-US" noProof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9DCD73D-D2A6-4015-9C06-70907B865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1" y="1026549"/>
            <a:ext cx="11438467" cy="510749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3ED2CDC-19A4-4CCA-8902-D671E762F328}"/>
              </a:ext>
            </a:extLst>
          </p:cNvPr>
          <p:cNvSpPr/>
          <p:nvPr/>
        </p:nvSpPr>
        <p:spPr>
          <a:xfrm>
            <a:off x="6587067" y="1397000"/>
            <a:ext cx="821266" cy="270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6CE4D61-7788-41E2-821C-28A3E90E2C01}"/>
              </a:ext>
            </a:extLst>
          </p:cNvPr>
          <p:cNvSpPr/>
          <p:nvPr/>
        </p:nvSpPr>
        <p:spPr>
          <a:xfrm>
            <a:off x="1295400" y="2421467"/>
            <a:ext cx="1447800" cy="237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8CFCED3-7ECB-4678-B425-2A4206E68D70}"/>
              </a:ext>
            </a:extLst>
          </p:cNvPr>
          <p:cNvSpPr txBox="1"/>
          <p:nvPr/>
        </p:nvSpPr>
        <p:spPr>
          <a:xfrm>
            <a:off x="6244166" y="1347800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87E239B-8649-4C29-8246-4FCFF0C0CD0D}"/>
              </a:ext>
            </a:extLst>
          </p:cNvPr>
          <p:cNvSpPr txBox="1"/>
          <p:nvPr/>
        </p:nvSpPr>
        <p:spPr>
          <a:xfrm>
            <a:off x="872067" y="2369067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3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8A1D38-623C-4EC5-B77A-D4F2A796C16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62AB3B-F539-44DF-AFC5-20469580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4</a:t>
            </a:fld>
            <a:endParaRPr lang="zh-TW" altLang="en-US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DD1FE0C-8C40-4946-A8F3-477432FDF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515"/>
            <a:ext cx="12192000" cy="551497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2962CA4-68A8-4477-9775-DBDA33FED463}"/>
              </a:ext>
            </a:extLst>
          </p:cNvPr>
          <p:cNvSpPr/>
          <p:nvPr/>
        </p:nvSpPr>
        <p:spPr>
          <a:xfrm>
            <a:off x="10803468" y="745067"/>
            <a:ext cx="787400" cy="11345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4A0BD85-DE95-45E4-B5DA-29F7327637CD}"/>
              </a:ext>
            </a:extLst>
          </p:cNvPr>
          <p:cNvSpPr txBox="1"/>
          <p:nvPr/>
        </p:nvSpPr>
        <p:spPr>
          <a:xfrm>
            <a:off x="10268255" y="363738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Choose Language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BF0CCD8-EC31-4929-8B44-1168100DD80C}"/>
              </a:ext>
            </a:extLst>
          </p:cNvPr>
          <p:cNvSpPr txBox="1"/>
          <p:nvPr/>
        </p:nvSpPr>
        <p:spPr>
          <a:xfrm>
            <a:off x="4453466" y="38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Language Switch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3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D7628F-F276-44D2-ADF0-DB8989DE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5</a:t>
            </a:fld>
            <a:endParaRPr lang="zh-TW" altLang="en-US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58BCC6E-E3C8-4D19-8BBD-69BD9CFCE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909"/>
            <a:ext cx="12192000" cy="527417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E9E2BFB-9211-43B9-8A1D-9EF9C783659B}"/>
              </a:ext>
            </a:extLst>
          </p:cNvPr>
          <p:cNvSpPr/>
          <p:nvPr/>
        </p:nvSpPr>
        <p:spPr>
          <a:xfrm>
            <a:off x="11599333" y="719667"/>
            <a:ext cx="592667" cy="431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367A114-F9BF-45EC-994B-1451E3670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535" y="1548663"/>
            <a:ext cx="2947154" cy="2958666"/>
          </a:xfrm>
          <a:prstGeom prst="rect">
            <a:avLst/>
          </a:prstGeom>
        </p:spPr>
      </p:pic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4122B15A-DB28-4D54-BDF5-A446C5B2E23E}"/>
              </a:ext>
            </a:extLst>
          </p:cNvPr>
          <p:cNvSpPr/>
          <p:nvPr/>
        </p:nvSpPr>
        <p:spPr>
          <a:xfrm rot="1478069">
            <a:off x="11581662" y="1203349"/>
            <a:ext cx="151060" cy="378821"/>
          </a:xfrm>
          <a:prstGeom prst="downArrow">
            <a:avLst>
              <a:gd name="adj1" fmla="val 50000"/>
              <a:gd name="adj2" fmla="val 338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53FDD70-7322-4527-B833-4CB8491D7609}"/>
              </a:ext>
            </a:extLst>
          </p:cNvPr>
          <p:cNvSpPr txBox="1"/>
          <p:nvPr/>
        </p:nvSpPr>
        <p:spPr>
          <a:xfrm>
            <a:off x="4572000" y="201790"/>
            <a:ext cx="43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Login to System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2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90B930-C306-4D85-AA5E-E10294BE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6</a:t>
            </a:fld>
            <a:endParaRPr lang="zh-TW" altLang="en-US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9A5597A-C2B7-40C0-8D3E-2C958D75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20" y="1119193"/>
            <a:ext cx="9150559" cy="573880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B85D6A4-F886-475D-B210-3A31627C4FCA}"/>
              </a:ext>
            </a:extLst>
          </p:cNvPr>
          <p:cNvSpPr txBox="1"/>
          <p:nvPr/>
        </p:nvSpPr>
        <p:spPr>
          <a:xfrm>
            <a:off x="4792133" y="347133"/>
            <a:ext cx="331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Search the Database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2B646C-99FC-496F-95DB-80A991DE0885}"/>
              </a:ext>
            </a:extLst>
          </p:cNvPr>
          <p:cNvSpPr/>
          <p:nvPr/>
        </p:nvSpPr>
        <p:spPr>
          <a:xfrm>
            <a:off x="3378200" y="1464733"/>
            <a:ext cx="948267" cy="33866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C98EE30-B1AB-45EC-98F1-1F8A6903AD7A}"/>
              </a:ext>
            </a:extLst>
          </p:cNvPr>
          <p:cNvSpPr txBox="1"/>
          <p:nvPr/>
        </p:nvSpPr>
        <p:spPr>
          <a:xfrm>
            <a:off x="3014133" y="143406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1.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5BE3158-3078-4A17-8617-C1DF26F48C17}"/>
              </a:ext>
            </a:extLst>
          </p:cNvPr>
          <p:cNvSpPr txBox="1"/>
          <p:nvPr/>
        </p:nvSpPr>
        <p:spPr>
          <a:xfrm>
            <a:off x="3014133" y="197960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2.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AFE0E6D-E844-4DA8-A18A-C584EBBCFD5A}"/>
              </a:ext>
            </a:extLst>
          </p:cNvPr>
          <p:cNvSpPr txBox="1"/>
          <p:nvPr/>
        </p:nvSpPr>
        <p:spPr>
          <a:xfrm>
            <a:off x="5080001" y="2003400"/>
            <a:ext cx="220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FFC000"/>
                </a:solidFill>
              </a:rPr>
              <a:t>Enter the database name</a:t>
            </a:r>
            <a:endParaRPr lang="zh-TW" altLang="en-US" sz="1200" b="1" dirty="0">
              <a:solidFill>
                <a:srgbClr val="FFC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7705CBF-647F-455A-9D15-96D6AF4AAFF5}"/>
              </a:ext>
            </a:extLst>
          </p:cNvPr>
          <p:cNvSpPr txBox="1"/>
          <p:nvPr/>
        </p:nvSpPr>
        <p:spPr>
          <a:xfrm>
            <a:off x="3301999" y="470746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3.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7A6E18C-5D0B-410F-BE7A-C40E28E331D3}"/>
              </a:ext>
            </a:extLst>
          </p:cNvPr>
          <p:cNvSpPr/>
          <p:nvPr/>
        </p:nvSpPr>
        <p:spPr>
          <a:xfrm>
            <a:off x="4326467" y="4853008"/>
            <a:ext cx="2650066" cy="1846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D1AACFE-8975-42A2-8716-471484D00489}"/>
              </a:ext>
            </a:extLst>
          </p:cNvPr>
          <p:cNvSpPr txBox="1"/>
          <p:nvPr/>
        </p:nvSpPr>
        <p:spPr>
          <a:xfrm>
            <a:off x="7469240" y="4806840"/>
            <a:ext cx="1557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FFC000"/>
                </a:solidFill>
              </a:rPr>
              <a:t>Click the link</a:t>
            </a:r>
            <a:endParaRPr lang="zh-TW" altLang="en-US" sz="1200" b="1" dirty="0">
              <a:solidFill>
                <a:srgbClr val="FFC000"/>
              </a:solidFill>
            </a:endParaRPr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CB78CCB1-CABA-484A-A0BC-0AC3A35870EA}"/>
              </a:ext>
            </a:extLst>
          </p:cNvPr>
          <p:cNvSpPr/>
          <p:nvPr/>
        </p:nvSpPr>
        <p:spPr>
          <a:xfrm rot="5400000">
            <a:off x="7152348" y="4716318"/>
            <a:ext cx="105571" cy="45720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5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BD160F-E316-4FBA-AEC3-13C0E160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7</a:t>
            </a:fld>
            <a:endParaRPr lang="zh-TW" altLang="en-US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5A2E709-0643-47FD-8E50-1A1EB29DF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5" y="965200"/>
            <a:ext cx="11270165" cy="551180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8E7EC03-E5ED-4393-8E92-E3120FF8AD06}"/>
              </a:ext>
            </a:extLst>
          </p:cNvPr>
          <p:cNvSpPr txBox="1"/>
          <p:nvPr/>
        </p:nvSpPr>
        <p:spPr>
          <a:xfrm>
            <a:off x="4995332" y="286835"/>
            <a:ext cx="400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Chinese Webpage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1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AC5C01B-FEE1-47C1-8BE7-01C2B921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範例頁尾文字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32CF00-DB4F-4BB5-B874-C6E5F3BC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8</a:t>
            </a:fld>
            <a:endParaRPr lang="zh-TW" altLang="en-US" noProof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8B80324-7963-4C92-8968-8724FD4B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930"/>
            <a:ext cx="12192000" cy="561347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E450D04-4821-470A-A80D-9EAE9C631D38}"/>
              </a:ext>
            </a:extLst>
          </p:cNvPr>
          <p:cNvSpPr txBox="1"/>
          <p:nvPr/>
        </p:nvSpPr>
        <p:spPr>
          <a:xfrm>
            <a:off x="2895600" y="338935"/>
            <a:ext cx="597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Translate into English on the Webpage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FE34451-E568-46CE-A527-BC5A303B0C21}"/>
              </a:ext>
            </a:extLst>
          </p:cNvPr>
          <p:cNvSpPr/>
          <p:nvPr/>
        </p:nvSpPr>
        <p:spPr>
          <a:xfrm>
            <a:off x="4064000" y="3149600"/>
            <a:ext cx="1151467" cy="2794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0C7FA64-17C6-4C07-83AD-A91942E45B45}"/>
              </a:ext>
            </a:extLst>
          </p:cNvPr>
          <p:cNvSpPr txBox="1"/>
          <p:nvPr/>
        </p:nvSpPr>
        <p:spPr>
          <a:xfrm>
            <a:off x="5338635" y="3149600"/>
            <a:ext cx="419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FFC000"/>
                </a:solidFill>
              </a:rPr>
              <a:t>Data encompassing 32 databases</a:t>
            </a:r>
            <a:endParaRPr lang="zh-TW" altLang="en-US" sz="1200" b="1" dirty="0">
              <a:solidFill>
                <a:srgbClr val="FFC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DC65F88-03E0-4BDE-9ADD-5B95C76E0B3B}"/>
              </a:ext>
            </a:extLst>
          </p:cNvPr>
          <p:cNvSpPr txBox="1"/>
          <p:nvPr/>
        </p:nvSpPr>
        <p:spPr>
          <a:xfrm>
            <a:off x="6432751" y="3570199"/>
            <a:ext cx="3225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FFC000"/>
                </a:solidFill>
              </a:rPr>
              <a:t>Enter keywords to search the system</a:t>
            </a:r>
            <a:endParaRPr lang="zh-TW" altLang="en-US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D0EA15-137D-4457-AE3F-A2D0E6F6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9</a:t>
            </a:fld>
            <a:endParaRPr lang="zh-TW" altLang="en-US" noProof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C5D345E-6D6E-4EA4-88A6-BCCCFAAC6809}"/>
              </a:ext>
            </a:extLst>
          </p:cNvPr>
          <p:cNvSpPr txBox="1"/>
          <p:nvPr/>
        </p:nvSpPr>
        <p:spPr>
          <a:xfrm>
            <a:off x="4512734" y="302568"/>
            <a:ext cx="280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For Example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57CB4BB-030F-43E7-A5C1-D2D70FE3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885549"/>
            <a:ext cx="10278533" cy="577194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0DCDB5B-52A4-4C9F-B258-1CDEDE113EB4}"/>
              </a:ext>
            </a:extLst>
          </p:cNvPr>
          <p:cNvSpPr/>
          <p:nvPr/>
        </p:nvSpPr>
        <p:spPr>
          <a:xfrm>
            <a:off x="2023534" y="2353733"/>
            <a:ext cx="1032934" cy="40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BAD4F29-DA2C-4561-A456-4DF450D5107C}"/>
              </a:ext>
            </a:extLst>
          </p:cNvPr>
          <p:cNvSpPr/>
          <p:nvPr/>
        </p:nvSpPr>
        <p:spPr>
          <a:xfrm>
            <a:off x="774700" y="1134533"/>
            <a:ext cx="1037167" cy="287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0A06559-840B-445D-8481-A164B521FC38}"/>
              </a:ext>
            </a:extLst>
          </p:cNvPr>
          <p:cNvSpPr txBox="1"/>
          <p:nvPr/>
        </p:nvSpPr>
        <p:spPr>
          <a:xfrm>
            <a:off x="2235201" y="1134533"/>
            <a:ext cx="131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C000"/>
                </a:solidFill>
              </a:rPr>
              <a:t>Keywords</a:t>
            </a:r>
            <a:endParaRPr lang="zh-TW" altLang="en-US" sz="1600" dirty="0">
              <a:solidFill>
                <a:srgbClr val="FFC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C8FBC1D-FADB-4A6D-B887-1A33C6557142}"/>
              </a:ext>
            </a:extLst>
          </p:cNvPr>
          <p:cNvSpPr/>
          <p:nvPr/>
        </p:nvSpPr>
        <p:spPr>
          <a:xfrm>
            <a:off x="774700" y="1502826"/>
            <a:ext cx="5482167" cy="33855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1394AF4-F8F3-47B5-A550-F189F596E334}"/>
              </a:ext>
            </a:extLst>
          </p:cNvPr>
          <p:cNvSpPr txBox="1"/>
          <p:nvPr/>
        </p:nvSpPr>
        <p:spPr>
          <a:xfrm>
            <a:off x="6434667" y="141392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FFC000"/>
                </a:solidFill>
              </a:rPr>
              <a:t>You can apply filters to refine the search results</a:t>
            </a:r>
            <a:endParaRPr lang="zh-TW" altLang="en-US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30146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4A8BD-7470-4767-A78C-01B8DE47DE7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64C41-CC88-4734-A7CC-5A92B4986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霧面設計</Template>
  <TotalTime>0</TotalTime>
  <Words>134</Words>
  <Application>Microsoft Office PowerPoint</Application>
  <PresentationFormat>寬螢幕</PresentationFormat>
  <Paragraphs>50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Google Sans</vt:lpstr>
      <vt:lpstr>Microsoft JhengHei UI</vt:lpstr>
      <vt:lpstr>Arial</vt:lpstr>
      <vt:lpstr>Avenir Next LT Pro</vt:lpstr>
      <vt:lpstr>Goudy Old Style</vt:lpstr>
      <vt:lpstr>Wingdings</vt:lpstr>
      <vt:lpstr>FrostyVTI</vt:lpstr>
      <vt:lpstr>How to use  EBSCOhost Database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2025-12-12T03:47:28Z</dcterms:created>
  <dcterms:modified xsi:type="dcterms:W3CDTF">2025-12-13T04:11:50Z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